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60" r:id="rId3"/>
    <p:sldId id="257" r:id="rId4"/>
    <p:sldId id="261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2" r:id="rId16"/>
    <p:sldId id="271" r:id="rId17"/>
    <p:sldId id="273" r:id="rId18"/>
    <p:sldId id="274" r:id="rId19"/>
    <p:sldId id="285" r:id="rId20"/>
    <p:sldId id="275" r:id="rId21"/>
    <p:sldId id="287" r:id="rId22"/>
    <p:sldId id="286" r:id="rId23"/>
    <p:sldId id="288" r:id="rId24"/>
    <p:sldId id="277" r:id="rId25"/>
    <p:sldId id="289" r:id="rId26"/>
    <p:sldId id="290" r:id="rId27"/>
    <p:sldId id="291" r:id="rId28"/>
    <p:sldId id="292" r:id="rId29"/>
    <p:sldId id="293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Atwell" initials="SJA" lastIdx="0" clrIdx="0">
    <p:extLst>
      <p:ext uri="{19B8F6BF-5375-455C-9EA6-DF929625EA0E}">
        <p15:presenceInfo xmlns:p15="http://schemas.microsoft.com/office/powerpoint/2012/main" xmlns="" userId="Steve Atw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D2D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3A4AA-F24D-4432-9923-EA9A81214C0C}" v="242" dt="2018-06-29T21:49:12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atwell" userId="fa8414eb65c2ed02" providerId="LiveId" clId="{FEE3A4AA-F24D-4432-9923-EA9A81214C0C}"/>
    <pc:docChg chg="undo custSel delSld modSld">
      <pc:chgData name="Steve atwell" userId="fa8414eb65c2ed02" providerId="LiveId" clId="{FEE3A4AA-F24D-4432-9923-EA9A81214C0C}" dt="2018-06-29T21:49:12.741" v="231" actId="20577"/>
      <pc:docMkLst>
        <pc:docMk/>
      </pc:docMkLst>
      <pc:sldChg chg="modSp">
        <pc:chgData name="Steve atwell" userId="fa8414eb65c2ed02" providerId="LiveId" clId="{FEE3A4AA-F24D-4432-9923-EA9A81214C0C}" dt="2018-06-29T21:32:30.282" v="0" actId="27636"/>
        <pc:sldMkLst>
          <pc:docMk/>
          <pc:sldMk cId="2701754451" sldId="272"/>
        </pc:sldMkLst>
        <pc:spChg chg="mod">
          <ac:chgData name="Steve atwell" userId="fa8414eb65c2ed02" providerId="LiveId" clId="{FEE3A4AA-F24D-4432-9923-EA9A81214C0C}" dt="2018-06-29T21:32:30.282" v="0" actId="27636"/>
          <ac:spMkLst>
            <pc:docMk/>
            <pc:sldMk cId="2701754451" sldId="272"/>
            <ac:spMk id="2" creationId="{00000000-0000-0000-0000-000000000000}"/>
          </ac:spMkLst>
        </pc:spChg>
      </pc:sldChg>
      <pc:sldChg chg="del">
        <pc:chgData name="Steve atwell" userId="fa8414eb65c2ed02" providerId="LiveId" clId="{FEE3A4AA-F24D-4432-9923-EA9A81214C0C}" dt="2018-06-29T21:33:37.830" v="1" actId="2696"/>
        <pc:sldMkLst>
          <pc:docMk/>
          <pc:sldMk cId="2724423577" sldId="276"/>
        </pc:sldMkLst>
      </pc:sldChg>
      <pc:sldChg chg="del">
        <pc:chgData name="Steve atwell" userId="fa8414eb65c2ed02" providerId="LiveId" clId="{FEE3A4AA-F24D-4432-9923-EA9A81214C0C}" dt="2018-06-29T21:38:05.244" v="2" actId="2696"/>
        <pc:sldMkLst>
          <pc:docMk/>
          <pc:sldMk cId="3173074199" sldId="278"/>
        </pc:sldMkLst>
      </pc:sldChg>
      <pc:sldChg chg="del">
        <pc:chgData name="Steve atwell" userId="fa8414eb65c2ed02" providerId="LiveId" clId="{FEE3A4AA-F24D-4432-9923-EA9A81214C0C}" dt="2018-06-29T21:38:56.421" v="3" actId="2696"/>
        <pc:sldMkLst>
          <pc:docMk/>
          <pc:sldMk cId="942830114" sldId="279"/>
        </pc:sldMkLst>
      </pc:sldChg>
      <pc:sldChg chg="del">
        <pc:chgData name="Steve atwell" userId="fa8414eb65c2ed02" providerId="LiveId" clId="{FEE3A4AA-F24D-4432-9923-EA9A81214C0C}" dt="2018-06-29T21:39:19.138" v="4" actId="2696"/>
        <pc:sldMkLst>
          <pc:docMk/>
          <pc:sldMk cId="2352108414" sldId="280"/>
        </pc:sldMkLst>
      </pc:sldChg>
      <pc:sldChg chg="del">
        <pc:chgData name="Steve atwell" userId="fa8414eb65c2ed02" providerId="LiveId" clId="{FEE3A4AA-F24D-4432-9923-EA9A81214C0C}" dt="2018-06-29T21:39:56.255" v="5" actId="2696"/>
        <pc:sldMkLst>
          <pc:docMk/>
          <pc:sldMk cId="1617397773" sldId="281"/>
        </pc:sldMkLst>
      </pc:sldChg>
      <pc:sldChg chg="del">
        <pc:chgData name="Steve atwell" userId="fa8414eb65c2ed02" providerId="LiveId" clId="{FEE3A4AA-F24D-4432-9923-EA9A81214C0C}" dt="2018-06-29T21:40:18.855" v="6" actId="2696"/>
        <pc:sldMkLst>
          <pc:docMk/>
          <pc:sldMk cId="3276568821" sldId="282"/>
        </pc:sldMkLst>
      </pc:sldChg>
      <pc:sldChg chg="modSp">
        <pc:chgData name="Steve atwell" userId="fa8414eb65c2ed02" providerId="LiveId" clId="{FEE3A4AA-F24D-4432-9923-EA9A81214C0C}" dt="2018-06-29T21:49:12.741" v="231" actId="20577"/>
        <pc:sldMkLst>
          <pc:docMk/>
          <pc:sldMk cId="43647705" sldId="294"/>
        </pc:sldMkLst>
        <pc:spChg chg="mod">
          <ac:chgData name="Steve atwell" userId="fa8414eb65c2ed02" providerId="LiveId" clId="{FEE3A4AA-F24D-4432-9923-EA9A81214C0C}" dt="2018-06-29T21:49:12.741" v="231" actId="20577"/>
          <ac:spMkLst>
            <pc:docMk/>
            <pc:sldMk cId="43647705" sldId="294"/>
            <ac:spMk id="2" creationId="{00000000-0000-0000-0000-000000000000}"/>
          </ac:spMkLst>
        </pc:spChg>
        <pc:spChg chg="mod">
          <ac:chgData name="Steve atwell" userId="fa8414eb65c2ed02" providerId="LiveId" clId="{FEE3A4AA-F24D-4432-9923-EA9A81214C0C}" dt="2018-06-29T21:47:24.610" v="216" actId="1076"/>
          <ac:spMkLst>
            <pc:docMk/>
            <pc:sldMk cId="43647705" sldId="294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EA0F3-5A20-4C31-96C5-5604A3F5AF4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A4504-C24D-41CD-AD5C-41390AA48193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dirty="0">
              <a:solidFill>
                <a:srgbClr val="C00000"/>
              </a:solidFill>
            </a:rPr>
            <a:t>Live in a </a:t>
          </a:r>
          <a:r>
            <a:rPr lang="en-US" dirty="0">
              <a:solidFill>
                <a:srgbClr val="002060"/>
              </a:solidFill>
            </a:rPr>
            <a:t>blue county? </a:t>
          </a:r>
          <a:r>
            <a:rPr lang="en-US" dirty="0">
              <a:solidFill>
                <a:srgbClr val="C00000"/>
              </a:solidFill>
            </a:rPr>
            <a:t>…. We are here to help. </a:t>
          </a:r>
        </a:p>
      </dgm:t>
    </dgm:pt>
    <dgm:pt modelId="{728AD1A6-CB6E-42DB-9BA8-CA101117403B}" type="parTrans" cxnId="{042FB229-2532-450A-91CD-2CE2F0DD9D8C}">
      <dgm:prSet/>
      <dgm:spPr/>
      <dgm:t>
        <a:bodyPr/>
        <a:lstStyle/>
        <a:p>
          <a:endParaRPr lang="en-US"/>
        </a:p>
      </dgm:t>
    </dgm:pt>
    <dgm:pt modelId="{ED9F12A1-8BDF-411D-9DD6-7F3F1861ACAD}" type="sibTrans" cxnId="{042FB229-2532-450A-91CD-2CE2F0DD9D8C}">
      <dgm:prSet/>
      <dgm:spPr/>
      <dgm:t>
        <a:bodyPr/>
        <a:lstStyle/>
        <a:p>
          <a:endParaRPr lang="en-US"/>
        </a:p>
      </dgm:t>
    </dgm:pt>
    <dgm:pt modelId="{6D6AB1B2-090F-49DB-A949-47CA22EEF97D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dirty="0">
              <a:solidFill>
                <a:srgbClr val="C00000"/>
              </a:solidFill>
            </a:rPr>
            <a:t>We target blue counties to turn them red. </a:t>
          </a:r>
        </a:p>
      </dgm:t>
    </dgm:pt>
    <dgm:pt modelId="{64D74D13-A12A-44EC-BD72-6910E672202C}" type="parTrans" cxnId="{4413537D-55C8-4154-9BEA-AE1DBCBDD6EA}">
      <dgm:prSet/>
      <dgm:spPr/>
      <dgm:t>
        <a:bodyPr/>
        <a:lstStyle/>
        <a:p>
          <a:endParaRPr lang="en-US"/>
        </a:p>
      </dgm:t>
    </dgm:pt>
    <dgm:pt modelId="{EBFB8254-6DF1-4772-9446-237FD9623E6D}" type="sibTrans" cxnId="{4413537D-55C8-4154-9BEA-AE1DBCBDD6EA}">
      <dgm:prSet/>
      <dgm:spPr/>
      <dgm:t>
        <a:bodyPr/>
        <a:lstStyle/>
        <a:p>
          <a:endParaRPr lang="en-US"/>
        </a:p>
      </dgm:t>
    </dgm:pt>
    <dgm:pt modelId="{72476082-0098-470A-818F-AC40E58B858D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dirty="0">
              <a:solidFill>
                <a:srgbClr val="C00000"/>
              </a:solidFill>
            </a:rPr>
            <a:t>Planting seeds is critical in areas that historically vote democrat</a:t>
          </a:r>
          <a:r>
            <a:rPr lang="en-US" b="1" dirty="0">
              <a:solidFill>
                <a:srgbClr val="C00000"/>
              </a:solidFill>
            </a:rPr>
            <a:t>. </a:t>
          </a:r>
          <a:endParaRPr lang="en-US" dirty="0">
            <a:solidFill>
              <a:srgbClr val="C00000"/>
            </a:solidFill>
          </a:endParaRPr>
        </a:p>
      </dgm:t>
    </dgm:pt>
    <dgm:pt modelId="{BA43A244-9560-4527-A1C0-697217196589}" type="parTrans" cxnId="{7CC22205-B227-466E-9912-D14BAC7EFF81}">
      <dgm:prSet/>
      <dgm:spPr/>
      <dgm:t>
        <a:bodyPr/>
        <a:lstStyle/>
        <a:p>
          <a:endParaRPr lang="en-US"/>
        </a:p>
      </dgm:t>
    </dgm:pt>
    <dgm:pt modelId="{4E9C487A-ED26-4F05-AA84-5C1F20468B65}" type="sibTrans" cxnId="{7CC22205-B227-466E-9912-D14BAC7EFF81}">
      <dgm:prSet/>
      <dgm:spPr/>
      <dgm:t>
        <a:bodyPr/>
        <a:lstStyle/>
        <a:p>
          <a:endParaRPr lang="en-US"/>
        </a:p>
      </dgm:t>
    </dgm:pt>
    <dgm:pt modelId="{33DA4BE6-A553-4A75-BD4E-4A793B75CF20}" type="pres">
      <dgm:prSet presAssocID="{026EA0F3-5A20-4C31-96C5-5604A3F5AF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E5339-FDC0-4AB6-A9D8-C931DBFCA6F0}" type="pres">
      <dgm:prSet presAssocID="{C5FA4504-C24D-41CD-AD5C-41390AA48193}" presName="circle1" presStyleLbl="node1" presStyleIdx="0" presStyleCnt="3"/>
      <dgm:spPr>
        <a:ln w="25400">
          <a:solidFill>
            <a:srgbClr val="FF0000"/>
          </a:solidFill>
        </a:ln>
      </dgm:spPr>
    </dgm:pt>
    <dgm:pt modelId="{6692BDCD-DC4C-4641-B5D1-E632500A1624}" type="pres">
      <dgm:prSet presAssocID="{C5FA4504-C24D-41CD-AD5C-41390AA48193}" presName="space" presStyleCnt="0"/>
      <dgm:spPr/>
    </dgm:pt>
    <dgm:pt modelId="{8CCE70BC-A325-4A9A-81E6-C4F23C82F467}" type="pres">
      <dgm:prSet presAssocID="{C5FA4504-C24D-41CD-AD5C-41390AA48193}" presName="rect1" presStyleLbl="alignAcc1" presStyleIdx="0" presStyleCnt="3"/>
      <dgm:spPr/>
      <dgm:t>
        <a:bodyPr/>
        <a:lstStyle/>
        <a:p>
          <a:endParaRPr lang="en-US"/>
        </a:p>
      </dgm:t>
    </dgm:pt>
    <dgm:pt modelId="{8330C59D-0199-4184-AF21-0109916CD6C5}" type="pres">
      <dgm:prSet presAssocID="{6D6AB1B2-090F-49DB-A949-47CA22EEF97D}" presName="vertSpace2" presStyleLbl="node1" presStyleIdx="0" presStyleCnt="3"/>
      <dgm:spPr/>
    </dgm:pt>
    <dgm:pt modelId="{DF97F4F8-8EBC-4703-9887-05F3AC557D5D}" type="pres">
      <dgm:prSet presAssocID="{6D6AB1B2-090F-49DB-A949-47CA22EEF97D}" presName="circle2" presStyleLbl="node1" presStyleIdx="1" presStyleCnt="3"/>
      <dgm:spPr>
        <a:ln w="25400">
          <a:solidFill>
            <a:srgbClr val="FF0000"/>
          </a:solidFill>
        </a:ln>
      </dgm:spPr>
    </dgm:pt>
    <dgm:pt modelId="{B91ED67B-7276-4044-A7D0-6BD6FE09216C}" type="pres">
      <dgm:prSet presAssocID="{6D6AB1B2-090F-49DB-A949-47CA22EEF97D}" presName="rect2" presStyleLbl="alignAcc1" presStyleIdx="1" presStyleCnt="3"/>
      <dgm:spPr/>
      <dgm:t>
        <a:bodyPr/>
        <a:lstStyle/>
        <a:p>
          <a:endParaRPr lang="en-US"/>
        </a:p>
      </dgm:t>
    </dgm:pt>
    <dgm:pt modelId="{D92680AA-08A9-47F8-8AE7-522B5CFCB301}" type="pres">
      <dgm:prSet presAssocID="{72476082-0098-470A-818F-AC40E58B858D}" presName="vertSpace3" presStyleLbl="node1" presStyleIdx="1" presStyleCnt="3"/>
      <dgm:spPr/>
    </dgm:pt>
    <dgm:pt modelId="{93160C6D-4355-41AB-9497-FBAD0523CAFC}" type="pres">
      <dgm:prSet presAssocID="{72476082-0098-470A-818F-AC40E58B858D}" presName="circle3" presStyleLbl="node1" presStyleIdx="2" presStyleCnt="3"/>
      <dgm:spPr>
        <a:ln w="25400">
          <a:solidFill>
            <a:srgbClr val="FF0000"/>
          </a:solidFill>
        </a:ln>
      </dgm:spPr>
    </dgm:pt>
    <dgm:pt modelId="{382B0396-7AA5-4E25-AEE9-5F463A639794}" type="pres">
      <dgm:prSet presAssocID="{72476082-0098-470A-818F-AC40E58B858D}" presName="rect3" presStyleLbl="alignAcc1" presStyleIdx="2" presStyleCnt="3"/>
      <dgm:spPr/>
      <dgm:t>
        <a:bodyPr/>
        <a:lstStyle/>
        <a:p>
          <a:endParaRPr lang="en-US"/>
        </a:p>
      </dgm:t>
    </dgm:pt>
    <dgm:pt modelId="{EA0B8269-E757-42B1-884C-267C4B1E2D60}" type="pres">
      <dgm:prSet presAssocID="{C5FA4504-C24D-41CD-AD5C-41390AA4819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FDE03-7841-4A92-A2B6-3BD2FE27891B}" type="pres">
      <dgm:prSet presAssocID="{6D6AB1B2-090F-49DB-A949-47CA22EEF97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CEBF5-C0EB-4C3E-AB87-A78741756182}" type="pres">
      <dgm:prSet presAssocID="{72476082-0098-470A-818F-AC40E58B858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FB229-2532-450A-91CD-2CE2F0DD9D8C}" srcId="{026EA0F3-5A20-4C31-96C5-5604A3F5AF41}" destId="{C5FA4504-C24D-41CD-AD5C-41390AA48193}" srcOrd="0" destOrd="0" parTransId="{728AD1A6-CB6E-42DB-9BA8-CA101117403B}" sibTransId="{ED9F12A1-8BDF-411D-9DD6-7F3F1861ACAD}"/>
    <dgm:cxn modelId="{F2E167F2-0BF6-4759-9F47-0F50E3C070A9}" type="presOf" srcId="{026EA0F3-5A20-4C31-96C5-5604A3F5AF41}" destId="{33DA4BE6-A553-4A75-BD4E-4A793B75CF20}" srcOrd="0" destOrd="0" presId="urn:microsoft.com/office/officeart/2005/8/layout/target3"/>
    <dgm:cxn modelId="{7CC22205-B227-466E-9912-D14BAC7EFF81}" srcId="{026EA0F3-5A20-4C31-96C5-5604A3F5AF41}" destId="{72476082-0098-470A-818F-AC40E58B858D}" srcOrd="2" destOrd="0" parTransId="{BA43A244-9560-4527-A1C0-697217196589}" sibTransId="{4E9C487A-ED26-4F05-AA84-5C1F20468B65}"/>
    <dgm:cxn modelId="{E429F81C-D9BF-41DA-96AF-52EEA536F890}" type="presOf" srcId="{72476082-0098-470A-818F-AC40E58B858D}" destId="{70BCEBF5-C0EB-4C3E-AB87-A78741756182}" srcOrd="1" destOrd="0" presId="urn:microsoft.com/office/officeart/2005/8/layout/target3"/>
    <dgm:cxn modelId="{A6744363-19BE-4EE7-AD08-3C3402D50AA7}" type="presOf" srcId="{6D6AB1B2-090F-49DB-A949-47CA22EEF97D}" destId="{C61FDE03-7841-4A92-A2B6-3BD2FE27891B}" srcOrd="1" destOrd="0" presId="urn:microsoft.com/office/officeart/2005/8/layout/target3"/>
    <dgm:cxn modelId="{B23C1E5E-0B4A-48B2-BB2D-E9DAE775490D}" type="presOf" srcId="{6D6AB1B2-090F-49DB-A949-47CA22EEF97D}" destId="{B91ED67B-7276-4044-A7D0-6BD6FE09216C}" srcOrd="0" destOrd="0" presId="urn:microsoft.com/office/officeart/2005/8/layout/target3"/>
    <dgm:cxn modelId="{483C61B3-C980-45CF-8220-2794C9F0CB65}" type="presOf" srcId="{C5FA4504-C24D-41CD-AD5C-41390AA48193}" destId="{EA0B8269-E757-42B1-884C-267C4B1E2D60}" srcOrd="1" destOrd="0" presId="urn:microsoft.com/office/officeart/2005/8/layout/target3"/>
    <dgm:cxn modelId="{01C54BC2-6A0F-439A-B987-359645BC4A3D}" type="presOf" srcId="{72476082-0098-470A-818F-AC40E58B858D}" destId="{382B0396-7AA5-4E25-AEE9-5F463A639794}" srcOrd="0" destOrd="0" presId="urn:microsoft.com/office/officeart/2005/8/layout/target3"/>
    <dgm:cxn modelId="{4413537D-55C8-4154-9BEA-AE1DBCBDD6EA}" srcId="{026EA0F3-5A20-4C31-96C5-5604A3F5AF41}" destId="{6D6AB1B2-090F-49DB-A949-47CA22EEF97D}" srcOrd="1" destOrd="0" parTransId="{64D74D13-A12A-44EC-BD72-6910E672202C}" sibTransId="{EBFB8254-6DF1-4772-9446-237FD9623E6D}"/>
    <dgm:cxn modelId="{34723439-ADBB-4F44-AFD0-CEEF4B640531}" type="presOf" srcId="{C5FA4504-C24D-41CD-AD5C-41390AA48193}" destId="{8CCE70BC-A325-4A9A-81E6-C4F23C82F467}" srcOrd="0" destOrd="0" presId="urn:microsoft.com/office/officeart/2005/8/layout/target3"/>
    <dgm:cxn modelId="{0B05957E-4A2C-4B62-8363-F0A7AA9B0519}" type="presParOf" srcId="{33DA4BE6-A553-4A75-BD4E-4A793B75CF20}" destId="{3D8E5339-FDC0-4AB6-A9D8-C931DBFCA6F0}" srcOrd="0" destOrd="0" presId="urn:microsoft.com/office/officeart/2005/8/layout/target3"/>
    <dgm:cxn modelId="{A50076CF-CDC7-46F3-8B14-2DDF579D1FCA}" type="presParOf" srcId="{33DA4BE6-A553-4A75-BD4E-4A793B75CF20}" destId="{6692BDCD-DC4C-4641-B5D1-E632500A1624}" srcOrd="1" destOrd="0" presId="urn:microsoft.com/office/officeart/2005/8/layout/target3"/>
    <dgm:cxn modelId="{D526B65C-6C76-44CE-A50F-B16563F5F3FC}" type="presParOf" srcId="{33DA4BE6-A553-4A75-BD4E-4A793B75CF20}" destId="{8CCE70BC-A325-4A9A-81E6-C4F23C82F467}" srcOrd="2" destOrd="0" presId="urn:microsoft.com/office/officeart/2005/8/layout/target3"/>
    <dgm:cxn modelId="{D43A326C-7442-4B52-ABAF-315E02834210}" type="presParOf" srcId="{33DA4BE6-A553-4A75-BD4E-4A793B75CF20}" destId="{8330C59D-0199-4184-AF21-0109916CD6C5}" srcOrd="3" destOrd="0" presId="urn:microsoft.com/office/officeart/2005/8/layout/target3"/>
    <dgm:cxn modelId="{22408FF4-EE92-4795-9AAA-1BD0AC2992CC}" type="presParOf" srcId="{33DA4BE6-A553-4A75-BD4E-4A793B75CF20}" destId="{DF97F4F8-8EBC-4703-9887-05F3AC557D5D}" srcOrd="4" destOrd="0" presId="urn:microsoft.com/office/officeart/2005/8/layout/target3"/>
    <dgm:cxn modelId="{F677E73F-37D6-4339-97FA-677F576DF0DC}" type="presParOf" srcId="{33DA4BE6-A553-4A75-BD4E-4A793B75CF20}" destId="{B91ED67B-7276-4044-A7D0-6BD6FE09216C}" srcOrd="5" destOrd="0" presId="urn:microsoft.com/office/officeart/2005/8/layout/target3"/>
    <dgm:cxn modelId="{7E67CE37-C9F0-491B-ACD9-552B51F949E7}" type="presParOf" srcId="{33DA4BE6-A553-4A75-BD4E-4A793B75CF20}" destId="{D92680AA-08A9-47F8-8AE7-522B5CFCB301}" srcOrd="6" destOrd="0" presId="urn:microsoft.com/office/officeart/2005/8/layout/target3"/>
    <dgm:cxn modelId="{FF924FBD-16D8-4041-90E1-8A6B1BA87808}" type="presParOf" srcId="{33DA4BE6-A553-4A75-BD4E-4A793B75CF20}" destId="{93160C6D-4355-41AB-9497-FBAD0523CAFC}" srcOrd="7" destOrd="0" presId="urn:microsoft.com/office/officeart/2005/8/layout/target3"/>
    <dgm:cxn modelId="{834E270C-5ECD-4BEC-8826-4D86AD64CFEB}" type="presParOf" srcId="{33DA4BE6-A553-4A75-BD4E-4A793B75CF20}" destId="{382B0396-7AA5-4E25-AEE9-5F463A639794}" srcOrd="8" destOrd="0" presId="urn:microsoft.com/office/officeart/2005/8/layout/target3"/>
    <dgm:cxn modelId="{8A157D56-8802-4230-AAA7-39F43422B5D9}" type="presParOf" srcId="{33DA4BE6-A553-4A75-BD4E-4A793B75CF20}" destId="{EA0B8269-E757-42B1-884C-267C4B1E2D60}" srcOrd="9" destOrd="0" presId="urn:microsoft.com/office/officeart/2005/8/layout/target3"/>
    <dgm:cxn modelId="{C32D9F9A-5206-4CF3-84A0-9F37579F641E}" type="presParOf" srcId="{33DA4BE6-A553-4A75-BD4E-4A793B75CF20}" destId="{C61FDE03-7841-4A92-A2B6-3BD2FE27891B}" srcOrd="10" destOrd="0" presId="urn:microsoft.com/office/officeart/2005/8/layout/target3"/>
    <dgm:cxn modelId="{0D73E509-E986-454A-B42F-E85AFAB28BF3}" type="presParOf" srcId="{33DA4BE6-A553-4A75-BD4E-4A793B75CF20}" destId="{70BCEBF5-C0EB-4C3E-AB87-A7874175618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CFF1A-ADFD-4CD3-A6CB-89B234760F0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36AA5-A758-4E51-906A-5AB165BB67F8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dirty="0"/>
            <a:t>Historically, our primary donation targets are the small and medium population counties in Texas. </a:t>
          </a:r>
        </a:p>
      </dgm:t>
    </dgm:pt>
    <dgm:pt modelId="{B969E371-1267-45D0-9550-485B11B6D669}" type="parTrans" cxnId="{BD41F5B2-E3CC-4EF0-8E0F-AE5F9A21911B}">
      <dgm:prSet/>
      <dgm:spPr/>
      <dgm:t>
        <a:bodyPr/>
        <a:lstStyle/>
        <a:p>
          <a:endParaRPr lang="en-US"/>
        </a:p>
      </dgm:t>
    </dgm:pt>
    <dgm:pt modelId="{5D3D8567-3504-4D4F-8686-EBBCC9FA4149}" type="sibTrans" cxnId="{BD41F5B2-E3CC-4EF0-8E0F-AE5F9A21911B}">
      <dgm:prSet/>
      <dgm:spPr/>
      <dgm:t>
        <a:bodyPr/>
        <a:lstStyle/>
        <a:p>
          <a:endParaRPr lang="en-US"/>
        </a:p>
      </dgm:t>
    </dgm:pt>
    <dgm:pt modelId="{310D06DE-166C-45CA-A97F-9C2C92ED54D3}">
      <dgm:prSet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dirty="0"/>
            <a:t>A $1,000 donation will go a lot farther in say Cass County or Limestone County as opposed to Harris or Dallas counties. </a:t>
          </a:r>
        </a:p>
      </dgm:t>
    </dgm:pt>
    <dgm:pt modelId="{0C8C5AF1-A5B6-422A-BFDC-BF84D7AD4A11}" type="parTrans" cxnId="{4F7D06A2-A447-45B9-8674-D6D15687DE7E}">
      <dgm:prSet/>
      <dgm:spPr/>
      <dgm:t>
        <a:bodyPr/>
        <a:lstStyle/>
        <a:p>
          <a:endParaRPr lang="en-US"/>
        </a:p>
      </dgm:t>
    </dgm:pt>
    <dgm:pt modelId="{CB391482-C09E-4FB8-8F50-BA617E33B4BF}" type="sibTrans" cxnId="{4F7D06A2-A447-45B9-8674-D6D15687DE7E}">
      <dgm:prSet/>
      <dgm:spPr/>
      <dgm:t>
        <a:bodyPr/>
        <a:lstStyle/>
        <a:p>
          <a:endParaRPr lang="en-US"/>
        </a:p>
      </dgm:t>
    </dgm:pt>
    <dgm:pt modelId="{B7FF3439-030E-4E7E-9489-705CC414B37B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dirty="0"/>
            <a:t>However, the battleground has shifted to larger metropolitan counties as well with the </a:t>
          </a:r>
          <a:r>
            <a:rPr lang="en-US" u="sng" dirty="0"/>
            <a:t>overall strategy set by the RPT</a:t>
          </a:r>
          <a:r>
            <a:rPr lang="en-US" dirty="0"/>
            <a:t>.  </a:t>
          </a:r>
        </a:p>
      </dgm:t>
    </dgm:pt>
    <dgm:pt modelId="{DC3DB585-0B8B-4A0B-A15E-98857B97E0B4}" type="parTrans" cxnId="{6EF971F8-2626-426C-A07B-E70FB2445B8F}">
      <dgm:prSet/>
      <dgm:spPr/>
      <dgm:t>
        <a:bodyPr/>
        <a:lstStyle/>
        <a:p>
          <a:endParaRPr lang="en-US"/>
        </a:p>
      </dgm:t>
    </dgm:pt>
    <dgm:pt modelId="{479575BF-A6A4-41FF-8293-E6E8BD4A6EDD}" type="sibTrans" cxnId="{6EF971F8-2626-426C-A07B-E70FB2445B8F}">
      <dgm:prSet/>
      <dgm:spPr/>
      <dgm:t>
        <a:bodyPr/>
        <a:lstStyle/>
        <a:p>
          <a:endParaRPr lang="en-US"/>
        </a:p>
      </dgm:t>
    </dgm:pt>
    <dgm:pt modelId="{A679B2D3-E79A-4385-A71E-DF8F3DD38675}" type="pres">
      <dgm:prSet presAssocID="{3FCCFF1A-ADFD-4CD3-A6CB-89B234760F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961C2-331F-436A-A900-9980AE7BD185}" type="pres">
      <dgm:prSet presAssocID="{3FCCFF1A-ADFD-4CD3-A6CB-89B234760F05}" presName="fgShape" presStyleLbl="fgShp" presStyleIdx="0" presStyleCnt="1"/>
      <dgm:spPr>
        <a:solidFill>
          <a:srgbClr val="002060"/>
        </a:solidFill>
      </dgm:spPr>
    </dgm:pt>
    <dgm:pt modelId="{B0FF94F0-F197-4893-8172-973D37988D62}" type="pres">
      <dgm:prSet presAssocID="{3FCCFF1A-ADFD-4CD3-A6CB-89B234760F05}" presName="linComp" presStyleCnt="0"/>
      <dgm:spPr/>
    </dgm:pt>
    <dgm:pt modelId="{5684FC07-1269-42B5-BC34-4C3A91359140}" type="pres">
      <dgm:prSet presAssocID="{E5A36AA5-A758-4E51-906A-5AB165BB67F8}" presName="compNode" presStyleCnt="0"/>
      <dgm:spPr/>
    </dgm:pt>
    <dgm:pt modelId="{8A7F9DC2-4700-49D2-9AD9-88ED27225583}" type="pres">
      <dgm:prSet presAssocID="{E5A36AA5-A758-4E51-906A-5AB165BB67F8}" presName="bkgdShape" presStyleLbl="node1" presStyleIdx="0" presStyleCnt="3"/>
      <dgm:spPr/>
      <dgm:t>
        <a:bodyPr/>
        <a:lstStyle/>
        <a:p>
          <a:endParaRPr lang="en-US"/>
        </a:p>
      </dgm:t>
    </dgm:pt>
    <dgm:pt modelId="{4F976416-4185-4F25-BC95-196A5EF89957}" type="pres">
      <dgm:prSet presAssocID="{E5A36AA5-A758-4E51-906A-5AB165BB67F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C0918-1B50-4CC7-A8CB-B5F2E0603431}" type="pres">
      <dgm:prSet presAssocID="{E5A36AA5-A758-4E51-906A-5AB165BB67F8}" presName="invisiNode" presStyleLbl="node1" presStyleIdx="0" presStyleCnt="3"/>
      <dgm:spPr/>
    </dgm:pt>
    <dgm:pt modelId="{90527A8D-2597-42A9-A32B-24D0683833D9}" type="pres">
      <dgm:prSet presAssocID="{E5A36AA5-A758-4E51-906A-5AB165BB67F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597FC9AC-2FA3-4D58-96F5-678B3A3AE161}" type="pres">
      <dgm:prSet presAssocID="{5D3D8567-3504-4D4F-8686-EBBCC9FA41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54CA05-B8F6-48CF-9CC7-BBA858292759}" type="pres">
      <dgm:prSet presAssocID="{310D06DE-166C-45CA-A97F-9C2C92ED54D3}" presName="compNode" presStyleCnt="0"/>
      <dgm:spPr/>
    </dgm:pt>
    <dgm:pt modelId="{5D193F49-7DE3-4B26-B813-8DBE472D2A7E}" type="pres">
      <dgm:prSet presAssocID="{310D06DE-166C-45CA-A97F-9C2C92ED54D3}" presName="bkgdShape" presStyleLbl="node1" presStyleIdx="1" presStyleCnt="3"/>
      <dgm:spPr/>
      <dgm:t>
        <a:bodyPr/>
        <a:lstStyle/>
        <a:p>
          <a:endParaRPr lang="en-US"/>
        </a:p>
      </dgm:t>
    </dgm:pt>
    <dgm:pt modelId="{E3BB4FAA-9404-4615-BDBF-31F4C315B0CA}" type="pres">
      <dgm:prSet presAssocID="{310D06DE-166C-45CA-A97F-9C2C92ED54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2A4B3-7EA0-4312-8A67-8791DBCBF42B}" type="pres">
      <dgm:prSet presAssocID="{310D06DE-166C-45CA-A97F-9C2C92ED54D3}" presName="invisiNode" presStyleLbl="node1" presStyleIdx="1" presStyleCnt="3"/>
      <dgm:spPr/>
    </dgm:pt>
    <dgm:pt modelId="{476C006D-86C9-4678-8067-ECEE0940A4C4}" type="pres">
      <dgm:prSet presAssocID="{310D06DE-166C-45CA-A97F-9C2C92ED54D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523493F5-9723-4C06-B1B0-166575854E3F}" type="pres">
      <dgm:prSet presAssocID="{CB391482-C09E-4FB8-8F50-BA617E33B4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57E0F0-74E9-4BC1-8A52-5EC99DB6EE47}" type="pres">
      <dgm:prSet presAssocID="{B7FF3439-030E-4E7E-9489-705CC414B37B}" presName="compNode" presStyleCnt="0"/>
      <dgm:spPr/>
    </dgm:pt>
    <dgm:pt modelId="{8ED0BADF-DAD5-4345-8F36-1B34D70705F4}" type="pres">
      <dgm:prSet presAssocID="{B7FF3439-030E-4E7E-9489-705CC414B37B}" presName="bkgdShape" presStyleLbl="node1" presStyleIdx="2" presStyleCnt="3"/>
      <dgm:spPr/>
      <dgm:t>
        <a:bodyPr/>
        <a:lstStyle/>
        <a:p>
          <a:endParaRPr lang="en-US"/>
        </a:p>
      </dgm:t>
    </dgm:pt>
    <dgm:pt modelId="{2728C62A-8930-4090-9550-FCE0C7447438}" type="pres">
      <dgm:prSet presAssocID="{B7FF3439-030E-4E7E-9489-705CC414B37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B3059-75D5-4F50-8AC2-A42D2C9B81E8}" type="pres">
      <dgm:prSet presAssocID="{B7FF3439-030E-4E7E-9489-705CC414B37B}" presName="invisiNode" presStyleLbl="node1" presStyleIdx="2" presStyleCnt="3"/>
      <dgm:spPr/>
    </dgm:pt>
    <dgm:pt modelId="{21C1574A-2CAC-43B8-8D93-7E1252B086C6}" type="pres">
      <dgm:prSet presAssocID="{B7FF3439-030E-4E7E-9489-705CC414B37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2D5C5CD-7E51-4E33-B9B2-9817E2B02F2E}" type="presOf" srcId="{CB391482-C09E-4FB8-8F50-BA617E33B4BF}" destId="{523493F5-9723-4C06-B1B0-166575854E3F}" srcOrd="0" destOrd="0" presId="urn:microsoft.com/office/officeart/2005/8/layout/hList7#1"/>
    <dgm:cxn modelId="{93243929-D18E-478B-BF38-F662CC685464}" type="presOf" srcId="{E5A36AA5-A758-4E51-906A-5AB165BB67F8}" destId="{8A7F9DC2-4700-49D2-9AD9-88ED27225583}" srcOrd="0" destOrd="0" presId="urn:microsoft.com/office/officeart/2005/8/layout/hList7#1"/>
    <dgm:cxn modelId="{4F7D06A2-A447-45B9-8674-D6D15687DE7E}" srcId="{3FCCFF1A-ADFD-4CD3-A6CB-89B234760F05}" destId="{310D06DE-166C-45CA-A97F-9C2C92ED54D3}" srcOrd="1" destOrd="0" parTransId="{0C8C5AF1-A5B6-422A-BFDC-BF84D7AD4A11}" sibTransId="{CB391482-C09E-4FB8-8F50-BA617E33B4BF}"/>
    <dgm:cxn modelId="{BD6311ED-0A25-4A20-B5EF-D4B1463FF733}" type="presOf" srcId="{5D3D8567-3504-4D4F-8686-EBBCC9FA4149}" destId="{597FC9AC-2FA3-4D58-96F5-678B3A3AE161}" srcOrd="0" destOrd="0" presId="urn:microsoft.com/office/officeart/2005/8/layout/hList7#1"/>
    <dgm:cxn modelId="{BD41F5B2-E3CC-4EF0-8E0F-AE5F9A21911B}" srcId="{3FCCFF1A-ADFD-4CD3-A6CB-89B234760F05}" destId="{E5A36AA5-A758-4E51-906A-5AB165BB67F8}" srcOrd="0" destOrd="0" parTransId="{B969E371-1267-45D0-9550-485B11B6D669}" sibTransId="{5D3D8567-3504-4D4F-8686-EBBCC9FA4149}"/>
    <dgm:cxn modelId="{21C99E74-C42E-4BF8-9887-99670156B21C}" type="presOf" srcId="{310D06DE-166C-45CA-A97F-9C2C92ED54D3}" destId="{5D193F49-7DE3-4B26-B813-8DBE472D2A7E}" srcOrd="0" destOrd="0" presId="urn:microsoft.com/office/officeart/2005/8/layout/hList7#1"/>
    <dgm:cxn modelId="{E92E917D-F972-4430-81E8-5D3928AB7115}" type="presOf" srcId="{B7FF3439-030E-4E7E-9489-705CC414B37B}" destId="{2728C62A-8930-4090-9550-FCE0C7447438}" srcOrd="1" destOrd="0" presId="urn:microsoft.com/office/officeart/2005/8/layout/hList7#1"/>
    <dgm:cxn modelId="{215BF1A4-7486-4F86-A0FC-BC690120C349}" type="presOf" srcId="{B7FF3439-030E-4E7E-9489-705CC414B37B}" destId="{8ED0BADF-DAD5-4345-8F36-1B34D70705F4}" srcOrd="0" destOrd="0" presId="urn:microsoft.com/office/officeart/2005/8/layout/hList7#1"/>
    <dgm:cxn modelId="{133C8914-3CD3-4083-9FE7-3717932BB51D}" type="presOf" srcId="{E5A36AA5-A758-4E51-906A-5AB165BB67F8}" destId="{4F976416-4185-4F25-BC95-196A5EF89957}" srcOrd="1" destOrd="0" presId="urn:microsoft.com/office/officeart/2005/8/layout/hList7#1"/>
    <dgm:cxn modelId="{E9795127-2351-4C02-B52D-C5D94D840E13}" type="presOf" srcId="{310D06DE-166C-45CA-A97F-9C2C92ED54D3}" destId="{E3BB4FAA-9404-4615-BDBF-31F4C315B0CA}" srcOrd="1" destOrd="0" presId="urn:microsoft.com/office/officeart/2005/8/layout/hList7#1"/>
    <dgm:cxn modelId="{6EF971F8-2626-426C-A07B-E70FB2445B8F}" srcId="{3FCCFF1A-ADFD-4CD3-A6CB-89B234760F05}" destId="{B7FF3439-030E-4E7E-9489-705CC414B37B}" srcOrd="2" destOrd="0" parTransId="{DC3DB585-0B8B-4A0B-A15E-98857B97E0B4}" sibTransId="{479575BF-A6A4-41FF-8293-E6E8BD4A6EDD}"/>
    <dgm:cxn modelId="{2BCD3466-373B-47E5-87EC-3DC4F060288C}" type="presOf" srcId="{3FCCFF1A-ADFD-4CD3-A6CB-89B234760F05}" destId="{A679B2D3-E79A-4385-A71E-DF8F3DD38675}" srcOrd="0" destOrd="0" presId="urn:microsoft.com/office/officeart/2005/8/layout/hList7#1"/>
    <dgm:cxn modelId="{21705842-C5E1-438D-B01A-71DD5B99B7B3}" type="presParOf" srcId="{A679B2D3-E79A-4385-A71E-DF8F3DD38675}" destId="{71D961C2-331F-436A-A900-9980AE7BD185}" srcOrd="0" destOrd="0" presId="urn:microsoft.com/office/officeart/2005/8/layout/hList7#1"/>
    <dgm:cxn modelId="{B8C43C2D-F90C-448E-BD1C-9C804404671E}" type="presParOf" srcId="{A679B2D3-E79A-4385-A71E-DF8F3DD38675}" destId="{B0FF94F0-F197-4893-8172-973D37988D62}" srcOrd="1" destOrd="0" presId="urn:microsoft.com/office/officeart/2005/8/layout/hList7#1"/>
    <dgm:cxn modelId="{E06BA38D-51B8-45C3-A94F-F91284BF5033}" type="presParOf" srcId="{B0FF94F0-F197-4893-8172-973D37988D62}" destId="{5684FC07-1269-42B5-BC34-4C3A91359140}" srcOrd="0" destOrd="0" presId="urn:microsoft.com/office/officeart/2005/8/layout/hList7#1"/>
    <dgm:cxn modelId="{BD69FC8E-2F9B-498B-AA40-5BAAB56C88C4}" type="presParOf" srcId="{5684FC07-1269-42B5-BC34-4C3A91359140}" destId="{8A7F9DC2-4700-49D2-9AD9-88ED27225583}" srcOrd="0" destOrd="0" presId="urn:microsoft.com/office/officeart/2005/8/layout/hList7#1"/>
    <dgm:cxn modelId="{1838CBBF-B42E-408C-9EC2-D67DACC68AEA}" type="presParOf" srcId="{5684FC07-1269-42B5-BC34-4C3A91359140}" destId="{4F976416-4185-4F25-BC95-196A5EF89957}" srcOrd="1" destOrd="0" presId="urn:microsoft.com/office/officeart/2005/8/layout/hList7#1"/>
    <dgm:cxn modelId="{C291476B-1CC9-4244-B00A-32F88CDC4965}" type="presParOf" srcId="{5684FC07-1269-42B5-BC34-4C3A91359140}" destId="{055C0918-1B50-4CC7-A8CB-B5F2E0603431}" srcOrd="2" destOrd="0" presId="urn:microsoft.com/office/officeart/2005/8/layout/hList7#1"/>
    <dgm:cxn modelId="{57B3A3B2-BCED-4A8C-8A2E-675D5C923365}" type="presParOf" srcId="{5684FC07-1269-42B5-BC34-4C3A91359140}" destId="{90527A8D-2597-42A9-A32B-24D0683833D9}" srcOrd="3" destOrd="0" presId="urn:microsoft.com/office/officeart/2005/8/layout/hList7#1"/>
    <dgm:cxn modelId="{09549194-A017-4082-A61C-5B043C62B0CB}" type="presParOf" srcId="{B0FF94F0-F197-4893-8172-973D37988D62}" destId="{597FC9AC-2FA3-4D58-96F5-678B3A3AE161}" srcOrd="1" destOrd="0" presId="urn:microsoft.com/office/officeart/2005/8/layout/hList7#1"/>
    <dgm:cxn modelId="{5DAFD807-F5C5-4795-812B-1181801C3283}" type="presParOf" srcId="{B0FF94F0-F197-4893-8172-973D37988D62}" destId="{A754CA05-B8F6-48CF-9CC7-BBA858292759}" srcOrd="2" destOrd="0" presId="urn:microsoft.com/office/officeart/2005/8/layout/hList7#1"/>
    <dgm:cxn modelId="{100CA30A-12AF-42E6-A84F-97F837209DAE}" type="presParOf" srcId="{A754CA05-B8F6-48CF-9CC7-BBA858292759}" destId="{5D193F49-7DE3-4B26-B813-8DBE472D2A7E}" srcOrd="0" destOrd="0" presId="urn:microsoft.com/office/officeart/2005/8/layout/hList7#1"/>
    <dgm:cxn modelId="{B67ECFEA-AA65-458E-A87D-EB5B78DE0DC6}" type="presParOf" srcId="{A754CA05-B8F6-48CF-9CC7-BBA858292759}" destId="{E3BB4FAA-9404-4615-BDBF-31F4C315B0CA}" srcOrd="1" destOrd="0" presId="urn:microsoft.com/office/officeart/2005/8/layout/hList7#1"/>
    <dgm:cxn modelId="{7FFB94A1-6BDD-495C-B99A-F03864281CD1}" type="presParOf" srcId="{A754CA05-B8F6-48CF-9CC7-BBA858292759}" destId="{4CC2A4B3-7EA0-4312-8A67-8791DBCBF42B}" srcOrd="2" destOrd="0" presId="urn:microsoft.com/office/officeart/2005/8/layout/hList7#1"/>
    <dgm:cxn modelId="{3CF02654-230E-413F-A192-CDDE6FAE5E89}" type="presParOf" srcId="{A754CA05-B8F6-48CF-9CC7-BBA858292759}" destId="{476C006D-86C9-4678-8067-ECEE0940A4C4}" srcOrd="3" destOrd="0" presId="urn:microsoft.com/office/officeart/2005/8/layout/hList7#1"/>
    <dgm:cxn modelId="{78147567-00A9-405F-8C1B-7C5710D9488C}" type="presParOf" srcId="{B0FF94F0-F197-4893-8172-973D37988D62}" destId="{523493F5-9723-4C06-B1B0-166575854E3F}" srcOrd="3" destOrd="0" presId="urn:microsoft.com/office/officeart/2005/8/layout/hList7#1"/>
    <dgm:cxn modelId="{D097782A-749E-4889-A805-39202A368E55}" type="presParOf" srcId="{B0FF94F0-F197-4893-8172-973D37988D62}" destId="{7157E0F0-74E9-4BC1-8A52-5EC99DB6EE47}" srcOrd="4" destOrd="0" presId="urn:microsoft.com/office/officeart/2005/8/layout/hList7#1"/>
    <dgm:cxn modelId="{3FFA7D88-A831-4A6A-AB82-24F725DB67CC}" type="presParOf" srcId="{7157E0F0-74E9-4BC1-8A52-5EC99DB6EE47}" destId="{8ED0BADF-DAD5-4345-8F36-1B34D70705F4}" srcOrd="0" destOrd="0" presId="urn:microsoft.com/office/officeart/2005/8/layout/hList7#1"/>
    <dgm:cxn modelId="{C1BA42A6-1A1E-46FF-85F0-1158716E07CA}" type="presParOf" srcId="{7157E0F0-74E9-4BC1-8A52-5EC99DB6EE47}" destId="{2728C62A-8930-4090-9550-FCE0C7447438}" srcOrd="1" destOrd="0" presId="urn:microsoft.com/office/officeart/2005/8/layout/hList7#1"/>
    <dgm:cxn modelId="{159486DD-3299-4B35-AC85-16B01BFBED14}" type="presParOf" srcId="{7157E0F0-74E9-4BC1-8A52-5EC99DB6EE47}" destId="{F40B3059-75D5-4F50-8AC2-A42D2C9B81E8}" srcOrd="2" destOrd="0" presId="urn:microsoft.com/office/officeart/2005/8/layout/hList7#1"/>
    <dgm:cxn modelId="{4B3EDC22-B79C-46C2-8610-5235DFAAEE5C}" type="presParOf" srcId="{7157E0F0-74E9-4BC1-8A52-5EC99DB6EE47}" destId="{21C1574A-2CAC-43B8-8D93-7E1252B086C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9B5CB5-3CAA-4E89-B77B-8B4F6AED91C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699071-DD42-4771-AA60-465A25F6541D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/>
            <a:t>Candidates applying for CRC funding submit an application found on the RPT website. </a:t>
          </a:r>
        </a:p>
      </dgm:t>
    </dgm:pt>
    <dgm:pt modelId="{D56B6B07-5E53-4D39-9BEA-78714A89FD15}" type="parTrans" cxnId="{A31BEEED-0A30-4C22-9CC0-F3A37786E4AF}">
      <dgm:prSet/>
      <dgm:spPr/>
      <dgm:t>
        <a:bodyPr/>
        <a:lstStyle/>
        <a:p>
          <a:endParaRPr lang="en-US"/>
        </a:p>
      </dgm:t>
    </dgm:pt>
    <dgm:pt modelId="{4F403163-9E0D-4004-B185-EE37CF58349B}" type="sibTrans" cxnId="{A31BEEED-0A30-4C22-9CC0-F3A37786E4AF}">
      <dgm:prSet/>
      <dgm:spPr/>
      <dgm:t>
        <a:bodyPr/>
        <a:lstStyle/>
        <a:p>
          <a:endParaRPr lang="en-US"/>
        </a:p>
      </dgm:t>
    </dgm:pt>
    <dgm:pt modelId="{D7DF8ECF-6F94-4FF3-BF93-735F86003461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/>
            <a:t>Each applicant must get his/her county chair and/or one of his/her SREC members to send in a separate, confidential referral form. </a:t>
          </a:r>
        </a:p>
      </dgm:t>
    </dgm:pt>
    <dgm:pt modelId="{F4A547B4-F176-431C-9D91-E7FF1E42FE21}" type="parTrans" cxnId="{F0F1FBE1-5B79-4011-ACB7-2F4417837447}">
      <dgm:prSet/>
      <dgm:spPr/>
      <dgm:t>
        <a:bodyPr/>
        <a:lstStyle/>
        <a:p>
          <a:endParaRPr lang="en-US"/>
        </a:p>
      </dgm:t>
    </dgm:pt>
    <dgm:pt modelId="{641BF78E-8B53-48A8-BA1B-F3AE0EF03AD8}" type="sibTrans" cxnId="{F0F1FBE1-5B79-4011-ACB7-2F4417837447}">
      <dgm:prSet/>
      <dgm:spPr/>
      <dgm:t>
        <a:bodyPr/>
        <a:lstStyle/>
        <a:p>
          <a:endParaRPr lang="en-US"/>
        </a:p>
      </dgm:t>
    </dgm:pt>
    <dgm:pt modelId="{6FB4584A-6C58-4188-8D8B-D4211F488C68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/>
            <a:t>The candidates are then vetted by the CRC at its biannual distribution meeting according to rule 43a and other criteria. </a:t>
          </a:r>
        </a:p>
      </dgm:t>
    </dgm:pt>
    <dgm:pt modelId="{8A061366-1ED0-4DEA-BBDA-033C686FDB58}" type="parTrans" cxnId="{93970936-E38D-4E95-B971-01C04A5134E1}">
      <dgm:prSet/>
      <dgm:spPr/>
      <dgm:t>
        <a:bodyPr/>
        <a:lstStyle/>
        <a:p>
          <a:endParaRPr lang="en-US"/>
        </a:p>
      </dgm:t>
    </dgm:pt>
    <dgm:pt modelId="{8CBE033C-AC30-4A22-9132-00C0568D423A}" type="sibTrans" cxnId="{93970936-E38D-4E95-B971-01C04A5134E1}">
      <dgm:prSet/>
      <dgm:spPr/>
      <dgm:t>
        <a:bodyPr/>
        <a:lstStyle/>
        <a:p>
          <a:endParaRPr lang="en-US"/>
        </a:p>
      </dgm:t>
    </dgm:pt>
    <dgm:pt modelId="{711E6188-F290-406D-B8B1-F369B10C0578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/>
            <a:t>The candidates are then vetted by the CRC at its biannual distribution meeting. .</a:t>
          </a:r>
        </a:p>
      </dgm:t>
    </dgm:pt>
    <dgm:pt modelId="{938D77ED-231D-40A6-9952-A8A3ACCE7FB4}" type="parTrans" cxnId="{27D9DDB9-EBE7-48F1-A5A2-855D9A0D05C8}">
      <dgm:prSet/>
      <dgm:spPr/>
      <dgm:t>
        <a:bodyPr/>
        <a:lstStyle/>
        <a:p>
          <a:endParaRPr lang="en-US"/>
        </a:p>
      </dgm:t>
    </dgm:pt>
    <dgm:pt modelId="{8B64C2DD-C18F-4FC2-9730-4A221BF4C952}" type="sibTrans" cxnId="{27D9DDB9-EBE7-48F1-A5A2-855D9A0D05C8}">
      <dgm:prSet/>
      <dgm:spPr/>
      <dgm:t>
        <a:bodyPr/>
        <a:lstStyle/>
        <a:p>
          <a:endParaRPr lang="en-US"/>
        </a:p>
      </dgm:t>
    </dgm:pt>
    <dgm:pt modelId="{758D183F-ABAE-4928-93E3-AF5957C8D76E}" type="pres">
      <dgm:prSet presAssocID="{EA9B5CB5-3CAA-4E89-B77B-8B4F6AED91C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82C47-B970-4033-9DF9-F83E4EB3F381}" type="pres">
      <dgm:prSet presAssocID="{EA9B5CB5-3CAA-4E89-B77B-8B4F6AED91CD}" presName="arrow" presStyleLbl="bgShp" presStyleIdx="0" presStyleCnt="1" custScaleX="117647"/>
      <dgm:spPr>
        <a:solidFill>
          <a:srgbClr val="0070C0"/>
        </a:solidFill>
      </dgm:spPr>
    </dgm:pt>
    <dgm:pt modelId="{072627BF-BC66-4713-A674-C1CD91F3E537}" type="pres">
      <dgm:prSet presAssocID="{EA9B5CB5-3CAA-4E89-B77B-8B4F6AED91CD}" presName="linearProcess" presStyleCnt="0"/>
      <dgm:spPr/>
    </dgm:pt>
    <dgm:pt modelId="{0A7C86D3-5B43-4894-807B-2FF7ACCCAE75}" type="pres">
      <dgm:prSet presAssocID="{7D699071-DD42-4771-AA60-465A25F6541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F284-7B5E-489F-8138-4562D088699D}" type="pres">
      <dgm:prSet presAssocID="{4F403163-9E0D-4004-B185-EE37CF58349B}" presName="sibTrans" presStyleCnt="0"/>
      <dgm:spPr/>
    </dgm:pt>
    <dgm:pt modelId="{4751961F-502C-407F-A6AB-0C02A1104D9F}" type="pres">
      <dgm:prSet presAssocID="{D7DF8ECF-6F94-4FF3-BF93-735F8600346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CA90B-53AD-41E6-95B9-E3366BCACFFF}" type="pres">
      <dgm:prSet presAssocID="{641BF78E-8B53-48A8-BA1B-F3AE0EF03AD8}" presName="sibTrans" presStyleCnt="0"/>
      <dgm:spPr/>
    </dgm:pt>
    <dgm:pt modelId="{700FB965-C878-4FA0-8B85-F59D1E6EFDDB}" type="pres">
      <dgm:prSet presAssocID="{6FB4584A-6C58-4188-8D8B-D4211F488C6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08A0D-D6A2-4272-8C27-FD4587F242EB}" type="pres">
      <dgm:prSet presAssocID="{8CBE033C-AC30-4A22-9132-00C0568D423A}" presName="sibTrans" presStyleCnt="0"/>
      <dgm:spPr/>
    </dgm:pt>
    <dgm:pt modelId="{F4A3E49A-FB8A-41CC-B4CA-4E90881F3BF4}" type="pres">
      <dgm:prSet presAssocID="{711E6188-F290-406D-B8B1-F369B10C05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BB2C0C-EE64-40A9-92BC-7C3DBC384784}" type="presOf" srcId="{711E6188-F290-406D-B8B1-F369B10C0578}" destId="{F4A3E49A-FB8A-41CC-B4CA-4E90881F3BF4}" srcOrd="0" destOrd="0" presId="urn:microsoft.com/office/officeart/2005/8/layout/hProcess9"/>
    <dgm:cxn modelId="{93970936-E38D-4E95-B971-01C04A5134E1}" srcId="{EA9B5CB5-3CAA-4E89-B77B-8B4F6AED91CD}" destId="{6FB4584A-6C58-4188-8D8B-D4211F488C68}" srcOrd="2" destOrd="0" parTransId="{8A061366-1ED0-4DEA-BBDA-033C686FDB58}" sibTransId="{8CBE033C-AC30-4A22-9132-00C0568D423A}"/>
    <dgm:cxn modelId="{A31BEEED-0A30-4C22-9CC0-F3A37786E4AF}" srcId="{EA9B5CB5-3CAA-4E89-B77B-8B4F6AED91CD}" destId="{7D699071-DD42-4771-AA60-465A25F6541D}" srcOrd="0" destOrd="0" parTransId="{D56B6B07-5E53-4D39-9BEA-78714A89FD15}" sibTransId="{4F403163-9E0D-4004-B185-EE37CF58349B}"/>
    <dgm:cxn modelId="{27D9DDB9-EBE7-48F1-A5A2-855D9A0D05C8}" srcId="{EA9B5CB5-3CAA-4E89-B77B-8B4F6AED91CD}" destId="{711E6188-F290-406D-B8B1-F369B10C0578}" srcOrd="3" destOrd="0" parTransId="{938D77ED-231D-40A6-9952-A8A3ACCE7FB4}" sibTransId="{8B64C2DD-C18F-4FC2-9730-4A221BF4C952}"/>
    <dgm:cxn modelId="{F0F1FBE1-5B79-4011-ACB7-2F4417837447}" srcId="{EA9B5CB5-3CAA-4E89-B77B-8B4F6AED91CD}" destId="{D7DF8ECF-6F94-4FF3-BF93-735F86003461}" srcOrd="1" destOrd="0" parTransId="{F4A547B4-F176-431C-9D91-E7FF1E42FE21}" sibTransId="{641BF78E-8B53-48A8-BA1B-F3AE0EF03AD8}"/>
    <dgm:cxn modelId="{CBC001BA-2DD9-49F8-8CFF-7A5174F0454E}" type="presOf" srcId="{D7DF8ECF-6F94-4FF3-BF93-735F86003461}" destId="{4751961F-502C-407F-A6AB-0C02A1104D9F}" srcOrd="0" destOrd="0" presId="urn:microsoft.com/office/officeart/2005/8/layout/hProcess9"/>
    <dgm:cxn modelId="{46337B22-8A24-41D8-9177-88789085CDDA}" type="presOf" srcId="{EA9B5CB5-3CAA-4E89-B77B-8B4F6AED91CD}" destId="{758D183F-ABAE-4928-93E3-AF5957C8D76E}" srcOrd="0" destOrd="0" presId="urn:microsoft.com/office/officeart/2005/8/layout/hProcess9"/>
    <dgm:cxn modelId="{67D16A32-FBD0-4D59-A800-203BD7E70AC8}" type="presOf" srcId="{7D699071-DD42-4771-AA60-465A25F6541D}" destId="{0A7C86D3-5B43-4894-807B-2FF7ACCCAE75}" srcOrd="0" destOrd="0" presId="urn:microsoft.com/office/officeart/2005/8/layout/hProcess9"/>
    <dgm:cxn modelId="{C1BFFB6C-3BA0-4E10-A13D-6E19AD6B7B4B}" type="presOf" srcId="{6FB4584A-6C58-4188-8D8B-D4211F488C68}" destId="{700FB965-C878-4FA0-8B85-F59D1E6EFDDB}" srcOrd="0" destOrd="0" presId="urn:microsoft.com/office/officeart/2005/8/layout/hProcess9"/>
    <dgm:cxn modelId="{0001E795-879A-42B0-BCFB-96AFCA01C6F1}" type="presParOf" srcId="{758D183F-ABAE-4928-93E3-AF5957C8D76E}" destId="{56D82C47-B970-4033-9DF9-F83E4EB3F381}" srcOrd="0" destOrd="0" presId="urn:microsoft.com/office/officeart/2005/8/layout/hProcess9"/>
    <dgm:cxn modelId="{03A3BB78-2D37-4D7E-B4A8-329467B843F3}" type="presParOf" srcId="{758D183F-ABAE-4928-93E3-AF5957C8D76E}" destId="{072627BF-BC66-4713-A674-C1CD91F3E537}" srcOrd="1" destOrd="0" presId="urn:microsoft.com/office/officeart/2005/8/layout/hProcess9"/>
    <dgm:cxn modelId="{604C6A76-5643-4A13-9116-C468B5B35F2F}" type="presParOf" srcId="{072627BF-BC66-4713-A674-C1CD91F3E537}" destId="{0A7C86D3-5B43-4894-807B-2FF7ACCCAE75}" srcOrd="0" destOrd="0" presId="urn:microsoft.com/office/officeart/2005/8/layout/hProcess9"/>
    <dgm:cxn modelId="{39F36D50-3F60-4424-AD94-2D96DF9DD20D}" type="presParOf" srcId="{072627BF-BC66-4713-A674-C1CD91F3E537}" destId="{65A5F284-7B5E-489F-8138-4562D088699D}" srcOrd="1" destOrd="0" presId="urn:microsoft.com/office/officeart/2005/8/layout/hProcess9"/>
    <dgm:cxn modelId="{6B5F2CA0-9689-4B20-BFCC-C45F61342C85}" type="presParOf" srcId="{072627BF-BC66-4713-A674-C1CD91F3E537}" destId="{4751961F-502C-407F-A6AB-0C02A1104D9F}" srcOrd="2" destOrd="0" presId="urn:microsoft.com/office/officeart/2005/8/layout/hProcess9"/>
    <dgm:cxn modelId="{AB4F52A8-6A02-4084-8609-F83864743A17}" type="presParOf" srcId="{072627BF-BC66-4713-A674-C1CD91F3E537}" destId="{429CA90B-53AD-41E6-95B9-E3366BCACFFF}" srcOrd="3" destOrd="0" presId="urn:microsoft.com/office/officeart/2005/8/layout/hProcess9"/>
    <dgm:cxn modelId="{EFDC7866-B352-446F-A377-24CFA4E2BCEC}" type="presParOf" srcId="{072627BF-BC66-4713-A674-C1CD91F3E537}" destId="{700FB965-C878-4FA0-8B85-F59D1E6EFDDB}" srcOrd="4" destOrd="0" presId="urn:microsoft.com/office/officeart/2005/8/layout/hProcess9"/>
    <dgm:cxn modelId="{20A9E6BA-D300-40C0-95DB-54939860F64E}" type="presParOf" srcId="{072627BF-BC66-4713-A674-C1CD91F3E537}" destId="{B6D08A0D-D6A2-4272-8C27-FD4587F242EB}" srcOrd="5" destOrd="0" presId="urn:microsoft.com/office/officeart/2005/8/layout/hProcess9"/>
    <dgm:cxn modelId="{F8A157C9-87B3-4074-8F36-F9B089EA27D9}" type="presParOf" srcId="{072627BF-BC66-4713-A674-C1CD91F3E537}" destId="{F4A3E49A-FB8A-41CC-B4CA-4E90881F3BF4}" srcOrd="6" destOrd="0" presId="urn:microsoft.com/office/officeart/2005/8/layout/hProcess9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8E5339-FDC0-4AB6-A9D8-C931DBFCA6F0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E70BC-A325-4A9A-81E6-C4F23C82F467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C00000"/>
              </a:solidFill>
            </a:rPr>
            <a:t>Live in a </a:t>
          </a:r>
          <a:r>
            <a:rPr lang="en-US" sz="3600" kern="1200" dirty="0">
              <a:solidFill>
                <a:srgbClr val="002060"/>
              </a:solidFill>
            </a:rPr>
            <a:t>blue county? </a:t>
          </a:r>
          <a:r>
            <a:rPr lang="en-US" sz="3600" kern="1200" dirty="0">
              <a:solidFill>
                <a:srgbClr val="C00000"/>
              </a:solidFill>
            </a:rPr>
            <a:t>…. We are here to help. </a:t>
          </a:r>
        </a:p>
      </dsp:txBody>
      <dsp:txXfrm>
        <a:off x="2175669" y="0"/>
        <a:ext cx="8339931" cy="1305404"/>
      </dsp:txXfrm>
    </dsp:sp>
    <dsp:sp modelId="{DF97F4F8-8EBC-4703-9887-05F3AC557D5D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ED67B-7276-4044-A7D0-6BD6FE09216C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C00000"/>
              </a:solidFill>
            </a:rPr>
            <a:t>We target blue counties to turn them red. </a:t>
          </a:r>
        </a:p>
      </dsp:txBody>
      <dsp:txXfrm>
        <a:off x="2175669" y="1305404"/>
        <a:ext cx="8339931" cy="1305399"/>
      </dsp:txXfrm>
    </dsp:sp>
    <dsp:sp modelId="{93160C6D-4355-41AB-9497-FBAD0523CAFC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B0396-7AA5-4E25-AEE9-5F463A639794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C00000"/>
              </a:solidFill>
            </a:rPr>
            <a:t>Planting seeds is critical in areas that historically vote democrat</a:t>
          </a:r>
          <a:r>
            <a:rPr lang="en-US" sz="3600" b="1" kern="1200" dirty="0">
              <a:solidFill>
                <a:srgbClr val="C00000"/>
              </a:solidFill>
            </a:rPr>
            <a:t>. 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2175669" y="2610804"/>
        <a:ext cx="8339931" cy="1305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7F9DC2-4700-49D2-9AD9-88ED27225583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Historically, our primary donation targets are the small and medium population counties in Texas. </a:t>
          </a:r>
        </a:p>
      </dsp:txBody>
      <dsp:txXfrm>
        <a:off x="2207" y="1740535"/>
        <a:ext cx="3435027" cy="1740535"/>
      </dsp:txXfrm>
    </dsp:sp>
    <dsp:sp modelId="{90527A8D-2597-42A9-A32B-24D0683833D9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93F49-7DE3-4B26-B813-8DBE472D2A7E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$1,000 donation will go a lot farther in say Cass County or Limestone County as opposed to Harris or Dallas counties. </a:t>
          </a:r>
        </a:p>
      </dsp:txBody>
      <dsp:txXfrm>
        <a:off x="3540286" y="1740535"/>
        <a:ext cx="3435027" cy="1740535"/>
      </dsp:txXfrm>
    </dsp:sp>
    <dsp:sp modelId="{476C006D-86C9-4678-8067-ECEE0940A4C4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BADF-DAD5-4345-8F36-1B34D70705F4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However, the battleground has shifted to larger metropolitan counties as well with the </a:t>
          </a:r>
          <a:r>
            <a:rPr lang="en-US" sz="2000" u="sng" kern="1200" dirty="0"/>
            <a:t>overall strategy set by the RPT</a:t>
          </a:r>
          <a:r>
            <a:rPr lang="en-US" sz="2000" kern="1200" dirty="0"/>
            <a:t>.  </a:t>
          </a:r>
        </a:p>
      </dsp:txBody>
      <dsp:txXfrm>
        <a:off x="7078364" y="1740535"/>
        <a:ext cx="3435027" cy="1740535"/>
      </dsp:txXfrm>
    </dsp:sp>
    <dsp:sp modelId="{21C1574A-2CAC-43B8-8D93-7E1252B086C6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961C2-331F-436A-A900-9980AE7BD185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82C47-B970-4033-9DF9-F83E4EB3F381}">
      <dsp:nvSpPr>
        <dsp:cNvPr id="0" name=""/>
        <dsp:cNvSpPr/>
      </dsp:nvSpPr>
      <dsp:spPr>
        <a:xfrm>
          <a:off x="2" y="0"/>
          <a:ext cx="10787737" cy="4351338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C86D3-5B43-4894-807B-2FF7ACCCAE75}">
      <dsp:nvSpPr>
        <dsp:cNvPr id="0" name=""/>
        <dsp:cNvSpPr/>
      </dsp:nvSpPr>
      <dsp:spPr>
        <a:xfrm>
          <a:off x="5399" y="1305401"/>
          <a:ext cx="2596854" cy="174053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Candidates applying for CRC funding submit an application found on the RPT website. </a:t>
          </a:r>
        </a:p>
      </dsp:txBody>
      <dsp:txXfrm>
        <a:off x="5399" y="1305401"/>
        <a:ext cx="2596854" cy="1740535"/>
      </dsp:txXfrm>
    </dsp:sp>
    <dsp:sp modelId="{4751961F-502C-407F-A6AB-0C02A1104D9F}">
      <dsp:nvSpPr>
        <dsp:cNvPr id="0" name=""/>
        <dsp:cNvSpPr/>
      </dsp:nvSpPr>
      <dsp:spPr>
        <a:xfrm>
          <a:off x="2732095" y="1305401"/>
          <a:ext cx="2596854" cy="174053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Each applicant must get his/her county chair and/or one of his/her SREC members to send in a separate, confidential referral form. </a:t>
          </a:r>
        </a:p>
      </dsp:txBody>
      <dsp:txXfrm>
        <a:off x="2732095" y="1305401"/>
        <a:ext cx="2596854" cy="1740535"/>
      </dsp:txXfrm>
    </dsp:sp>
    <dsp:sp modelId="{700FB965-C878-4FA0-8B85-F59D1E6EFDDB}">
      <dsp:nvSpPr>
        <dsp:cNvPr id="0" name=""/>
        <dsp:cNvSpPr/>
      </dsp:nvSpPr>
      <dsp:spPr>
        <a:xfrm>
          <a:off x="5458792" y="1305401"/>
          <a:ext cx="2596854" cy="174053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 candidates are then vetted by the CRC at its biannual distribution meeting according to rule 43a and other criteria. </a:t>
          </a:r>
        </a:p>
      </dsp:txBody>
      <dsp:txXfrm>
        <a:off x="5458792" y="1305401"/>
        <a:ext cx="2596854" cy="1740535"/>
      </dsp:txXfrm>
    </dsp:sp>
    <dsp:sp modelId="{F4A3E49A-FB8A-41CC-B4CA-4E90881F3BF4}">
      <dsp:nvSpPr>
        <dsp:cNvPr id="0" name=""/>
        <dsp:cNvSpPr/>
      </dsp:nvSpPr>
      <dsp:spPr>
        <a:xfrm>
          <a:off x="8185489" y="1305401"/>
          <a:ext cx="2596854" cy="174053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 candidates are then vetted by the CRC at its biannual distribution meeting. .</a:t>
          </a:r>
        </a:p>
      </dsp:txBody>
      <dsp:txXfrm>
        <a:off x="8185489" y="1305401"/>
        <a:ext cx="2596854" cy="174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6512A-CB78-4994-A17A-9372F7CEB0B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9833-4CFF-4F2D-ADD6-6FA93FD1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16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9833-4CFF-4F2D-ADD6-6FA93FD1B5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90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107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08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85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057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87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81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84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52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35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36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244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40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395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CD65-DF65-49B8-9A14-79EE530C777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05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67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35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78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68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7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42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57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7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46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86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22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DCA0-52D5-4E2B-8B43-F2BCBCD92CC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47B91-1C63-432D-8F9C-C3F5087B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1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exasgop.org/crc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nstantia" panose="02030602050306030303" pitchFamily="18" charset="0"/>
              </a:rPr>
              <a:t>THE CANDIDATE RESOURCE COMMITTEE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xmlns="" val="229593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WE WORK BEHIND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ENEMY LINES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27820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604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WE HELP FLOAT THE BOAT </a:t>
            </a:r>
            <a:br>
              <a:rPr lang="en-US" sz="36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FOR THE ENTIRE TICKET</a:t>
            </a:r>
            <a:r>
              <a:rPr lang="en-US" sz="3600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en-US" sz="3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Obviously </a:t>
            </a:r>
            <a:r>
              <a:rPr lang="en-US" b="1" u="sng" dirty="0">
                <a:solidFill>
                  <a:srgbClr val="C00000"/>
                </a:solidFill>
              </a:rPr>
              <a:t>under votes </a:t>
            </a:r>
            <a:r>
              <a:rPr lang="en-US" dirty="0"/>
              <a:t>are hurting us in electing lower ballot candidates.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focus on lower ballot races not only helps these candidates but middle ballot candidates like state representatives etc.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increases the number of campaigners working voters.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also increases the likely hood of a </a:t>
            </a:r>
            <a:r>
              <a:rPr lang="en-US" u="sng" dirty="0">
                <a:solidFill>
                  <a:srgbClr val="C00000"/>
                </a:solidFill>
              </a:rPr>
              <a:t>straight ticket vote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5292" y="2380311"/>
            <a:ext cx="5352443" cy="3559169"/>
          </a:xfrm>
        </p:spPr>
      </p:pic>
    </p:spTree>
    <p:extLst>
      <p:ext uri="{BB962C8B-B14F-4D97-AF65-F5344CB8AC3E}">
        <p14:creationId xmlns:p14="http://schemas.microsoft.com/office/powerpoint/2010/main" xmlns="" val="134214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</a:rPr>
              <a:t>WHERE WE GET THE MONEY?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Most of our money comes from you, the </a:t>
            </a:r>
            <a:r>
              <a:rPr lang="en-US" b="1" dirty="0">
                <a:solidFill>
                  <a:srgbClr val="FF0000"/>
                </a:solidFill>
              </a:rPr>
              <a:t>GRASSROOTS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The CRC Fund gets its biggest boost from donations at the </a:t>
            </a:r>
            <a:r>
              <a:rPr lang="en-US" b="1" dirty="0">
                <a:solidFill>
                  <a:srgbClr val="FF0000"/>
                </a:solidFill>
              </a:rPr>
              <a:t>Republican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State Convention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In addition, each SREC member is responsible for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raising or giving a minimum of $1000 to the fund each year.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 list of the SREC members that raised $1,000 or more can be found under the KEY PIN page.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86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WHERE DOES THE MONEY GO?</a:t>
            </a:r>
            <a:b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en-US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22578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2426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5300" b="1" dirty="0">
                <a:solidFill>
                  <a:srgbClr val="C00000"/>
                </a:solidFill>
                <a:latin typeface="Georgia" panose="02040502050405020303" pitchFamily="18" charset="0"/>
              </a:rPr>
              <a:t>HOW WE FUND CANDIDATES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6306187"/>
              </p:ext>
            </p:extLst>
          </p:nvPr>
        </p:nvGraphicFramePr>
        <p:xfrm>
          <a:off x="838199" y="1825625"/>
          <a:ext cx="107877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9637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b="1" i="1" dirty="0">
                <a:solidFill>
                  <a:srgbClr val="002060"/>
                </a:solidFill>
                <a:latin typeface="AR CARTER" panose="02000000000000000000" pitchFamily="2" charset="0"/>
              </a:rPr>
              <a:t>The Democrats are doing 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They are targeting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Counties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running candidates in </a:t>
            </a:r>
            <a:r>
              <a:rPr lang="en-US" b="1" dirty="0">
                <a:solidFill>
                  <a:srgbClr val="FF0000"/>
                </a:solidFill>
              </a:rPr>
              <a:t>local and lower ballot elections </a:t>
            </a:r>
            <a:r>
              <a:rPr lang="en-US" dirty="0"/>
              <a:t>i.e. Incubator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providing </a:t>
            </a:r>
            <a:r>
              <a:rPr lang="en-US" b="1" dirty="0">
                <a:solidFill>
                  <a:srgbClr val="00B050"/>
                </a:solidFill>
              </a:rPr>
              <a:t>financial</a:t>
            </a:r>
            <a:r>
              <a:rPr lang="en-US" dirty="0"/>
              <a:t>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providing other types of campaign support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113" y="1973126"/>
            <a:ext cx="4876800" cy="38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75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Lets take the fight to them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216" y="1207911"/>
            <a:ext cx="6789805" cy="549768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dirty="0">
                <a:latin typeface="Georgia" panose="02040502050405020303" pitchFamily="18" charset="0"/>
              </a:rPr>
              <a:t>You can make a huge difference in defeating </a:t>
            </a:r>
          </a:p>
          <a:p>
            <a:pPr marL="0" indent="0">
              <a:buNone/>
            </a:pPr>
            <a:r>
              <a:rPr lang="en-US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Battleground Texas </a:t>
            </a:r>
            <a:r>
              <a:rPr lang="en-US" sz="4200" b="1" u="sng" dirty="0">
                <a:latin typeface="Georgia" panose="02040502050405020303" pitchFamily="18" charset="0"/>
              </a:rPr>
              <a:t>again</a:t>
            </a:r>
            <a:r>
              <a:rPr lang="en-US" sz="4200" dirty="0">
                <a:latin typeface="Georgia" panose="02040502050405020303" pitchFamily="18" charset="0"/>
              </a:rPr>
              <a:t>. </a:t>
            </a:r>
          </a:p>
          <a:p>
            <a:endParaRPr lang="en-US" sz="4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200" dirty="0">
                <a:latin typeface="Georgia" panose="02040502050405020303" pitchFamily="18" charset="0"/>
              </a:rPr>
              <a:t>Help us by making your donation to the </a:t>
            </a:r>
          </a:p>
          <a:p>
            <a:pPr marL="0" indent="0">
              <a:buNone/>
            </a:pPr>
            <a:r>
              <a:rPr lang="en-US" sz="4200" b="1" dirty="0">
                <a:solidFill>
                  <a:srgbClr val="C00000"/>
                </a:solidFill>
                <a:latin typeface="Georgia" panose="02040502050405020303" pitchFamily="18" charset="0"/>
              </a:rPr>
              <a:t>CRC – The Candidate Resource Committee</a:t>
            </a:r>
            <a:r>
              <a:rPr lang="en-US" sz="4200" dirty="0">
                <a:solidFill>
                  <a:srgbClr val="C00000"/>
                </a:solidFill>
                <a:latin typeface="Georgia" panose="02040502050405020303" pitchFamily="18" charset="0"/>
              </a:rPr>
              <a:t> of the </a:t>
            </a:r>
          </a:p>
          <a:p>
            <a:pPr marL="0" indent="0">
              <a:buNone/>
            </a:pPr>
            <a:r>
              <a:rPr lang="en-US" sz="4200" b="1" dirty="0">
                <a:solidFill>
                  <a:srgbClr val="C00000"/>
                </a:solidFill>
                <a:latin typeface="Georgia" panose="02040502050405020303" pitchFamily="18" charset="0"/>
              </a:rPr>
              <a:t>Republican Party of Texas.    </a:t>
            </a:r>
          </a:p>
          <a:p>
            <a:pPr marL="0" indent="0">
              <a:buNone/>
            </a:pPr>
            <a:endParaRPr lang="en-US" sz="42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200" dirty="0">
                <a:latin typeface="Georgia" panose="02040502050405020303" pitchFamily="18" charset="0"/>
              </a:rPr>
              <a:t>$25 buys 5 signs</a:t>
            </a:r>
          </a:p>
          <a:p>
            <a:pPr marL="0" indent="0">
              <a:buNone/>
            </a:pPr>
            <a:r>
              <a:rPr lang="en-US" sz="4200" dirty="0">
                <a:latin typeface="Georgia" panose="02040502050405020303" pitchFamily="18" charset="0"/>
              </a:rPr>
              <a:t>$100 buys  2000 push cards</a:t>
            </a:r>
          </a:p>
          <a:p>
            <a:pPr marL="0" indent="0">
              <a:buNone/>
            </a:pPr>
            <a:r>
              <a:rPr lang="en-US" sz="4200" dirty="0">
                <a:latin typeface="Georgia" panose="02040502050405020303" pitchFamily="18" charset="0"/>
              </a:rPr>
              <a:t>$1000 buys  500 piece mailer</a:t>
            </a:r>
          </a:p>
          <a:p>
            <a:pPr marL="0" indent="0">
              <a:buNone/>
            </a:pPr>
            <a:r>
              <a:rPr lang="en-US" sz="4200" b="1" dirty="0">
                <a:latin typeface="Georgia" panose="02040502050405020303" pitchFamily="18" charset="0"/>
              </a:rPr>
              <a:t>You can pay by check, cash, or credit card pay with </a:t>
            </a:r>
          </a:p>
          <a:p>
            <a:pPr marL="0" indent="0">
              <a:buNone/>
            </a:pPr>
            <a:r>
              <a:rPr lang="en-US" sz="4200" b="1" dirty="0">
                <a:latin typeface="Georgia" panose="02040502050405020303" pitchFamily="18" charset="0"/>
              </a:rPr>
              <a:t>our CRC envelope or on-line </a:t>
            </a:r>
          </a:p>
          <a:p>
            <a:pPr marL="0" indent="0">
              <a:buNone/>
            </a:pPr>
            <a:endParaRPr lang="en-US" sz="3800" dirty="0">
              <a:latin typeface="Georgia" panose="02040502050405020303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sz="5900" dirty="0">
                <a:latin typeface="Georgia" panose="02040502050405020303" pitchFamily="18" charset="0"/>
                <a:hlinkClick r:id="rId2"/>
              </a:rPr>
              <a:t>www.Texasgop.org/crc</a:t>
            </a:r>
            <a:r>
              <a:rPr lang="en-US" sz="7600" dirty="0"/>
              <a:t>	</a:t>
            </a:r>
            <a:r>
              <a:rPr lang="en-US" dirty="0"/>
              <a:t>				</a:t>
            </a:r>
          </a:p>
          <a:p>
            <a:pPr marL="0" indent="0" algn="ctr">
              <a:buNone/>
            </a:pPr>
            <a:r>
              <a:rPr lang="en-US" dirty="0"/>
              <a:t>CRC elephant logo by Sue Evenwel SREC SD 1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5657" y="1586728"/>
            <a:ext cx="3714858" cy="4351338"/>
          </a:xfrm>
        </p:spPr>
      </p:pic>
    </p:spTree>
    <p:extLst>
      <p:ext uri="{BB962C8B-B14F-4D97-AF65-F5344CB8AC3E}">
        <p14:creationId xmlns:p14="http://schemas.microsoft.com/office/powerpoint/2010/main" xmlns="" val="220675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2203" y="2348100"/>
            <a:ext cx="5984677" cy="34470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SENATOR JANE NELSON 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SD 12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Senate Finance Committee Chairwoman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Longtime CRC Supporter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8" t="-957" r="21219" b="3451"/>
          <a:stretch/>
        </p:blipFill>
        <p:spPr>
          <a:xfrm>
            <a:off x="1615950" y="1841502"/>
            <a:ext cx="4266253" cy="4023360"/>
          </a:xfrm>
        </p:spPr>
      </p:pic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928" y="148280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21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2203" y="2348100"/>
            <a:ext cx="5984677" cy="34470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SENATOR Kelly Hancock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SD 9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Senate Administrative Chairman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Senator Business and Commerce Chairman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8929" y="1835639"/>
            <a:ext cx="2883243" cy="403654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928" y="148280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660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115330"/>
            <a:ext cx="1766311" cy="1680519"/>
          </a:xfrm>
          <a:prstGeom prst="rect">
            <a:avLst/>
          </a:prstGeom>
        </p:spPr>
      </p:pic>
      <p:sp>
        <p:nvSpPr>
          <p:cNvPr id="12" name="Content Placeholder 11"/>
          <p:cNvSpPr txBox="1">
            <a:spLocks noGrp="1"/>
          </p:cNvSpPr>
          <p:nvPr>
            <p:ph sz="half" idx="1"/>
          </p:nvPr>
        </p:nvSpPr>
        <p:spPr>
          <a:xfrm>
            <a:off x="790832" y="1726771"/>
            <a:ext cx="5214552" cy="4147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SENATOR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PAUL BETTENCOURT 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SD 7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Senate GOP Caucus Chairman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Former CRC Committee member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Property Tax Reform Warrior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881" y="1537301"/>
            <a:ext cx="2895101" cy="4351338"/>
          </a:xfrm>
        </p:spPr>
      </p:pic>
    </p:spTree>
    <p:extLst>
      <p:ext uri="{BB962C8B-B14F-4D97-AF65-F5344CB8AC3E}">
        <p14:creationId xmlns:p14="http://schemas.microsoft.com/office/powerpoint/2010/main" xmlns="" val="288022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ANSWER 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……………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85588" y="1825625"/>
            <a:ext cx="5472404" cy="4351338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240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</a:rPr>
              <a:t>CRC</a:t>
            </a:r>
          </a:p>
          <a:p>
            <a:endParaRPr lang="en-US" b="1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70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CANDIDATE </a:t>
            </a:r>
          </a:p>
          <a:p>
            <a:pPr marL="0" indent="0" algn="ctr">
              <a:buNone/>
            </a:pPr>
            <a:r>
              <a:rPr lang="en-US" sz="70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RESOURCE COMMITTEE</a:t>
            </a:r>
          </a:p>
          <a:p>
            <a:pPr marL="0" indent="0" algn="ctr">
              <a:buNone/>
            </a:pPr>
            <a:endParaRPr lang="en-US" sz="4100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marL="0" indent="0" algn="ctr">
              <a:buNone/>
            </a:pPr>
            <a:r>
              <a:rPr lang="en-US" sz="42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the 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59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REPUBLICAN PARTY OF TEXAS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CRC logo by </a:t>
            </a:r>
            <a:r>
              <a:rPr lang="en-US" dirty="0" err="1"/>
              <a:t>Chackery</a:t>
            </a:r>
            <a:r>
              <a:rPr lang="en-US" dirty="0"/>
              <a:t> LLC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072" y="1730952"/>
            <a:ext cx="4673417" cy="44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98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0" y="2594919"/>
            <a:ext cx="5535827" cy="29854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Congressman Kevin Brady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HD 8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Chairman of the House Ways and Means Committee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Thank you CRC Committee member Bob </a:t>
            </a:r>
            <a:r>
              <a:rPr lang="en-US" dirty="0" err="1"/>
              <a:t>Borokoft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99" y="2240692"/>
            <a:ext cx="5308363" cy="346813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176" y="255372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11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0" y="2594919"/>
            <a:ext cx="5535827" cy="26161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Rep. Todd Hunter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HD 8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Chairman of the Calendar Committee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Thank you CRC Committee member Janie Melendez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176" y="255372"/>
            <a:ext cx="1643462" cy="15636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885" y="1934626"/>
            <a:ext cx="2603157" cy="3904736"/>
          </a:xfrm>
        </p:spPr>
      </p:pic>
    </p:spTree>
    <p:extLst>
      <p:ext uri="{BB962C8B-B14F-4D97-AF65-F5344CB8AC3E}">
        <p14:creationId xmlns:p14="http://schemas.microsoft.com/office/powerpoint/2010/main" xmlns="" val="96843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115330"/>
            <a:ext cx="1766311" cy="1680519"/>
          </a:xfrm>
          <a:prstGeom prst="rect">
            <a:avLst/>
          </a:prstGeom>
        </p:spPr>
      </p:pic>
      <p:sp>
        <p:nvSpPr>
          <p:cNvPr id="12" name="Content Placeholder 11"/>
          <p:cNvSpPr txBox="1">
            <a:spLocks noGrp="1"/>
          </p:cNvSpPr>
          <p:nvPr>
            <p:ph sz="half" idx="1"/>
          </p:nvPr>
        </p:nvSpPr>
        <p:spPr>
          <a:xfrm>
            <a:off x="790832" y="1726771"/>
            <a:ext cx="5214552" cy="4112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Platinum Level Member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GOP CONGRESSIONAL NOMINEE HD 6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TARRANT CO TAX ASSESSOR-COLLECTOR</a:t>
            </a:r>
            <a:b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RON WRIGHT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Future Freedom Caucus Member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Former CRC FUND RECIPIENT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671" y="1853514"/>
            <a:ext cx="3149015" cy="3936270"/>
          </a:xfrm>
        </p:spPr>
      </p:pic>
    </p:spTree>
    <p:extLst>
      <p:ext uri="{BB962C8B-B14F-4D97-AF65-F5344CB8AC3E}">
        <p14:creationId xmlns:p14="http://schemas.microsoft.com/office/powerpoint/2010/main" xmlns="" val="177055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689123" y="2232453"/>
            <a:ext cx="3760573" cy="395827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115330"/>
            <a:ext cx="1766311" cy="16805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1664" y="2224217"/>
            <a:ext cx="3690552" cy="39541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1503" y="5329881"/>
            <a:ext cx="370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Mayes Middleton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Republican Nominee in HD 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4806" y="1420969"/>
            <a:ext cx="44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Gold Level Members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2260" y="5342237"/>
            <a:ext cx="370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Hon. Kay Granger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Congresswoman TX HD 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807" y="2751438"/>
            <a:ext cx="2542661" cy="239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568" y="2764588"/>
            <a:ext cx="1654727" cy="24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858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115330"/>
            <a:ext cx="1766311" cy="16805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43650" y="1653305"/>
            <a:ext cx="4435377" cy="45415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08389" y="5222789"/>
            <a:ext cx="370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Mayes Middleton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6610" y="1750482"/>
            <a:ext cx="44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Gold Level Member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726" y="2356021"/>
            <a:ext cx="2018547" cy="26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600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65" y="2720241"/>
            <a:ext cx="2728580" cy="3042477"/>
          </a:xfr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4197246" y="1664044"/>
            <a:ext cx="7416539" cy="44731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Silver Level Members</a:t>
            </a:r>
            <a:endParaRPr lang="en-US" sz="36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Phil King  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HD 61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Jason Isaac 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HD 45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</a:t>
            </a:r>
            <a:r>
              <a:rPr lang="en-US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Gio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Capriglione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HD 98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Tarrant County Judge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Glen Whitley</a:t>
            </a:r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Former SREC SD 12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Mona Bailey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CRC Committee member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Cindy </a:t>
            </a:r>
            <a:r>
              <a:rPr lang="en-US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Asche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922" y="131805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953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8826" y="2290362"/>
            <a:ext cx="6674266" cy="31085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Bronze Level Member</a:t>
            </a:r>
          </a:p>
          <a:p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Texas Ag. Commissioner      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Sid Miller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Texas Land Commissioner     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George P. Bush 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Texas Railroad Commissioner   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Christi Craddick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Texas Railroad Commissioner 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Ryan Sitton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 Congressman CD 13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Mac Thornberry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 Congressman CD 26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Dr. Michael Burgess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 Congressman CD 25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Roger Williams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 Congressman CD 24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Kenny Marchant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Senator SD 1 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Brian Hughes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43" y="274371"/>
            <a:ext cx="1766311" cy="1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794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064" y="1754902"/>
            <a:ext cx="6674266" cy="38472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Bronze Level Member</a:t>
            </a:r>
          </a:p>
          <a:p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96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Bill Zedler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93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Matt Krause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91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Stephanie Klick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92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Jonathan Stickland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96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Craig Goldman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5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Cole Hefner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68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Drew Springer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Representative HD 11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Travis Clardy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Mayor Dalworthington Gardens 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Kimberly Fitzpatrick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Republican Party Chairman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James Dickey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National Committeewoman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Toni Anne Dashiell</a:t>
            </a:r>
          </a:p>
          <a:p>
            <a:endParaRPr lang="en-US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43" y="274371"/>
            <a:ext cx="1766311" cy="1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40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09413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9395" y="1481967"/>
            <a:ext cx="7293224" cy="40934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Bronze Level Member</a:t>
            </a:r>
          </a:p>
          <a:p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SREC Sgt-at-arms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Nelda Eppes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SREC  Committeewoman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Marian </a:t>
            </a:r>
            <a:r>
              <a:rPr lang="en-US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Stanko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State Rep Candidate &amp; SREC  Committeewoman				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Candy Nobel</a:t>
            </a: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SREC Committeewoman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Melanie Flowers</a:t>
            </a:r>
          </a:p>
          <a:p>
            <a:r>
              <a:rPr lang="en-US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Fmr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. SREC Committeewoman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Rena </a:t>
            </a:r>
            <a:r>
              <a:rPr lang="en-US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Peden</a:t>
            </a:r>
            <a:endParaRPr lang="en-US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Nueces County Chair	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Mike Bergsma</a:t>
            </a:r>
          </a:p>
          <a:p>
            <a:r>
              <a:rPr lang="en-US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Fmr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 SREC </a:t>
            </a:r>
            <a:r>
              <a:rPr lang="en-US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Parlimentarian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Richard Hayes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			Melody Gillett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Republican Club of Bexar Co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Bastrop County GOP</a:t>
            </a:r>
          </a:p>
          <a:p>
            <a:pPr algn="ctr"/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43" y="274371"/>
            <a:ext cx="1766311" cy="1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36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95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CAPITAL CLUB </a:t>
            </a:r>
          </a:p>
        </p:txBody>
      </p:sp>
      <p:pic>
        <p:nvPicPr>
          <p:cNvPr id="11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863" y="1812323"/>
            <a:ext cx="3714858" cy="4142217"/>
          </a:xfr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5639707" y="1664044"/>
            <a:ext cx="5974077" cy="44731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Copper Level Member</a:t>
            </a:r>
            <a:endParaRPr lang="en-US" sz="3600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Republican Women of Northeast Texas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Titus County Republican Party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Republican Women of Greater North Texas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922" y="131805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41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73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ramond" panose="02020404030301010803" pitchFamily="18" charset="0"/>
              </a:rPr>
              <a:t>WHAT IS THE CRC </a:t>
            </a:r>
            <a:r>
              <a:rPr lang="en-US" sz="7300" b="1" dirty="0">
                <a:solidFill>
                  <a:srgbClr val="FF0000"/>
                </a:solidFill>
                <a:latin typeface="Garamond" panose="02020404030301010803" pitchFamily="18" charset="0"/>
              </a:rPr>
              <a:t>? </a:t>
            </a:r>
            <a:r>
              <a:rPr lang="en-US" sz="7300" b="1" dirty="0">
                <a:latin typeface="Garamond" panose="02020404030301010803" pitchFamily="18" charset="0"/>
              </a:rPr>
              <a:t/>
            </a:r>
            <a:br>
              <a:rPr lang="en-US" sz="7300" b="1" dirty="0">
                <a:latin typeface="Garamond" panose="02020404030301010803" pitchFamily="18" charset="0"/>
              </a:rPr>
            </a:br>
            <a:endParaRPr lang="en-US" sz="7300" b="1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The Bylaws of the State Republican Executive Committee set forth the Candidate Resources Committee (CRC) as one of its Standing Committees. </a:t>
            </a: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The Chairman appoints twelve (12) current SREC members, six (6) non-SREC members, and six (6) optional members subject to confirmation by the SREC</a:t>
            </a:r>
            <a:r>
              <a:rPr lang="en-US" dirty="0">
                <a:latin typeface="Georgia" panose="02040502050405020303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907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“Paid for by the Republican Party of Texas.  Not authorized by any candidate or candidate’s committee.  www.texasgop.org”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3386" y="6317673"/>
            <a:ext cx="4498108" cy="424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5536" y="453081"/>
            <a:ext cx="8756821" cy="1459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CANDIDATE RESOURCE COMMITTEE </a:t>
            </a:r>
          </a:p>
        </p:txBody>
      </p:sp>
      <p:pic>
        <p:nvPicPr>
          <p:cNvPr id="11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778" y="1741543"/>
            <a:ext cx="3345509" cy="3918707"/>
          </a:xfrm>
        </p:spPr>
      </p:pic>
      <p:sp>
        <p:nvSpPr>
          <p:cNvPr id="2" name="TextBox 1"/>
          <p:cNvSpPr txBox="1"/>
          <p:nvPr/>
        </p:nvSpPr>
        <p:spPr>
          <a:xfrm>
            <a:off x="864065" y="2155971"/>
            <a:ext cx="6283355" cy="4124206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SREC MEMBERS 		Non SREC MEMBERS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Steve Atwell SD 9 Chair		Russell Hayter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Vergel Cruz SD 15 Vice Chair	Fred Tate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Sue Evenwel SD 1			Mona Bailey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JT Edwards SD 11		Rena Peden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Kathaleen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 Wall SD 17		Harold Jenkins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Jan Duncan SD 14		Bob Borokoff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Deon Starnes SD 30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		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Option Members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Judy Parada SD 3		Lisa Hendrickson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Allison Winter SD 4		Jack Barcroft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Anne </a:t>
            </a:r>
            <a:r>
              <a:rPr lang="en-US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Gebhart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 SD 9		Jerry Madden 	 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Tom Roller SD 31			James Beauchamp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Marian Stanko SD 26	</a:t>
            </a:r>
            <a:r>
              <a:rPr lang="en-US" sz="1600" b="1">
                <a:solidFill>
                  <a:srgbClr val="C00000"/>
                </a:solidFill>
                <a:latin typeface="Georgia" panose="02040502050405020303" pitchFamily="18" charset="0"/>
              </a:rPr>
              <a:t>                 Chair 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James Dickey 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Vice Chair Alma Jackson</a:t>
            </a:r>
          </a:p>
          <a:p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1569" y="1765260"/>
            <a:ext cx="3541987" cy="369332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Thank you Committee!!!!!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176" y="255372"/>
            <a:ext cx="1643462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4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0660" y="1324948"/>
            <a:ext cx="10515600" cy="432007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OUR MISSION IS TO HELP 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LOWER 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BALLOT CANDIDATES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925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5300" b="1" dirty="0">
                <a:latin typeface="Garamond" panose="02020404030301010803" pitchFamily="18" charset="0"/>
              </a:rPr>
              <a:t>We provide help to candidates in the General Election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0000"/>
              </a:gs>
              <a:gs pos="6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Georgia" panose="02040502050405020303" pitchFamily="18" charset="0"/>
              </a:rPr>
              <a:t>We administer the Party’s </a:t>
            </a:r>
            <a:r>
              <a:rPr lang="en-US" b="1" dirty="0">
                <a:effectLst>
                  <a:innerShdw blurRad="114300">
                    <a:srgbClr val="002060"/>
                  </a:innerShdw>
                </a:effectLst>
                <a:latin typeface="Georgia" panose="02040502050405020303" pitchFamily="18" charset="0"/>
              </a:rPr>
              <a:t>Lower Ballot Campaign</a:t>
            </a:r>
            <a:r>
              <a:rPr lang="en-US" dirty="0">
                <a:effectLst>
                  <a:innerShdw blurRad="114300">
                    <a:srgbClr val="002060"/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en-US" b="1" dirty="0">
                <a:effectLst>
                  <a:innerShdw blurRad="114300">
                    <a:srgbClr val="002060"/>
                  </a:innerShdw>
                </a:effectLst>
                <a:latin typeface="Georgia" panose="02040502050405020303" pitchFamily="18" charset="0"/>
              </a:rPr>
              <a:t>Fund </a:t>
            </a:r>
            <a:r>
              <a:rPr lang="en-US" dirty="0">
                <a:latin typeface="Georgia" panose="02040502050405020303" pitchFamily="18" charset="0"/>
              </a:rPr>
              <a:t>in order to provide support to the Republican candidates within the fund’s limits.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The CRC also provides candidate and grassroots educational and campaign tools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7B91-1C63-432D-8F9C-C3F5087BBD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61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9" y="174215"/>
            <a:ext cx="4516015" cy="1421320"/>
          </a:xfrm>
          <a:effectLst>
            <a:innerShdw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WHO THE CRC  FUNDS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737" y="1055828"/>
            <a:ext cx="1923734" cy="19215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604" y="1611319"/>
            <a:ext cx="3932237" cy="462153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County  Judge,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County Commissioner,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District Attorney,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Sheriff,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County Court at Law,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County Attorney,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Tax Assessor-Collector,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Justice of the Peace,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Constable, </a:t>
            </a:r>
          </a:p>
          <a:p>
            <a:r>
              <a:rPr lang="en-US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and other miscellaneous partisan local elections. 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1466" y="176276"/>
            <a:ext cx="2605220" cy="1953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9896" y="5179185"/>
            <a:ext cx="2857500" cy="141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831" y="3802056"/>
            <a:ext cx="3743327" cy="2522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699" y="1158340"/>
            <a:ext cx="2615514" cy="1945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4617" y="2388468"/>
            <a:ext cx="2566085" cy="25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85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457200"/>
            <a:ext cx="5066269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WE ARE THE INCUBATOR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Many of our top elected officials started </a:t>
            </a:r>
          </a:p>
          <a:p>
            <a:r>
              <a:rPr lang="en-US" dirty="0">
                <a:latin typeface="Georgia" panose="02040502050405020303" pitchFamily="18" charset="0"/>
              </a:rPr>
              <a:t>out as lower ballot candidates and elected </a:t>
            </a:r>
          </a:p>
          <a:p>
            <a:r>
              <a:rPr lang="en-US" dirty="0">
                <a:latin typeface="Georgia" panose="02040502050405020303" pitchFamily="18" charset="0"/>
              </a:rPr>
              <a:t>officials.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Whether you are a Justice of the </a:t>
            </a:r>
          </a:p>
          <a:p>
            <a:r>
              <a:rPr lang="en-US" dirty="0">
                <a:latin typeface="Georgia" panose="02040502050405020303" pitchFamily="18" charset="0"/>
              </a:rPr>
              <a:t>Peace, a Constable, a County Judge…. 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This is the </a:t>
            </a:r>
            <a:r>
              <a:rPr lang="en-US" b="1" dirty="0">
                <a:latin typeface="Georgia" panose="02040502050405020303" pitchFamily="18" charset="0"/>
              </a:rPr>
              <a:t>training ground </a:t>
            </a:r>
            <a:r>
              <a:rPr lang="en-US" dirty="0">
                <a:latin typeface="Georgia" panose="02040502050405020303" pitchFamily="18" charset="0"/>
              </a:rPr>
              <a:t>for future </a:t>
            </a:r>
          </a:p>
          <a:p>
            <a:r>
              <a:rPr lang="en-US" dirty="0">
                <a:latin typeface="Georgia" panose="02040502050405020303" pitchFamily="18" charset="0"/>
              </a:rPr>
              <a:t>office. 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85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TEXAS GOP INCUMBENTS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WE DEFEND THE GROUND WE HAVE ALREADY WON</a:t>
            </a:r>
            <a:r>
              <a:rPr lang="en-US" b="1" dirty="0"/>
              <a:t>. 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We support the lower ballot incumbents with funds and non-financial campaign assistance.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This keeps Texas </a:t>
            </a:r>
            <a:r>
              <a:rPr lang="en-US" b="1" dirty="0">
                <a:solidFill>
                  <a:schemeClr val="bg2"/>
                </a:solidFill>
                <a:latin typeface="Georgia" panose="02040502050405020303" pitchFamily="18" charset="0"/>
              </a:rPr>
              <a:t>RED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266243"/>
            <a:ext cx="5181600" cy="3470101"/>
          </a:xfrm>
        </p:spPr>
      </p:pic>
    </p:spTree>
    <p:extLst>
      <p:ext uri="{BB962C8B-B14F-4D97-AF65-F5344CB8AC3E}">
        <p14:creationId xmlns:p14="http://schemas.microsoft.com/office/powerpoint/2010/main" xmlns="" val="298891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60000">
                <a:srgbClr val="D08596"/>
              </a:gs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WE FIGHT FOR BATTLEGROUND SEATS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We provide financial and other types of assistance to GOP challengers against democrat incumbents in winnable districts. </a:t>
            </a:r>
          </a:p>
          <a:p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This turns Texas 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REDDER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Texas Map –Governors 2014 Election</a:t>
            </a:r>
          </a:p>
          <a:p>
            <a:pPr marL="0" indent="0">
              <a:buNone/>
            </a:pPr>
            <a:r>
              <a:rPr lang="en-US" sz="1500" dirty="0"/>
              <a:t>By Gage (Own work) [Public domain], via Wikimedia Commons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25087" y="2505868"/>
            <a:ext cx="3895786" cy="38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94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1597</TotalTime>
  <Words>1201</Words>
  <Application>Microsoft Office PowerPoint</Application>
  <PresentationFormat>Custom</PresentationFormat>
  <Paragraphs>282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CANDIDATE RESOURCE COMMITTEE</vt:lpstr>
      <vt:lpstr>THE ANSWER ……………</vt:lpstr>
      <vt:lpstr> WHAT IS THE CRC ?  </vt:lpstr>
      <vt:lpstr>OUR MISSION IS TO HELP   LOWER   BALLOT CANDIDATES </vt:lpstr>
      <vt:lpstr> We provide help to candidates in the General Election </vt:lpstr>
      <vt:lpstr>WHO THE CRC  FUNDS  </vt:lpstr>
      <vt:lpstr>WE ARE THE INCUBATOR   </vt:lpstr>
      <vt:lpstr>TEXAS GOP INCUMBENTS</vt:lpstr>
      <vt:lpstr>  WE FIGHT FOR BATTLEGROUND SEATS  </vt:lpstr>
      <vt:lpstr> WE WORK BEHIND ENEMY LINES </vt:lpstr>
      <vt:lpstr> WE HELP FLOAT THE BOAT  FOR THE ENTIRE TICKET </vt:lpstr>
      <vt:lpstr> WHERE WE GET THE MONEY?  </vt:lpstr>
      <vt:lpstr> WHERE DOES THE MONEY GO? </vt:lpstr>
      <vt:lpstr> HOW WE FUND CANDIDATES </vt:lpstr>
      <vt:lpstr>The Democrats are doing it</vt:lpstr>
      <vt:lpstr>Lets take the fight to them !!!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CANDIDATE RESOURCE COMMITTEE</dc:title>
  <dc:creator>Steve Atwell</dc:creator>
  <cp:lastModifiedBy>Marian Stanko</cp:lastModifiedBy>
  <cp:revision>67</cp:revision>
  <dcterms:created xsi:type="dcterms:W3CDTF">2015-06-27T14:21:41Z</dcterms:created>
  <dcterms:modified xsi:type="dcterms:W3CDTF">2018-08-09T01:16:57Z</dcterms:modified>
</cp:coreProperties>
</file>