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9"/>
  </p:notesMasterIdLst>
  <p:handoutMasterIdLst>
    <p:handoutMasterId r:id="rId90"/>
  </p:handoutMasterIdLst>
  <p:sldIdLst>
    <p:sldId id="419" r:id="rId2"/>
    <p:sldId id="420" r:id="rId3"/>
    <p:sldId id="481" r:id="rId4"/>
    <p:sldId id="435" r:id="rId5"/>
    <p:sldId id="436" r:id="rId6"/>
    <p:sldId id="480" r:id="rId7"/>
    <p:sldId id="479" r:id="rId8"/>
    <p:sldId id="491" r:id="rId9"/>
    <p:sldId id="425" r:id="rId10"/>
    <p:sldId id="432" r:id="rId11"/>
    <p:sldId id="443" r:id="rId12"/>
    <p:sldId id="444" r:id="rId13"/>
    <p:sldId id="423" r:id="rId14"/>
    <p:sldId id="426" r:id="rId15"/>
    <p:sldId id="428" r:id="rId16"/>
    <p:sldId id="427" r:id="rId17"/>
    <p:sldId id="429" r:id="rId18"/>
    <p:sldId id="487" r:id="rId19"/>
    <p:sldId id="430" r:id="rId20"/>
    <p:sldId id="488" r:id="rId21"/>
    <p:sldId id="445" r:id="rId22"/>
    <p:sldId id="446" r:id="rId23"/>
    <p:sldId id="447" r:id="rId24"/>
    <p:sldId id="448" r:id="rId25"/>
    <p:sldId id="449" r:id="rId26"/>
    <p:sldId id="442" r:id="rId27"/>
    <p:sldId id="439" r:id="rId28"/>
    <p:sldId id="440" r:id="rId29"/>
    <p:sldId id="437" r:id="rId30"/>
    <p:sldId id="482" r:id="rId31"/>
    <p:sldId id="452" r:id="rId32"/>
    <p:sldId id="453" r:id="rId33"/>
    <p:sldId id="450" r:id="rId34"/>
    <p:sldId id="451" r:id="rId35"/>
    <p:sldId id="454" r:id="rId36"/>
    <p:sldId id="514" r:id="rId37"/>
    <p:sldId id="516" r:id="rId38"/>
    <p:sldId id="517" r:id="rId39"/>
    <p:sldId id="515" r:id="rId40"/>
    <p:sldId id="456" r:id="rId41"/>
    <p:sldId id="457" r:id="rId42"/>
    <p:sldId id="484" r:id="rId43"/>
    <p:sldId id="458" r:id="rId44"/>
    <p:sldId id="486" r:id="rId45"/>
    <p:sldId id="418" r:id="rId46"/>
    <p:sldId id="383" r:id="rId47"/>
    <p:sldId id="385" r:id="rId48"/>
    <p:sldId id="384" r:id="rId49"/>
    <p:sldId id="386" r:id="rId50"/>
    <p:sldId id="387" r:id="rId51"/>
    <p:sldId id="388" r:id="rId52"/>
    <p:sldId id="460" r:id="rId53"/>
    <p:sldId id="462" r:id="rId54"/>
    <p:sldId id="485" r:id="rId55"/>
    <p:sldId id="489" r:id="rId56"/>
    <p:sldId id="512" r:id="rId57"/>
    <p:sldId id="513" r:id="rId58"/>
    <p:sldId id="461" r:id="rId59"/>
    <p:sldId id="465" r:id="rId60"/>
    <p:sldId id="466" r:id="rId61"/>
    <p:sldId id="464" r:id="rId62"/>
    <p:sldId id="468" r:id="rId63"/>
    <p:sldId id="471" r:id="rId64"/>
    <p:sldId id="469" r:id="rId65"/>
    <p:sldId id="473" r:id="rId66"/>
    <p:sldId id="474" r:id="rId67"/>
    <p:sldId id="475" r:id="rId68"/>
    <p:sldId id="492" r:id="rId69"/>
    <p:sldId id="493" r:id="rId70"/>
    <p:sldId id="494" r:id="rId71"/>
    <p:sldId id="495" r:id="rId72"/>
    <p:sldId id="496" r:id="rId73"/>
    <p:sldId id="497" r:id="rId74"/>
    <p:sldId id="498" r:id="rId75"/>
    <p:sldId id="499" r:id="rId76"/>
    <p:sldId id="500" r:id="rId77"/>
    <p:sldId id="501" r:id="rId78"/>
    <p:sldId id="502" r:id="rId79"/>
    <p:sldId id="503" r:id="rId80"/>
    <p:sldId id="504" r:id="rId81"/>
    <p:sldId id="505" r:id="rId82"/>
    <p:sldId id="506" r:id="rId83"/>
    <p:sldId id="507" r:id="rId84"/>
    <p:sldId id="508" r:id="rId85"/>
    <p:sldId id="509" r:id="rId86"/>
    <p:sldId id="510" r:id="rId87"/>
    <p:sldId id="518" r:id="rId8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02" autoAdjust="0"/>
    <p:restoredTop sz="94660"/>
  </p:normalViewPr>
  <p:slideViewPr>
    <p:cSldViewPr>
      <p:cViewPr varScale="1">
        <p:scale>
          <a:sx n="92" d="100"/>
          <a:sy n="92" d="100"/>
        </p:scale>
        <p:origin x="102" y="33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CCFF1A-ADFD-4CD3-A6CB-89B234760F05}"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E5A36AA5-A758-4E51-906A-5AB165BB67F8}">
      <dgm:prSet/>
      <dgm:spPr>
        <a:solidFill>
          <a:srgbClr val="C00000"/>
        </a:solidFill>
        <a:ln>
          <a:solidFill>
            <a:srgbClr val="002060"/>
          </a:solidFill>
        </a:ln>
      </dgm:spPr>
      <dgm:t>
        <a:bodyPr/>
        <a:lstStyle/>
        <a:p>
          <a:pPr rtl="0"/>
          <a:r>
            <a:rPr lang="en-US" smtClean="0"/>
            <a:t>Our primary donation targets are the small and medium population counties in Texas. </a:t>
          </a:r>
          <a:endParaRPr lang="en-US"/>
        </a:p>
      </dgm:t>
    </dgm:pt>
    <dgm:pt modelId="{B969E371-1267-45D0-9550-485B11B6D669}" type="parTrans" cxnId="{BD41F5B2-E3CC-4EF0-8E0F-AE5F9A21911B}">
      <dgm:prSet/>
      <dgm:spPr/>
      <dgm:t>
        <a:bodyPr/>
        <a:lstStyle/>
        <a:p>
          <a:endParaRPr lang="en-US"/>
        </a:p>
      </dgm:t>
    </dgm:pt>
    <dgm:pt modelId="{5D3D8567-3504-4D4F-8686-EBBCC9FA4149}" type="sibTrans" cxnId="{BD41F5B2-E3CC-4EF0-8E0F-AE5F9A21911B}">
      <dgm:prSet/>
      <dgm:spPr/>
      <dgm:t>
        <a:bodyPr/>
        <a:lstStyle/>
        <a:p>
          <a:endParaRPr lang="en-US"/>
        </a:p>
      </dgm:t>
    </dgm:pt>
    <dgm:pt modelId="{310D06DE-166C-45CA-A97F-9C2C92ED54D3}">
      <dgm:prSet/>
      <dgm:spPr>
        <a:solidFill>
          <a:srgbClr val="0070C0"/>
        </a:solidFill>
        <a:ln>
          <a:solidFill>
            <a:srgbClr val="002060"/>
          </a:solidFill>
        </a:ln>
      </dgm:spPr>
      <dgm:t>
        <a:bodyPr/>
        <a:lstStyle/>
        <a:p>
          <a:pPr rtl="0"/>
          <a:r>
            <a:rPr lang="en-US" smtClean="0"/>
            <a:t>A $1,000 donation will go a lot farther in say Cass County or Limestone County as opposed to Harris or Dallas counties. </a:t>
          </a:r>
          <a:endParaRPr lang="en-US"/>
        </a:p>
      </dgm:t>
    </dgm:pt>
    <dgm:pt modelId="{0C8C5AF1-A5B6-422A-BFDC-BF84D7AD4A11}" type="parTrans" cxnId="{4F7D06A2-A447-45B9-8674-D6D15687DE7E}">
      <dgm:prSet/>
      <dgm:spPr/>
      <dgm:t>
        <a:bodyPr/>
        <a:lstStyle/>
        <a:p>
          <a:endParaRPr lang="en-US"/>
        </a:p>
      </dgm:t>
    </dgm:pt>
    <dgm:pt modelId="{CB391482-C09E-4FB8-8F50-BA617E33B4BF}" type="sibTrans" cxnId="{4F7D06A2-A447-45B9-8674-D6D15687DE7E}">
      <dgm:prSet/>
      <dgm:spPr/>
      <dgm:t>
        <a:bodyPr/>
        <a:lstStyle/>
        <a:p>
          <a:endParaRPr lang="en-US"/>
        </a:p>
      </dgm:t>
    </dgm:pt>
    <dgm:pt modelId="{B7FF3439-030E-4E7E-9489-705CC414B37B}">
      <dgm:prSet/>
      <dgm:spPr>
        <a:solidFill>
          <a:srgbClr val="C00000"/>
        </a:solidFill>
        <a:ln>
          <a:solidFill>
            <a:srgbClr val="002060"/>
          </a:solidFill>
        </a:ln>
      </dgm:spPr>
      <dgm:t>
        <a:bodyPr/>
        <a:lstStyle/>
        <a:p>
          <a:pPr rtl="0"/>
          <a:r>
            <a:rPr lang="en-US" smtClean="0"/>
            <a:t>Candidates from larger metropolitan counties are funded on a limited basis in conjunction with the </a:t>
          </a:r>
          <a:r>
            <a:rPr lang="en-US" u="sng" smtClean="0"/>
            <a:t>overall strategy set by the RPT</a:t>
          </a:r>
          <a:r>
            <a:rPr lang="en-US" smtClean="0"/>
            <a:t>.  </a:t>
          </a:r>
          <a:endParaRPr lang="en-US"/>
        </a:p>
      </dgm:t>
    </dgm:pt>
    <dgm:pt modelId="{DC3DB585-0B8B-4A0B-A15E-98857B97E0B4}" type="parTrans" cxnId="{6EF971F8-2626-426C-A07B-E70FB2445B8F}">
      <dgm:prSet/>
      <dgm:spPr/>
      <dgm:t>
        <a:bodyPr/>
        <a:lstStyle/>
        <a:p>
          <a:endParaRPr lang="en-US"/>
        </a:p>
      </dgm:t>
    </dgm:pt>
    <dgm:pt modelId="{479575BF-A6A4-41FF-8293-E6E8BD4A6EDD}" type="sibTrans" cxnId="{6EF971F8-2626-426C-A07B-E70FB2445B8F}">
      <dgm:prSet/>
      <dgm:spPr/>
      <dgm:t>
        <a:bodyPr/>
        <a:lstStyle/>
        <a:p>
          <a:endParaRPr lang="en-US"/>
        </a:p>
      </dgm:t>
    </dgm:pt>
    <dgm:pt modelId="{A679B2D3-E79A-4385-A71E-DF8F3DD38675}" type="pres">
      <dgm:prSet presAssocID="{3FCCFF1A-ADFD-4CD3-A6CB-89B234760F05}" presName="Name0" presStyleCnt="0">
        <dgm:presLayoutVars>
          <dgm:dir/>
          <dgm:resizeHandles val="exact"/>
        </dgm:presLayoutVars>
      </dgm:prSet>
      <dgm:spPr/>
      <dgm:t>
        <a:bodyPr/>
        <a:lstStyle/>
        <a:p>
          <a:endParaRPr lang="en-US"/>
        </a:p>
      </dgm:t>
    </dgm:pt>
    <dgm:pt modelId="{71D961C2-331F-436A-A900-9980AE7BD185}" type="pres">
      <dgm:prSet presAssocID="{3FCCFF1A-ADFD-4CD3-A6CB-89B234760F05}" presName="fgShape" presStyleLbl="fgShp" presStyleIdx="0" presStyleCnt="1"/>
      <dgm:spPr>
        <a:solidFill>
          <a:srgbClr val="002060"/>
        </a:solidFill>
      </dgm:spPr>
    </dgm:pt>
    <dgm:pt modelId="{B0FF94F0-F197-4893-8172-973D37988D62}" type="pres">
      <dgm:prSet presAssocID="{3FCCFF1A-ADFD-4CD3-A6CB-89B234760F05}" presName="linComp" presStyleCnt="0"/>
      <dgm:spPr/>
    </dgm:pt>
    <dgm:pt modelId="{5684FC07-1269-42B5-BC34-4C3A91359140}" type="pres">
      <dgm:prSet presAssocID="{E5A36AA5-A758-4E51-906A-5AB165BB67F8}" presName="compNode" presStyleCnt="0"/>
      <dgm:spPr/>
    </dgm:pt>
    <dgm:pt modelId="{8A7F9DC2-4700-49D2-9AD9-88ED27225583}" type="pres">
      <dgm:prSet presAssocID="{E5A36AA5-A758-4E51-906A-5AB165BB67F8}" presName="bkgdShape" presStyleLbl="node1" presStyleIdx="0" presStyleCnt="3"/>
      <dgm:spPr/>
      <dgm:t>
        <a:bodyPr/>
        <a:lstStyle/>
        <a:p>
          <a:endParaRPr lang="en-US"/>
        </a:p>
      </dgm:t>
    </dgm:pt>
    <dgm:pt modelId="{4F976416-4185-4F25-BC95-196A5EF89957}" type="pres">
      <dgm:prSet presAssocID="{E5A36AA5-A758-4E51-906A-5AB165BB67F8}" presName="nodeTx" presStyleLbl="node1" presStyleIdx="0" presStyleCnt="3">
        <dgm:presLayoutVars>
          <dgm:bulletEnabled val="1"/>
        </dgm:presLayoutVars>
      </dgm:prSet>
      <dgm:spPr/>
      <dgm:t>
        <a:bodyPr/>
        <a:lstStyle/>
        <a:p>
          <a:endParaRPr lang="en-US"/>
        </a:p>
      </dgm:t>
    </dgm:pt>
    <dgm:pt modelId="{055C0918-1B50-4CC7-A8CB-B5F2E0603431}" type="pres">
      <dgm:prSet presAssocID="{E5A36AA5-A758-4E51-906A-5AB165BB67F8}" presName="invisiNode" presStyleLbl="node1" presStyleIdx="0" presStyleCnt="3"/>
      <dgm:spPr/>
    </dgm:pt>
    <dgm:pt modelId="{90527A8D-2597-42A9-A32B-24D0683833D9}" type="pres">
      <dgm:prSet presAssocID="{E5A36AA5-A758-4E51-906A-5AB165BB67F8}"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dgm:spPr>
      <dgm:t>
        <a:bodyPr/>
        <a:lstStyle/>
        <a:p>
          <a:endParaRPr lang="en-US"/>
        </a:p>
      </dgm:t>
    </dgm:pt>
    <dgm:pt modelId="{597FC9AC-2FA3-4D58-96F5-678B3A3AE161}" type="pres">
      <dgm:prSet presAssocID="{5D3D8567-3504-4D4F-8686-EBBCC9FA4149}" presName="sibTrans" presStyleLbl="sibTrans2D1" presStyleIdx="0" presStyleCnt="0"/>
      <dgm:spPr/>
      <dgm:t>
        <a:bodyPr/>
        <a:lstStyle/>
        <a:p>
          <a:endParaRPr lang="en-US"/>
        </a:p>
      </dgm:t>
    </dgm:pt>
    <dgm:pt modelId="{A754CA05-B8F6-48CF-9CC7-BBA858292759}" type="pres">
      <dgm:prSet presAssocID="{310D06DE-166C-45CA-A97F-9C2C92ED54D3}" presName="compNode" presStyleCnt="0"/>
      <dgm:spPr/>
    </dgm:pt>
    <dgm:pt modelId="{5D193F49-7DE3-4B26-B813-8DBE472D2A7E}" type="pres">
      <dgm:prSet presAssocID="{310D06DE-166C-45CA-A97F-9C2C92ED54D3}" presName="bkgdShape" presStyleLbl="node1" presStyleIdx="1" presStyleCnt="3" custLinFactNeighborY="2225"/>
      <dgm:spPr/>
      <dgm:t>
        <a:bodyPr/>
        <a:lstStyle/>
        <a:p>
          <a:endParaRPr lang="en-US"/>
        </a:p>
      </dgm:t>
    </dgm:pt>
    <dgm:pt modelId="{E3BB4FAA-9404-4615-BDBF-31F4C315B0CA}" type="pres">
      <dgm:prSet presAssocID="{310D06DE-166C-45CA-A97F-9C2C92ED54D3}" presName="nodeTx" presStyleLbl="node1" presStyleIdx="1" presStyleCnt="3">
        <dgm:presLayoutVars>
          <dgm:bulletEnabled val="1"/>
        </dgm:presLayoutVars>
      </dgm:prSet>
      <dgm:spPr/>
      <dgm:t>
        <a:bodyPr/>
        <a:lstStyle/>
        <a:p>
          <a:endParaRPr lang="en-US"/>
        </a:p>
      </dgm:t>
    </dgm:pt>
    <dgm:pt modelId="{4CC2A4B3-7EA0-4312-8A67-8791DBCBF42B}" type="pres">
      <dgm:prSet presAssocID="{310D06DE-166C-45CA-A97F-9C2C92ED54D3}" presName="invisiNode" presStyleLbl="node1" presStyleIdx="1" presStyleCnt="3"/>
      <dgm:spPr/>
    </dgm:pt>
    <dgm:pt modelId="{476C006D-86C9-4678-8067-ECEE0940A4C4}" type="pres">
      <dgm:prSet presAssocID="{310D06DE-166C-45CA-A97F-9C2C92ED54D3}"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US"/>
        </a:p>
      </dgm:t>
    </dgm:pt>
    <dgm:pt modelId="{523493F5-9723-4C06-B1B0-166575854E3F}" type="pres">
      <dgm:prSet presAssocID="{CB391482-C09E-4FB8-8F50-BA617E33B4BF}" presName="sibTrans" presStyleLbl="sibTrans2D1" presStyleIdx="0" presStyleCnt="0"/>
      <dgm:spPr/>
      <dgm:t>
        <a:bodyPr/>
        <a:lstStyle/>
        <a:p>
          <a:endParaRPr lang="en-US"/>
        </a:p>
      </dgm:t>
    </dgm:pt>
    <dgm:pt modelId="{7157E0F0-74E9-4BC1-8A52-5EC99DB6EE47}" type="pres">
      <dgm:prSet presAssocID="{B7FF3439-030E-4E7E-9489-705CC414B37B}" presName="compNode" presStyleCnt="0"/>
      <dgm:spPr/>
    </dgm:pt>
    <dgm:pt modelId="{8ED0BADF-DAD5-4345-8F36-1B34D70705F4}" type="pres">
      <dgm:prSet presAssocID="{B7FF3439-030E-4E7E-9489-705CC414B37B}" presName="bkgdShape" presStyleLbl="node1" presStyleIdx="2" presStyleCnt="3"/>
      <dgm:spPr/>
      <dgm:t>
        <a:bodyPr/>
        <a:lstStyle/>
        <a:p>
          <a:endParaRPr lang="en-US"/>
        </a:p>
      </dgm:t>
    </dgm:pt>
    <dgm:pt modelId="{2728C62A-8930-4090-9550-FCE0C7447438}" type="pres">
      <dgm:prSet presAssocID="{B7FF3439-030E-4E7E-9489-705CC414B37B}" presName="nodeTx" presStyleLbl="node1" presStyleIdx="2" presStyleCnt="3">
        <dgm:presLayoutVars>
          <dgm:bulletEnabled val="1"/>
        </dgm:presLayoutVars>
      </dgm:prSet>
      <dgm:spPr/>
      <dgm:t>
        <a:bodyPr/>
        <a:lstStyle/>
        <a:p>
          <a:endParaRPr lang="en-US"/>
        </a:p>
      </dgm:t>
    </dgm:pt>
    <dgm:pt modelId="{F40B3059-75D5-4F50-8AC2-A42D2C9B81E8}" type="pres">
      <dgm:prSet presAssocID="{B7FF3439-030E-4E7E-9489-705CC414B37B}" presName="invisiNode" presStyleLbl="node1" presStyleIdx="2" presStyleCnt="3"/>
      <dgm:spPr/>
    </dgm:pt>
    <dgm:pt modelId="{21C1574A-2CAC-43B8-8D93-7E1252B086C6}" type="pres">
      <dgm:prSet presAssocID="{B7FF3439-030E-4E7E-9489-705CC414B37B}"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en-US"/>
        </a:p>
      </dgm:t>
    </dgm:pt>
  </dgm:ptLst>
  <dgm:cxnLst>
    <dgm:cxn modelId="{6EF971F8-2626-426C-A07B-E70FB2445B8F}" srcId="{3FCCFF1A-ADFD-4CD3-A6CB-89B234760F05}" destId="{B7FF3439-030E-4E7E-9489-705CC414B37B}" srcOrd="2" destOrd="0" parTransId="{DC3DB585-0B8B-4A0B-A15E-98857B97E0B4}" sibTransId="{479575BF-A6A4-41FF-8293-E6E8BD4A6EDD}"/>
    <dgm:cxn modelId="{C71F2E90-8493-48A7-ADD6-F826E76406C4}" type="presOf" srcId="{310D06DE-166C-45CA-A97F-9C2C92ED54D3}" destId="{E3BB4FAA-9404-4615-BDBF-31F4C315B0CA}" srcOrd="1" destOrd="0" presId="urn:microsoft.com/office/officeart/2005/8/layout/hList7"/>
    <dgm:cxn modelId="{9C318697-AF11-4684-A82C-17A5E733DF54}" type="presOf" srcId="{E5A36AA5-A758-4E51-906A-5AB165BB67F8}" destId="{8A7F9DC2-4700-49D2-9AD9-88ED27225583}" srcOrd="0" destOrd="0" presId="urn:microsoft.com/office/officeart/2005/8/layout/hList7"/>
    <dgm:cxn modelId="{3B445CB8-5853-4176-B08C-7EECF765FAAC}" type="presOf" srcId="{B7FF3439-030E-4E7E-9489-705CC414B37B}" destId="{8ED0BADF-DAD5-4345-8F36-1B34D70705F4}" srcOrd="0" destOrd="0" presId="urn:microsoft.com/office/officeart/2005/8/layout/hList7"/>
    <dgm:cxn modelId="{5B9711DB-123A-40A2-BEFC-16631EC54305}" type="presOf" srcId="{310D06DE-166C-45CA-A97F-9C2C92ED54D3}" destId="{5D193F49-7DE3-4B26-B813-8DBE472D2A7E}" srcOrd="0" destOrd="0" presId="urn:microsoft.com/office/officeart/2005/8/layout/hList7"/>
    <dgm:cxn modelId="{418C718E-8F1D-4BB1-8AB4-6053B6F2D745}" type="presOf" srcId="{5D3D8567-3504-4D4F-8686-EBBCC9FA4149}" destId="{597FC9AC-2FA3-4D58-96F5-678B3A3AE161}" srcOrd="0" destOrd="0" presId="urn:microsoft.com/office/officeart/2005/8/layout/hList7"/>
    <dgm:cxn modelId="{BD41F5B2-E3CC-4EF0-8E0F-AE5F9A21911B}" srcId="{3FCCFF1A-ADFD-4CD3-A6CB-89B234760F05}" destId="{E5A36AA5-A758-4E51-906A-5AB165BB67F8}" srcOrd="0" destOrd="0" parTransId="{B969E371-1267-45D0-9550-485B11B6D669}" sibTransId="{5D3D8567-3504-4D4F-8686-EBBCC9FA4149}"/>
    <dgm:cxn modelId="{4F7D06A2-A447-45B9-8674-D6D15687DE7E}" srcId="{3FCCFF1A-ADFD-4CD3-A6CB-89B234760F05}" destId="{310D06DE-166C-45CA-A97F-9C2C92ED54D3}" srcOrd="1" destOrd="0" parTransId="{0C8C5AF1-A5B6-422A-BFDC-BF84D7AD4A11}" sibTransId="{CB391482-C09E-4FB8-8F50-BA617E33B4BF}"/>
    <dgm:cxn modelId="{EF306E0D-304B-4447-8AAE-72E18BD0AE87}" type="presOf" srcId="{3FCCFF1A-ADFD-4CD3-A6CB-89B234760F05}" destId="{A679B2D3-E79A-4385-A71E-DF8F3DD38675}" srcOrd="0" destOrd="0" presId="urn:microsoft.com/office/officeart/2005/8/layout/hList7"/>
    <dgm:cxn modelId="{A2F0F485-96EF-4D12-8D65-39E4F89C3BAA}" type="presOf" srcId="{E5A36AA5-A758-4E51-906A-5AB165BB67F8}" destId="{4F976416-4185-4F25-BC95-196A5EF89957}" srcOrd="1" destOrd="0" presId="urn:microsoft.com/office/officeart/2005/8/layout/hList7"/>
    <dgm:cxn modelId="{25BC6899-4A06-404F-BEB5-2B88D46AF4C9}" type="presOf" srcId="{B7FF3439-030E-4E7E-9489-705CC414B37B}" destId="{2728C62A-8930-4090-9550-FCE0C7447438}" srcOrd="1" destOrd="0" presId="urn:microsoft.com/office/officeart/2005/8/layout/hList7"/>
    <dgm:cxn modelId="{05030E43-453F-428B-92BC-21A8C83C39F8}" type="presOf" srcId="{CB391482-C09E-4FB8-8F50-BA617E33B4BF}" destId="{523493F5-9723-4C06-B1B0-166575854E3F}" srcOrd="0" destOrd="0" presId="urn:microsoft.com/office/officeart/2005/8/layout/hList7"/>
    <dgm:cxn modelId="{1EAD877C-62F5-4CF3-B258-0B0035C3DE4F}" type="presParOf" srcId="{A679B2D3-E79A-4385-A71E-DF8F3DD38675}" destId="{71D961C2-331F-436A-A900-9980AE7BD185}" srcOrd="0" destOrd="0" presId="urn:microsoft.com/office/officeart/2005/8/layout/hList7"/>
    <dgm:cxn modelId="{E0676D96-A464-409A-9B66-5CB3BF541E41}" type="presParOf" srcId="{A679B2D3-E79A-4385-A71E-DF8F3DD38675}" destId="{B0FF94F0-F197-4893-8172-973D37988D62}" srcOrd="1" destOrd="0" presId="urn:microsoft.com/office/officeart/2005/8/layout/hList7"/>
    <dgm:cxn modelId="{6B5361AD-C2F1-4511-8A5E-7C572BC76C4B}" type="presParOf" srcId="{B0FF94F0-F197-4893-8172-973D37988D62}" destId="{5684FC07-1269-42B5-BC34-4C3A91359140}" srcOrd="0" destOrd="0" presId="urn:microsoft.com/office/officeart/2005/8/layout/hList7"/>
    <dgm:cxn modelId="{FB987D8D-DA4A-4AED-A53B-E1DF26E1E3A5}" type="presParOf" srcId="{5684FC07-1269-42B5-BC34-4C3A91359140}" destId="{8A7F9DC2-4700-49D2-9AD9-88ED27225583}" srcOrd="0" destOrd="0" presId="urn:microsoft.com/office/officeart/2005/8/layout/hList7"/>
    <dgm:cxn modelId="{E5AAFF88-4F0C-42B9-B704-068C3523BA11}" type="presParOf" srcId="{5684FC07-1269-42B5-BC34-4C3A91359140}" destId="{4F976416-4185-4F25-BC95-196A5EF89957}" srcOrd="1" destOrd="0" presId="urn:microsoft.com/office/officeart/2005/8/layout/hList7"/>
    <dgm:cxn modelId="{CE39A122-779C-47B3-ADE7-552FB3E46453}" type="presParOf" srcId="{5684FC07-1269-42B5-BC34-4C3A91359140}" destId="{055C0918-1B50-4CC7-A8CB-B5F2E0603431}" srcOrd="2" destOrd="0" presId="urn:microsoft.com/office/officeart/2005/8/layout/hList7"/>
    <dgm:cxn modelId="{E06A3C3C-D978-4546-B114-01665754BCD3}" type="presParOf" srcId="{5684FC07-1269-42B5-BC34-4C3A91359140}" destId="{90527A8D-2597-42A9-A32B-24D0683833D9}" srcOrd="3" destOrd="0" presId="urn:microsoft.com/office/officeart/2005/8/layout/hList7"/>
    <dgm:cxn modelId="{71A3909D-84D2-4AE8-8876-B9701E9DA875}" type="presParOf" srcId="{B0FF94F0-F197-4893-8172-973D37988D62}" destId="{597FC9AC-2FA3-4D58-96F5-678B3A3AE161}" srcOrd="1" destOrd="0" presId="urn:microsoft.com/office/officeart/2005/8/layout/hList7"/>
    <dgm:cxn modelId="{F5856CC2-A449-4B8F-9C13-C029A84E3D85}" type="presParOf" srcId="{B0FF94F0-F197-4893-8172-973D37988D62}" destId="{A754CA05-B8F6-48CF-9CC7-BBA858292759}" srcOrd="2" destOrd="0" presId="urn:microsoft.com/office/officeart/2005/8/layout/hList7"/>
    <dgm:cxn modelId="{5A5E80E1-AD8D-4609-800B-BC3071A519EC}" type="presParOf" srcId="{A754CA05-B8F6-48CF-9CC7-BBA858292759}" destId="{5D193F49-7DE3-4B26-B813-8DBE472D2A7E}" srcOrd="0" destOrd="0" presId="urn:microsoft.com/office/officeart/2005/8/layout/hList7"/>
    <dgm:cxn modelId="{E4F88184-5CC1-4569-85F8-77A7D6694DCD}" type="presParOf" srcId="{A754CA05-B8F6-48CF-9CC7-BBA858292759}" destId="{E3BB4FAA-9404-4615-BDBF-31F4C315B0CA}" srcOrd="1" destOrd="0" presId="urn:microsoft.com/office/officeart/2005/8/layout/hList7"/>
    <dgm:cxn modelId="{529E1787-8BAC-4D11-B224-169E10F1D5F6}" type="presParOf" srcId="{A754CA05-B8F6-48CF-9CC7-BBA858292759}" destId="{4CC2A4B3-7EA0-4312-8A67-8791DBCBF42B}" srcOrd="2" destOrd="0" presId="urn:microsoft.com/office/officeart/2005/8/layout/hList7"/>
    <dgm:cxn modelId="{F61501CF-1C0E-4CCA-90C3-9809F598099D}" type="presParOf" srcId="{A754CA05-B8F6-48CF-9CC7-BBA858292759}" destId="{476C006D-86C9-4678-8067-ECEE0940A4C4}" srcOrd="3" destOrd="0" presId="urn:microsoft.com/office/officeart/2005/8/layout/hList7"/>
    <dgm:cxn modelId="{BD41B142-FA9A-4869-9EBD-9CD5946B9237}" type="presParOf" srcId="{B0FF94F0-F197-4893-8172-973D37988D62}" destId="{523493F5-9723-4C06-B1B0-166575854E3F}" srcOrd="3" destOrd="0" presId="urn:microsoft.com/office/officeart/2005/8/layout/hList7"/>
    <dgm:cxn modelId="{44DED2C2-D2D1-404F-96B8-D69924700CD1}" type="presParOf" srcId="{B0FF94F0-F197-4893-8172-973D37988D62}" destId="{7157E0F0-74E9-4BC1-8A52-5EC99DB6EE47}" srcOrd="4" destOrd="0" presId="urn:microsoft.com/office/officeart/2005/8/layout/hList7"/>
    <dgm:cxn modelId="{ABDCCB2F-BFB5-409B-9A61-0B228528C68A}" type="presParOf" srcId="{7157E0F0-74E9-4BC1-8A52-5EC99DB6EE47}" destId="{8ED0BADF-DAD5-4345-8F36-1B34D70705F4}" srcOrd="0" destOrd="0" presId="urn:microsoft.com/office/officeart/2005/8/layout/hList7"/>
    <dgm:cxn modelId="{DF2ED5A5-7132-493C-A9AA-CCCF91223215}" type="presParOf" srcId="{7157E0F0-74E9-4BC1-8A52-5EC99DB6EE47}" destId="{2728C62A-8930-4090-9550-FCE0C7447438}" srcOrd="1" destOrd="0" presId="urn:microsoft.com/office/officeart/2005/8/layout/hList7"/>
    <dgm:cxn modelId="{DF779F44-B855-4772-9F49-17727128E19F}" type="presParOf" srcId="{7157E0F0-74E9-4BC1-8A52-5EC99DB6EE47}" destId="{F40B3059-75D5-4F50-8AC2-A42D2C9B81E8}" srcOrd="2" destOrd="0" presId="urn:microsoft.com/office/officeart/2005/8/layout/hList7"/>
    <dgm:cxn modelId="{E0E742A9-68DA-415A-88A7-CB12612E105C}" type="presParOf" srcId="{7157E0F0-74E9-4BC1-8A52-5EC99DB6EE47}" destId="{21C1574A-2CAC-43B8-8D93-7E1252B086C6}"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9B5CB5-3CAA-4E89-B77B-8B4F6AED91CD}"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7D699071-DD42-4771-AA60-465A25F6541D}">
      <dgm:prSet/>
      <dgm:spPr>
        <a:solidFill>
          <a:srgbClr val="C00000"/>
        </a:solidFill>
      </dgm:spPr>
      <dgm:t>
        <a:bodyPr/>
        <a:lstStyle/>
        <a:p>
          <a:pPr rtl="0"/>
          <a:r>
            <a:rPr lang="en-US" smtClean="0"/>
            <a:t>Candidates applying for CRC funding submit a written application. </a:t>
          </a:r>
          <a:endParaRPr lang="en-US"/>
        </a:p>
      </dgm:t>
    </dgm:pt>
    <dgm:pt modelId="{D56B6B07-5E53-4D39-9BEA-78714A89FD15}" type="parTrans" cxnId="{A31BEEED-0A30-4C22-9CC0-F3A37786E4AF}">
      <dgm:prSet/>
      <dgm:spPr/>
      <dgm:t>
        <a:bodyPr/>
        <a:lstStyle/>
        <a:p>
          <a:endParaRPr lang="en-US"/>
        </a:p>
      </dgm:t>
    </dgm:pt>
    <dgm:pt modelId="{4F403163-9E0D-4004-B185-EE37CF58349B}" type="sibTrans" cxnId="{A31BEEED-0A30-4C22-9CC0-F3A37786E4AF}">
      <dgm:prSet/>
      <dgm:spPr/>
      <dgm:t>
        <a:bodyPr/>
        <a:lstStyle/>
        <a:p>
          <a:endParaRPr lang="en-US"/>
        </a:p>
      </dgm:t>
    </dgm:pt>
    <dgm:pt modelId="{D7DF8ECF-6F94-4FF3-BF93-735F86003461}">
      <dgm:prSet/>
      <dgm:spPr>
        <a:solidFill>
          <a:srgbClr val="C00000"/>
        </a:solidFill>
      </dgm:spPr>
      <dgm:t>
        <a:bodyPr/>
        <a:lstStyle/>
        <a:p>
          <a:pPr rtl="0"/>
          <a:r>
            <a:rPr lang="en-US" dirty="0" smtClean="0"/>
            <a:t>Each applicant must get his/her county chair and/or one of his/her SREC members to send in a separate, confidential referral form. </a:t>
          </a:r>
          <a:endParaRPr lang="en-US" dirty="0"/>
        </a:p>
      </dgm:t>
    </dgm:pt>
    <dgm:pt modelId="{F4A547B4-F176-431C-9D91-E7FF1E42FE21}" type="parTrans" cxnId="{F0F1FBE1-5B79-4011-ACB7-2F4417837447}">
      <dgm:prSet/>
      <dgm:spPr/>
      <dgm:t>
        <a:bodyPr/>
        <a:lstStyle/>
        <a:p>
          <a:endParaRPr lang="en-US"/>
        </a:p>
      </dgm:t>
    </dgm:pt>
    <dgm:pt modelId="{641BF78E-8B53-48A8-BA1B-F3AE0EF03AD8}" type="sibTrans" cxnId="{F0F1FBE1-5B79-4011-ACB7-2F4417837447}">
      <dgm:prSet/>
      <dgm:spPr/>
      <dgm:t>
        <a:bodyPr/>
        <a:lstStyle/>
        <a:p>
          <a:endParaRPr lang="en-US"/>
        </a:p>
      </dgm:t>
    </dgm:pt>
    <dgm:pt modelId="{6FB4584A-6C58-4188-8D8B-D4211F488C68}">
      <dgm:prSet/>
      <dgm:spPr>
        <a:solidFill>
          <a:srgbClr val="C00000"/>
        </a:solidFill>
      </dgm:spPr>
      <dgm:t>
        <a:bodyPr/>
        <a:lstStyle/>
        <a:p>
          <a:pPr rtl="0"/>
          <a:r>
            <a:rPr lang="en-US" smtClean="0"/>
            <a:t>The candidates are then vetted by the CRC at its biannual distribution meeting. </a:t>
          </a:r>
          <a:endParaRPr lang="en-US"/>
        </a:p>
      </dgm:t>
    </dgm:pt>
    <dgm:pt modelId="{8A061366-1ED0-4DEA-BBDA-033C686FDB58}" type="parTrans" cxnId="{93970936-E38D-4E95-B971-01C04A5134E1}">
      <dgm:prSet/>
      <dgm:spPr/>
      <dgm:t>
        <a:bodyPr/>
        <a:lstStyle/>
        <a:p>
          <a:endParaRPr lang="en-US"/>
        </a:p>
      </dgm:t>
    </dgm:pt>
    <dgm:pt modelId="{8CBE033C-AC30-4A22-9132-00C0568D423A}" type="sibTrans" cxnId="{93970936-E38D-4E95-B971-01C04A5134E1}">
      <dgm:prSet/>
      <dgm:spPr/>
      <dgm:t>
        <a:bodyPr/>
        <a:lstStyle/>
        <a:p>
          <a:endParaRPr lang="en-US"/>
        </a:p>
      </dgm:t>
    </dgm:pt>
    <dgm:pt modelId="{711E6188-F290-406D-B8B1-F369B10C0578}">
      <dgm:prSet/>
      <dgm:spPr>
        <a:solidFill>
          <a:srgbClr val="C00000"/>
        </a:solidFill>
      </dgm:spPr>
      <dgm:t>
        <a:bodyPr/>
        <a:lstStyle/>
        <a:p>
          <a:pPr rtl="0"/>
          <a:r>
            <a:rPr lang="en-US" smtClean="0"/>
            <a:t>The candidates who received CRC support won at a 67% rate in 2014.</a:t>
          </a:r>
          <a:endParaRPr lang="en-US"/>
        </a:p>
      </dgm:t>
    </dgm:pt>
    <dgm:pt modelId="{938D77ED-231D-40A6-9952-A8A3ACCE7FB4}" type="parTrans" cxnId="{27D9DDB9-EBE7-48F1-A5A2-855D9A0D05C8}">
      <dgm:prSet/>
      <dgm:spPr/>
      <dgm:t>
        <a:bodyPr/>
        <a:lstStyle/>
        <a:p>
          <a:endParaRPr lang="en-US"/>
        </a:p>
      </dgm:t>
    </dgm:pt>
    <dgm:pt modelId="{8B64C2DD-C18F-4FC2-9730-4A221BF4C952}" type="sibTrans" cxnId="{27D9DDB9-EBE7-48F1-A5A2-855D9A0D05C8}">
      <dgm:prSet/>
      <dgm:spPr/>
      <dgm:t>
        <a:bodyPr/>
        <a:lstStyle/>
        <a:p>
          <a:endParaRPr lang="en-US"/>
        </a:p>
      </dgm:t>
    </dgm:pt>
    <dgm:pt modelId="{758D183F-ABAE-4928-93E3-AF5957C8D76E}" type="pres">
      <dgm:prSet presAssocID="{EA9B5CB5-3CAA-4E89-B77B-8B4F6AED91CD}" presName="CompostProcess" presStyleCnt="0">
        <dgm:presLayoutVars>
          <dgm:dir/>
          <dgm:resizeHandles val="exact"/>
        </dgm:presLayoutVars>
      </dgm:prSet>
      <dgm:spPr/>
      <dgm:t>
        <a:bodyPr/>
        <a:lstStyle/>
        <a:p>
          <a:endParaRPr lang="en-US"/>
        </a:p>
      </dgm:t>
    </dgm:pt>
    <dgm:pt modelId="{56D82C47-B970-4033-9DF9-F83E4EB3F381}" type="pres">
      <dgm:prSet presAssocID="{EA9B5CB5-3CAA-4E89-B77B-8B4F6AED91CD}" presName="arrow" presStyleLbl="bgShp" presStyleIdx="0" presStyleCnt="1" custScaleX="117647" custLinFactNeighborY="2225"/>
      <dgm:spPr>
        <a:solidFill>
          <a:srgbClr val="0070C0"/>
        </a:solidFill>
      </dgm:spPr>
      <dgm:t>
        <a:bodyPr/>
        <a:lstStyle/>
        <a:p>
          <a:endParaRPr lang="en-US"/>
        </a:p>
      </dgm:t>
    </dgm:pt>
    <dgm:pt modelId="{072627BF-BC66-4713-A674-C1CD91F3E537}" type="pres">
      <dgm:prSet presAssocID="{EA9B5CB5-3CAA-4E89-B77B-8B4F6AED91CD}" presName="linearProcess" presStyleCnt="0"/>
      <dgm:spPr/>
    </dgm:pt>
    <dgm:pt modelId="{0A7C86D3-5B43-4894-807B-2FF7ACCCAE75}" type="pres">
      <dgm:prSet presAssocID="{7D699071-DD42-4771-AA60-465A25F6541D}" presName="textNode" presStyleLbl="node1" presStyleIdx="0" presStyleCnt="4">
        <dgm:presLayoutVars>
          <dgm:bulletEnabled val="1"/>
        </dgm:presLayoutVars>
      </dgm:prSet>
      <dgm:spPr/>
      <dgm:t>
        <a:bodyPr/>
        <a:lstStyle/>
        <a:p>
          <a:endParaRPr lang="en-US"/>
        </a:p>
      </dgm:t>
    </dgm:pt>
    <dgm:pt modelId="{65A5F284-7B5E-489F-8138-4562D088699D}" type="pres">
      <dgm:prSet presAssocID="{4F403163-9E0D-4004-B185-EE37CF58349B}" presName="sibTrans" presStyleCnt="0"/>
      <dgm:spPr/>
    </dgm:pt>
    <dgm:pt modelId="{4751961F-502C-407F-A6AB-0C02A1104D9F}" type="pres">
      <dgm:prSet presAssocID="{D7DF8ECF-6F94-4FF3-BF93-735F86003461}" presName="textNode" presStyleLbl="node1" presStyleIdx="1" presStyleCnt="4">
        <dgm:presLayoutVars>
          <dgm:bulletEnabled val="1"/>
        </dgm:presLayoutVars>
      </dgm:prSet>
      <dgm:spPr/>
      <dgm:t>
        <a:bodyPr/>
        <a:lstStyle/>
        <a:p>
          <a:endParaRPr lang="en-US"/>
        </a:p>
      </dgm:t>
    </dgm:pt>
    <dgm:pt modelId="{429CA90B-53AD-41E6-95B9-E3366BCACFFF}" type="pres">
      <dgm:prSet presAssocID="{641BF78E-8B53-48A8-BA1B-F3AE0EF03AD8}" presName="sibTrans" presStyleCnt="0"/>
      <dgm:spPr/>
    </dgm:pt>
    <dgm:pt modelId="{700FB965-C878-4FA0-8B85-F59D1E6EFDDB}" type="pres">
      <dgm:prSet presAssocID="{6FB4584A-6C58-4188-8D8B-D4211F488C68}" presName="textNode" presStyleLbl="node1" presStyleIdx="2" presStyleCnt="4">
        <dgm:presLayoutVars>
          <dgm:bulletEnabled val="1"/>
        </dgm:presLayoutVars>
      </dgm:prSet>
      <dgm:spPr/>
      <dgm:t>
        <a:bodyPr/>
        <a:lstStyle/>
        <a:p>
          <a:endParaRPr lang="en-US"/>
        </a:p>
      </dgm:t>
    </dgm:pt>
    <dgm:pt modelId="{B6D08A0D-D6A2-4272-8C27-FD4587F242EB}" type="pres">
      <dgm:prSet presAssocID="{8CBE033C-AC30-4A22-9132-00C0568D423A}" presName="sibTrans" presStyleCnt="0"/>
      <dgm:spPr/>
    </dgm:pt>
    <dgm:pt modelId="{F4A3E49A-FB8A-41CC-B4CA-4E90881F3BF4}" type="pres">
      <dgm:prSet presAssocID="{711E6188-F290-406D-B8B1-F369B10C0578}" presName="textNode" presStyleLbl="node1" presStyleIdx="3" presStyleCnt="4">
        <dgm:presLayoutVars>
          <dgm:bulletEnabled val="1"/>
        </dgm:presLayoutVars>
      </dgm:prSet>
      <dgm:spPr/>
      <dgm:t>
        <a:bodyPr/>
        <a:lstStyle/>
        <a:p>
          <a:endParaRPr lang="en-US"/>
        </a:p>
      </dgm:t>
    </dgm:pt>
  </dgm:ptLst>
  <dgm:cxnLst>
    <dgm:cxn modelId="{F0F1FBE1-5B79-4011-ACB7-2F4417837447}" srcId="{EA9B5CB5-3CAA-4E89-B77B-8B4F6AED91CD}" destId="{D7DF8ECF-6F94-4FF3-BF93-735F86003461}" srcOrd="1" destOrd="0" parTransId="{F4A547B4-F176-431C-9D91-E7FF1E42FE21}" sibTransId="{641BF78E-8B53-48A8-BA1B-F3AE0EF03AD8}"/>
    <dgm:cxn modelId="{EA8E1446-1C29-421D-B760-83ECC0CE201A}" type="presOf" srcId="{6FB4584A-6C58-4188-8D8B-D4211F488C68}" destId="{700FB965-C878-4FA0-8B85-F59D1E6EFDDB}" srcOrd="0" destOrd="0" presId="urn:microsoft.com/office/officeart/2005/8/layout/hProcess9"/>
    <dgm:cxn modelId="{93970936-E38D-4E95-B971-01C04A5134E1}" srcId="{EA9B5CB5-3CAA-4E89-B77B-8B4F6AED91CD}" destId="{6FB4584A-6C58-4188-8D8B-D4211F488C68}" srcOrd="2" destOrd="0" parTransId="{8A061366-1ED0-4DEA-BBDA-033C686FDB58}" sibTransId="{8CBE033C-AC30-4A22-9132-00C0568D423A}"/>
    <dgm:cxn modelId="{A31BEEED-0A30-4C22-9CC0-F3A37786E4AF}" srcId="{EA9B5CB5-3CAA-4E89-B77B-8B4F6AED91CD}" destId="{7D699071-DD42-4771-AA60-465A25F6541D}" srcOrd="0" destOrd="0" parTransId="{D56B6B07-5E53-4D39-9BEA-78714A89FD15}" sibTransId="{4F403163-9E0D-4004-B185-EE37CF58349B}"/>
    <dgm:cxn modelId="{B20B35E4-34A0-4D78-A346-A04330DF1B48}" type="presOf" srcId="{D7DF8ECF-6F94-4FF3-BF93-735F86003461}" destId="{4751961F-502C-407F-A6AB-0C02A1104D9F}" srcOrd="0" destOrd="0" presId="urn:microsoft.com/office/officeart/2005/8/layout/hProcess9"/>
    <dgm:cxn modelId="{722D393E-0843-4026-929A-AE763EE5801C}" type="presOf" srcId="{711E6188-F290-406D-B8B1-F369B10C0578}" destId="{F4A3E49A-FB8A-41CC-B4CA-4E90881F3BF4}" srcOrd="0" destOrd="0" presId="urn:microsoft.com/office/officeart/2005/8/layout/hProcess9"/>
    <dgm:cxn modelId="{2F9C05E4-E3F4-4976-A1E8-82832B38C0CF}" type="presOf" srcId="{EA9B5CB5-3CAA-4E89-B77B-8B4F6AED91CD}" destId="{758D183F-ABAE-4928-93E3-AF5957C8D76E}" srcOrd="0" destOrd="0" presId="urn:microsoft.com/office/officeart/2005/8/layout/hProcess9"/>
    <dgm:cxn modelId="{FC942779-0D1C-401E-8ECA-5F8C9B9EDAD8}" type="presOf" srcId="{7D699071-DD42-4771-AA60-465A25F6541D}" destId="{0A7C86D3-5B43-4894-807B-2FF7ACCCAE75}" srcOrd="0" destOrd="0" presId="urn:microsoft.com/office/officeart/2005/8/layout/hProcess9"/>
    <dgm:cxn modelId="{27D9DDB9-EBE7-48F1-A5A2-855D9A0D05C8}" srcId="{EA9B5CB5-3CAA-4E89-B77B-8B4F6AED91CD}" destId="{711E6188-F290-406D-B8B1-F369B10C0578}" srcOrd="3" destOrd="0" parTransId="{938D77ED-231D-40A6-9952-A8A3ACCE7FB4}" sibTransId="{8B64C2DD-C18F-4FC2-9730-4A221BF4C952}"/>
    <dgm:cxn modelId="{CC6BE8B6-C64D-4BA7-8E4F-877CDE135672}" type="presParOf" srcId="{758D183F-ABAE-4928-93E3-AF5957C8D76E}" destId="{56D82C47-B970-4033-9DF9-F83E4EB3F381}" srcOrd="0" destOrd="0" presId="urn:microsoft.com/office/officeart/2005/8/layout/hProcess9"/>
    <dgm:cxn modelId="{AB74E201-B24A-47F2-AF20-8D2211686490}" type="presParOf" srcId="{758D183F-ABAE-4928-93E3-AF5957C8D76E}" destId="{072627BF-BC66-4713-A674-C1CD91F3E537}" srcOrd="1" destOrd="0" presId="urn:microsoft.com/office/officeart/2005/8/layout/hProcess9"/>
    <dgm:cxn modelId="{D115A97D-FC9B-4E77-BB96-996E6CD8FA0C}" type="presParOf" srcId="{072627BF-BC66-4713-A674-C1CD91F3E537}" destId="{0A7C86D3-5B43-4894-807B-2FF7ACCCAE75}" srcOrd="0" destOrd="0" presId="urn:microsoft.com/office/officeart/2005/8/layout/hProcess9"/>
    <dgm:cxn modelId="{CD17497D-216C-4231-9D84-2FFEEE488580}" type="presParOf" srcId="{072627BF-BC66-4713-A674-C1CD91F3E537}" destId="{65A5F284-7B5E-489F-8138-4562D088699D}" srcOrd="1" destOrd="0" presId="urn:microsoft.com/office/officeart/2005/8/layout/hProcess9"/>
    <dgm:cxn modelId="{BC5C2750-953D-4F2B-BACD-820A6429D230}" type="presParOf" srcId="{072627BF-BC66-4713-A674-C1CD91F3E537}" destId="{4751961F-502C-407F-A6AB-0C02A1104D9F}" srcOrd="2" destOrd="0" presId="urn:microsoft.com/office/officeart/2005/8/layout/hProcess9"/>
    <dgm:cxn modelId="{7FAA5F00-77A0-4776-8848-A8D71FAE1D82}" type="presParOf" srcId="{072627BF-BC66-4713-A674-C1CD91F3E537}" destId="{429CA90B-53AD-41E6-95B9-E3366BCACFFF}" srcOrd="3" destOrd="0" presId="urn:microsoft.com/office/officeart/2005/8/layout/hProcess9"/>
    <dgm:cxn modelId="{D5E12ED7-A6F5-4295-8CF9-D2B311BC3002}" type="presParOf" srcId="{072627BF-BC66-4713-A674-C1CD91F3E537}" destId="{700FB965-C878-4FA0-8B85-F59D1E6EFDDB}" srcOrd="4" destOrd="0" presId="urn:microsoft.com/office/officeart/2005/8/layout/hProcess9"/>
    <dgm:cxn modelId="{7B67EA0A-5D5A-460C-9FC5-E84BB5D3A21C}" type="presParOf" srcId="{072627BF-BC66-4713-A674-C1CD91F3E537}" destId="{B6D08A0D-D6A2-4272-8C27-FD4587F242EB}" srcOrd="5" destOrd="0" presId="urn:microsoft.com/office/officeart/2005/8/layout/hProcess9"/>
    <dgm:cxn modelId="{477CF8B0-FB6C-4A7A-9328-F99E2011CD04}" type="presParOf" srcId="{072627BF-BC66-4713-A674-C1CD91F3E537}" destId="{F4A3E49A-FB8A-41CC-B4CA-4E90881F3BF4}" srcOrd="6" destOrd="0" presId="urn:microsoft.com/office/officeart/2005/8/layout/hProcess9"/>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F7A418F-F9BF-4BB2-95A9-5C967307DA1B}" type="datetimeFigureOut">
              <a:rPr lang="en-US" smtClean="0"/>
              <a:pPr/>
              <a:t>4/15/2016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43254E1-8393-4CB9-890D-D4BDD2F4B916}" type="slidenum">
              <a:rPr lang="en-US" smtClean="0"/>
              <a:pPr/>
              <a:t>‹#›</a:t>
            </a:fld>
            <a:endParaRPr lang="en-US"/>
          </a:p>
        </p:txBody>
      </p:sp>
    </p:spTree>
    <p:extLst>
      <p:ext uri="{BB962C8B-B14F-4D97-AF65-F5344CB8AC3E}">
        <p14:creationId xmlns:p14="http://schemas.microsoft.com/office/powerpoint/2010/main" val="1109693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2287CD2-429D-460C-97C0-BCFF8509CE09}" type="datetimeFigureOut">
              <a:rPr lang="en-US" smtClean="0"/>
              <a:pPr/>
              <a:t>4/15/2016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6095D8C-6973-498F-ABDA-6C9943EEAA3E}" type="slidenum">
              <a:rPr lang="en-US" smtClean="0"/>
              <a:pPr/>
              <a:t>‹#›</a:t>
            </a:fld>
            <a:endParaRPr lang="en-US"/>
          </a:p>
        </p:txBody>
      </p:sp>
    </p:spTree>
    <p:extLst>
      <p:ext uri="{BB962C8B-B14F-4D97-AF65-F5344CB8AC3E}">
        <p14:creationId xmlns:p14="http://schemas.microsoft.com/office/powerpoint/2010/main" val="19333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77A9C5-8AC4-4D59-8DBF-3AA835EA1ACA}" type="slidenum">
              <a:rPr lang="en-US" smtClean="0"/>
              <a:pPr fontAlgn="base">
                <a:spcBef>
                  <a:spcPct val="0"/>
                </a:spcBef>
                <a:spcAft>
                  <a:spcPct val="0"/>
                </a:spcAft>
                <a:defRPr/>
              </a:pPr>
              <a:t>79</a:t>
            </a:fld>
            <a:endParaRPr lang="en-US"/>
          </a:p>
        </p:txBody>
      </p:sp>
      <p:sp>
        <p:nvSpPr>
          <p:cNvPr id="59395" name="Rectangle 2"/>
          <p:cNvSpPr>
            <a:spLocks noGrp="1" noRot="1" noChangeAspect="1" noChangeArrowheads="1" noTextEdit="1"/>
          </p:cNvSpPr>
          <p:nvPr>
            <p:ph type="sldImg"/>
          </p:nvPr>
        </p:nvSpPr>
        <p:spPr bwMode="auto">
          <a:xfrm>
            <a:off x="1166813" y="701675"/>
            <a:ext cx="4676775" cy="3508375"/>
          </a:xfrm>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xfrm>
            <a:off x="935252" y="4444722"/>
            <a:ext cx="5139898" cy="4133146"/>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79277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77A9C5-8AC4-4D59-8DBF-3AA835EA1ACA}" type="slidenum">
              <a:rPr lang="en-US" smtClean="0"/>
              <a:pPr fontAlgn="base">
                <a:spcBef>
                  <a:spcPct val="0"/>
                </a:spcBef>
                <a:spcAft>
                  <a:spcPct val="0"/>
                </a:spcAft>
                <a:defRPr/>
              </a:pPr>
              <a:t>80</a:t>
            </a:fld>
            <a:endParaRPr lang="en-US"/>
          </a:p>
        </p:txBody>
      </p:sp>
      <p:sp>
        <p:nvSpPr>
          <p:cNvPr id="59395" name="Rectangle 2"/>
          <p:cNvSpPr>
            <a:spLocks noGrp="1" noRot="1" noChangeAspect="1" noChangeArrowheads="1" noTextEdit="1"/>
          </p:cNvSpPr>
          <p:nvPr>
            <p:ph type="sldImg"/>
          </p:nvPr>
        </p:nvSpPr>
        <p:spPr bwMode="auto">
          <a:xfrm>
            <a:off x="1166813" y="701675"/>
            <a:ext cx="4676775" cy="3508375"/>
          </a:xfrm>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xfrm>
            <a:off x="935252" y="4444722"/>
            <a:ext cx="5139898" cy="4133146"/>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870312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2D3B31-DF45-43E4-9AB7-5001AF1EA0C1}" type="slidenum">
              <a:rPr lang="en-US" smtClean="0"/>
              <a:pPr fontAlgn="base">
                <a:spcBef>
                  <a:spcPct val="0"/>
                </a:spcBef>
                <a:spcAft>
                  <a:spcPct val="0"/>
                </a:spcAft>
                <a:defRPr/>
              </a:pPr>
              <a:t>81</a:t>
            </a:fld>
            <a:endParaRPr lang="en-US"/>
          </a:p>
        </p:txBody>
      </p:sp>
      <p:sp>
        <p:nvSpPr>
          <p:cNvPr id="60419" name="Rectangle 1026"/>
          <p:cNvSpPr>
            <a:spLocks noGrp="1" noRot="1" noChangeAspect="1" noChangeArrowheads="1" noTextEdit="1"/>
          </p:cNvSpPr>
          <p:nvPr>
            <p:ph type="sldImg"/>
          </p:nvPr>
        </p:nvSpPr>
        <p:spPr bwMode="auto">
          <a:xfrm>
            <a:off x="1166813" y="701675"/>
            <a:ext cx="4676775" cy="3508375"/>
          </a:xfrm>
          <a:solidFill>
            <a:srgbClr val="FFFFFF"/>
          </a:solidFill>
          <a:ln>
            <a:solidFill>
              <a:srgbClr val="000000"/>
            </a:solidFill>
            <a:miter lim="800000"/>
            <a:headEnd/>
            <a:tailEnd/>
          </a:ln>
        </p:spPr>
      </p:sp>
      <p:sp>
        <p:nvSpPr>
          <p:cNvPr id="60420" name="Rectangle 1027"/>
          <p:cNvSpPr>
            <a:spLocks noGrp="1" noChangeArrowheads="1"/>
          </p:cNvSpPr>
          <p:nvPr>
            <p:ph type="body" idx="1"/>
          </p:nvPr>
        </p:nvSpPr>
        <p:spPr bwMode="auto">
          <a:xfrm>
            <a:off x="935252" y="4444722"/>
            <a:ext cx="5139898" cy="4133146"/>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491278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2D3B31-DF45-43E4-9AB7-5001AF1EA0C1}" type="slidenum">
              <a:rPr lang="en-US" smtClean="0"/>
              <a:pPr fontAlgn="base">
                <a:spcBef>
                  <a:spcPct val="0"/>
                </a:spcBef>
                <a:spcAft>
                  <a:spcPct val="0"/>
                </a:spcAft>
                <a:defRPr/>
              </a:pPr>
              <a:t>82</a:t>
            </a:fld>
            <a:endParaRPr lang="en-US"/>
          </a:p>
        </p:txBody>
      </p:sp>
      <p:sp>
        <p:nvSpPr>
          <p:cNvPr id="60419" name="Rectangle 1026"/>
          <p:cNvSpPr>
            <a:spLocks noGrp="1" noRot="1" noChangeAspect="1" noChangeArrowheads="1" noTextEdit="1"/>
          </p:cNvSpPr>
          <p:nvPr>
            <p:ph type="sldImg"/>
          </p:nvPr>
        </p:nvSpPr>
        <p:spPr bwMode="auto">
          <a:xfrm>
            <a:off x="1166813" y="701675"/>
            <a:ext cx="4676775" cy="3508375"/>
          </a:xfrm>
          <a:solidFill>
            <a:srgbClr val="FFFFFF"/>
          </a:solidFill>
          <a:ln>
            <a:solidFill>
              <a:srgbClr val="000000"/>
            </a:solidFill>
            <a:miter lim="800000"/>
            <a:headEnd/>
            <a:tailEnd/>
          </a:ln>
        </p:spPr>
      </p:sp>
      <p:sp>
        <p:nvSpPr>
          <p:cNvPr id="60420" name="Rectangle 1027"/>
          <p:cNvSpPr>
            <a:spLocks noGrp="1" noChangeArrowheads="1"/>
          </p:cNvSpPr>
          <p:nvPr>
            <p:ph type="body" idx="1"/>
          </p:nvPr>
        </p:nvSpPr>
        <p:spPr bwMode="auto">
          <a:xfrm>
            <a:off x="935252" y="4444722"/>
            <a:ext cx="5139898" cy="4133146"/>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383513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96CC104-84F3-4E84-BCD1-A5197D800E03}" type="datetime1">
              <a:rPr lang="en-US" smtClean="0"/>
              <a:pPr/>
              <a:t>4/15/2016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506A422-9161-49CD-8940-6F79FD4E4989}" type="slidenum">
              <a:rPr lang="en-US" smtClean="0">
                <a:solidFill>
                  <a:srgbClr val="1B587C">
                    <a:shade val="75000"/>
                  </a:srgbClr>
                </a:solidFill>
              </a:rPr>
              <a:pPr/>
              <a:t>‹#›</a:t>
            </a:fld>
            <a:endParaRPr lang="en-US">
              <a:solidFill>
                <a:srgbClr val="1B587C">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4CBD4C-E203-4E28-8DA8-ECAF8F419F70}" type="datetime1">
              <a:rPr lang="en-US" smtClean="0"/>
              <a:pPr/>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6A422-9161-49CD-8940-6F79FD4E4989}" type="slidenum">
              <a:rPr lang="en-US" smtClean="0">
                <a:solidFill>
                  <a:srgbClr val="1B587C">
                    <a:shade val="75000"/>
                  </a:srgbClr>
                </a:solidFill>
              </a:rPr>
              <a:pPr/>
              <a:t>‹#›</a:t>
            </a:fld>
            <a:endParaRPr lang="en-US">
              <a:solidFill>
                <a:srgbClr val="1B587C">
                  <a:shade val="75000"/>
                </a:srgbClr>
              </a:solidFill>
            </a:endParaRPr>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5506A422-9161-49CD-8940-6F79FD4E4989}" type="slidenum">
              <a:rPr lang="en-US" smtClean="0">
                <a:solidFill>
                  <a:srgbClr val="1B587C">
                    <a:shade val="75000"/>
                  </a:srgbClr>
                </a:solidFill>
              </a:rPr>
              <a:pPr/>
              <a:t>‹#›</a:t>
            </a:fld>
            <a:endParaRPr lang="en-US">
              <a:solidFill>
                <a:srgbClr val="1B587C">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6569C3-2011-46EE-AB62-7DCDC8631CC1}" type="datetime1">
              <a:rPr lang="en-US" smtClean="0"/>
              <a:pPr/>
              <a:t>4/15/2016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F0700DC-9567-4BCF-AED8-261A2C584668}" type="datetime1">
              <a:rPr lang="en-US" smtClean="0"/>
              <a:pPr/>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5506A422-9161-49CD-8940-6F79FD4E4989}" type="slidenum">
              <a:rPr lang="en-US" smtClean="0">
                <a:solidFill>
                  <a:srgbClr val="1B587C">
                    <a:shade val="75000"/>
                  </a:srgbClr>
                </a:solidFill>
              </a:rPr>
              <a:pPr/>
              <a:t>‹#›</a:t>
            </a:fld>
            <a:endParaRPr lang="en-US">
              <a:solidFill>
                <a:srgbClr val="1B587C">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0DB5B870-A4F6-427B-8B58-710E1C0A5C69}" type="datetime1">
              <a:rPr lang="en-US" smtClean="0"/>
              <a:pPr/>
              <a:t>4/15/2016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506A422-9161-49CD-8940-6F79FD4E4989}" type="slidenum">
              <a:rPr lang="en-US" smtClean="0">
                <a:solidFill>
                  <a:srgbClr val="1B587C">
                    <a:shade val="75000"/>
                  </a:srgbClr>
                </a:solidFill>
              </a:rPr>
              <a:pPr/>
              <a:t>‹#›</a:t>
            </a:fld>
            <a:endParaRPr lang="en-US">
              <a:solidFill>
                <a:srgbClr val="1B587C">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3285F15C-8E72-4C9B-A300-15D3B2C1ABF5}" type="datetime1">
              <a:rPr lang="en-US" smtClean="0"/>
              <a:pPr/>
              <a:t>4/15/2016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6A422-9161-49CD-8940-6F79FD4E4989}" type="slidenum">
              <a:rPr lang="en-US" smtClean="0">
                <a:solidFill>
                  <a:srgbClr val="1B587C">
                    <a:shade val="75000"/>
                  </a:srgbClr>
                </a:solidFill>
              </a:rPr>
              <a:pPr/>
              <a:t>‹#›</a:t>
            </a:fld>
            <a:endParaRPr lang="en-US">
              <a:solidFill>
                <a:srgbClr val="1B587C">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9CA2A65-24EE-4D03-9A00-332766B3ADF5}" type="datetime1">
              <a:rPr lang="en-US" smtClean="0"/>
              <a:pPr/>
              <a:t>4/15/2016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506A422-9161-49CD-8940-6F79FD4E4989}" type="slidenum">
              <a:rPr lang="en-US" smtClean="0">
                <a:solidFill>
                  <a:srgbClr val="1B587C">
                    <a:shade val="75000"/>
                  </a:srgbClr>
                </a:solidFill>
              </a:rPr>
              <a:pPr/>
              <a:t>‹#›</a:t>
            </a:fld>
            <a:endParaRPr lang="en-US">
              <a:solidFill>
                <a:srgbClr val="1B587C">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6A7AD1C-1765-4DC4-948C-BCC5C4CDB458}" type="datetime1">
              <a:rPr lang="en-US" smtClean="0"/>
              <a:pPr/>
              <a:t>4/15/2016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5506A422-9161-49CD-8940-6F79FD4E4989}" type="slidenum">
              <a:rPr lang="en-US" smtClean="0">
                <a:solidFill>
                  <a:srgbClr val="1B587C">
                    <a:shade val="75000"/>
                  </a:srgbClr>
                </a:solidFill>
              </a:rPr>
              <a:pPr/>
              <a:t>‹#›</a:t>
            </a:fld>
            <a:endParaRPr lang="en-US">
              <a:solidFill>
                <a:srgbClr val="1B587C">
                  <a:shade val="75000"/>
                </a:srgbClr>
              </a:solidFill>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B575F513-8AD3-41FD-9EC1-9AB84A03676D}" type="datetime1">
              <a:rPr lang="en-US" smtClean="0"/>
              <a:pPr/>
              <a:t>4/15/2016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506A422-9161-49CD-8940-6F79FD4E4989}" type="slidenum">
              <a:rPr lang="en-US" smtClean="0"/>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506A422-9161-49CD-8940-6F79FD4E4989}" type="slidenum">
              <a:rPr lang="en-US" smtClean="0">
                <a:solidFill>
                  <a:srgbClr val="1B587C">
                    <a:shade val="75000"/>
                  </a:srgbClr>
                </a:solidFill>
              </a:rPr>
              <a:pPr/>
              <a:t>‹#›</a:t>
            </a:fld>
            <a:endParaRPr lang="en-US">
              <a:solidFill>
                <a:srgbClr val="1B587C">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EA24D93C-4FF5-45C4-9276-5AA184CD09DB}" type="datetime1">
              <a:rPr lang="en-US" smtClean="0"/>
              <a:pPr/>
              <a:t>4/15/2016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5506A422-9161-49CD-8940-6F79FD4E4989}" type="slidenum">
              <a:rPr lang="en-US" smtClean="0">
                <a:solidFill>
                  <a:srgbClr val="1B587C">
                    <a:shade val="75000"/>
                  </a:srgbClr>
                </a:solidFill>
              </a:rPr>
              <a:pPr/>
              <a:t>‹#›</a:t>
            </a:fld>
            <a:endParaRPr lang="en-US">
              <a:solidFill>
                <a:srgbClr val="1B587C">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DA58BC0D-DFEF-476E-AEBE-05C1E190EA04}" type="datetime1">
              <a:rPr lang="en-US" smtClean="0"/>
              <a:pPr/>
              <a:t>4/15/2016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F530185-DDC8-4EF9-8A9F-C19C5011D029}" type="datetime1">
              <a:rPr lang="en-US" smtClean="0"/>
              <a:pPr/>
              <a:t>4/15/2016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506A422-9161-49CD-8940-6F79FD4E4989}" type="slidenum">
              <a:rPr lang="en-US" smtClean="0">
                <a:solidFill>
                  <a:srgbClr val="1B587C">
                    <a:shade val="75000"/>
                  </a:srgbClr>
                </a:solidFill>
              </a:rPr>
              <a:pPr/>
              <a:t>‹#›</a:t>
            </a:fld>
            <a:endParaRPr lang="en-US">
              <a:solidFill>
                <a:srgbClr val="1B587C">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p:transition>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cdaniel@texasgop.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politics.raisethemoney.com/republican-party-of-texas-GRC"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texasgop.org/"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smtClean="0"/>
          </a:p>
          <a:p>
            <a:endParaRPr lang="en-US" dirty="0" smtClean="0"/>
          </a:p>
        </p:txBody>
      </p:sp>
      <p:sp>
        <p:nvSpPr>
          <p:cNvPr id="2" name="Title 1"/>
          <p:cNvSpPr>
            <a:spLocks noGrp="1"/>
          </p:cNvSpPr>
          <p:nvPr>
            <p:ph type="ctrTitle"/>
          </p:nvPr>
        </p:nvSpPr>
        <p:spPr>
          <a:xfrm>
            <a:off x="609600" y="1143000"/>
            <a:ext cx="8001000" cy="990600"/>
          </a:xfrm>
        </p:spPr>
        <p:txBody>
          <a:bodyPr>
            <a:noAutofit/>
          </a:bodyPr>
          <a:lstStyle/>
          <a:p>
            <a:r>
              <a:rPr lang="en-US" sz="6000" b="1" dirty="0" smtClean="0">
                <a:solidFill>
                  <a:schemeClr val="tx1">
                    <a:lumMod val="50000"/>
                    <a:lumOff val="50000"/>
                  </a:schemeClr>
                </a:solidFill>
              </a:rPr>
              <a:t>State Convention Training</a:t>
            </a:r>
            <a:endParaRPr lang="en-US" sz="6000" dirty="0">
              <a:solidFill>
                <a:schemeClr val="tx1">
                  <a:lumMod val="50000"/>
                  <a:lumOff val="50000"/>
                </a:schemeClr>
              </a:solidFill>
            </a:endParaRPr>
          </a:p>
        </p:txBody>
      </p:sp>
      <p:pic>
        <p:nvPicPr>
          <p:cNvPr id="6" name="Content Placeholder 5" descr="RPT Elephant.JPG"/>
          <p:cNvPicPr>
            <a:picLocks noChangeAspect="1"/>
          </p:cNvPicPr>
          <p:nvPr/>
        </p:nvPicPr>
        <p:blipFill>
          <a:blip r:embed="rId2" cstate="print"/>
          <a:stretch>
            <a:fillRect/>
          </a:stretch>
        </p:blipFill>
        <p:spPr>
          <a:xfrm>
            <a:off x="2438400" y="2895600"/>
            <a:ext cx="4267201" cy="3192856"/>
          </a:xfrm>
          <a:prstGeom prst="rect">
            <a:avLst/>
          </a:prstGeom>
        </p:spPr>
      </p:pic>
    </p:spTree>
    <p:extLst>
      <p:ext uri="{BB962C8B-B14F-4D97-AF65-F5344CB8AC3E}">
        <p14:creationId xmlns:p14="http://schemas.microsoft.com/office/powerpoint/2010/main" val="351878736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758952"/>
          </a:xfrm>
        </p:spPr>
        <p:txBody>
          <a:bodyPr>
            <a:normAutofit/>
          </a:bodyPr>
          <a:lstStyle/>
          <a:p>
            <a:r>
              <a:rPr lang="en-US" sz="4000" b="1" dirty="0" smtClean="0"/>
              <a:t>Temp </a:t>
            </a:r>
            <a:r>
              <a:rPr lang="en-US" sz="4000" b="1" dirty="0" err="1" smtClean="0"/>
              <a:t>Cmt</a:t>
            </a:r>
            <a:r>
              <a:rPr lang="en-US" sz="4000" b="1" dirty="0" smtClean="0"/>
              <a:t> Appointments</a:t>
            </a:r>
            <a:endParaRPr lang="en-US" sz="4000" b="1" dirty="0"/>
          </a:p>
        </p:txBody>
      </p:sp>
      <p:sp>
        <p:nvSpPr>
          <p:cNvPr id="3" name="Content Placeholder 2"/>
          <p:cNvSpPr>
            <a:spLocks noGrp="1"/>
          </p:cNvSpPr>
          <p:nvPr>
            <p:ph sz="quarter" idx="1"/>
          </p:nvPr>
        </p:nvSpPr>
        <p:spPr>
          <a:xfrm>
            <a:off x="152400" y="1524000"/>
            <a:ext cx="8763000" cy="4876800"/>
          </a:xfrm>
        </p:spPr>
        <p:txBody>
          <a:bodyPr>
            <a:normAutofit fontScale="92500"/>
          </a:bodyPr>
          <a:lstStyle/>
          <a:p>
            <a:pPr lvl="0"/>
            <a:r>
              <a:rPr lang="en-US" sz="2800" dirty="0"/>
              <a:t>Each SREC Member recommends ONE delegate for each committee.</a:t>
            </a:r>
            <a:endParaRPr lang="en-US" sz="1800" dirty="0"/>
          </a:p>
          <a:p>
            <a:pPr lvl="1"/>
            <a:r>
              <a:rPr lang="en-US" sz="2400" dirty="0"/>
              <a:t>If both SREC Members agree on the same committee appointment that is who the State Chair must appoint to the committee.</a:t>
            </a:r>
            <a:endParaRPr lang="en-US" sz="1600" dirty="0"/>
          </a:p>
          <a:p>
            <a:pPr lvl="1"/>
            <a:r>
              <a:rPr lang="en-US" sz="2400" dirty="0"/>
              <a:t>If they members disagree the State Chair must choose between the two recommendations.</a:t>
            </a:r>
            <a:endParaRPr lang="en-US" sz="1600" dirty="0"/>
          </a:p>
          <a:p>
            <a:pPr lvl="1"/>
            <a:r>
              <a:rPr lang="en-US" sz="2400" dirty="0"/>
              <a:t>The State Chair may appoint any delegate from a SD that:	</a:t>
            </a:r>
            <a:endParaRPr lang="en-US" sz="1600" dirty="0"/>
          </a:p>
          <a:p>
            <a:pPr lvl="2"/>
            <a:r>
              <a:rPr lang="en-US" dirty="0"/>
              <a:t>Does not submit any names for consideration</a:t>
            </a:r>
            <a:endParaRPr lang="en-US" sz="1400" dirty="0"/>
          </a:p>
          <a:p>
            <a:pPr lvl="2"/>
            <a:r>
              <a:rPr lang="en-US" dirty="0"/>
              <a:t>Submits names that are ineligible or unwilling to serve</a:t>
            </a:r>
            <a:endParaRPr lang="en-US" sz="1400" dirty="0"/>
          </a:p>
          <a:p>
            <a:pPr lvl="0"/>
            <a:r>
              <a:rPr lang="en-US" sz="2800" dirty="0"/>
              <a:t>Appointments must be made within 20 days of the County/SD Conventions</a:t>
            </a:r>
            <a:r>
              <a:rPr lang="en-US" sz="2800" dirty="0" smtClean="0"/>
              <a:t>.</a:t>
            </a:r>
            <a:endParaRPr lang="en-US" sz="1800" dirty="0" smtClean="0"/>
          </a:p>
        </p:txBody>
      </p:sp>
    </p:spTree>
    <p:extLst>
      <p:ext uri="{BB962C8B-B14F-4D97-AF65-F5344CB8AC3E}">
        <p14:creationId xmlns:p14="http://schemas.microsoft.com/office/powerpoint/2010/main" val="271377030"/>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758952"/>
          </a:xfrm>
        </p:spPr>
        <p:txBody>
          <a:bodyPr>
            <a:normAutofit/>
          </a:bodyPr>
          <a:lstStyle/>
          <a:p>
            <a:r>
              <a:rPr lang="en-US" sz="4000" b="1" dirty="0" smtClean="0"/>
              <a:t>Temp </a:t>
            </a:r>
            <a:r>
              <a:rPr lang="en-US" sz="4000" b="1" dirty="0" err="1" smtClean="0"/>
              <a:t>Cmt</a:t>
            </a:r>
            <a:r>
              <a:rPr lang="en-US" sz="4000" b="1" dirty="0" smtClean="0"/>
              <a:t> Appointments</a:t>
            </a:r>
            <a:endParaRPr lang="en-US" sz="4000" b="1" dirty="0"/>
          </a:p>
        </p:txBody>
      </p:sp>
      <p:sp>
        <p:nvSpPr>
          <p:cNvPr id="3" name="Content Placeholder 2"/>
          <p:cNvSpPr>
            <a:spLocks noGrp="1"/>
          </p:cNvSpPr>
          <p:nvPr>
            <p:ph sz="quarter" idx="1"/>
          </p:nvPr>
        </p:nvSpPr>
        <p:spPr>
          <a:xfrm>
            <a:off x="152400" y="1524000"/>
            <a:ext cx="8763000" cy="4876800"/>
          </a:xfrm>
        </p:spPr>
        <p:txBody>
          <a:bodyPr>
            <a:normAutofit/>
          </a:bodyPr>
          <a:lstStyle/>
          <a:p>
            <a:pPr lvl="0">
              <a:buClr>
                <a:srgbClr val="C00000"/>
              </a:buClr>
            </a:pPr>
            <a:r>
              <a:rPr lang="en-US" sz="2800" dirty="0" smtClean="0"/>
              <a:t>Rules concerning appointments</a:t>
            </a:r>
            <a:endParaRPr lang="en-US" sz="1800" dirty="0" smtClean="0"/>
          </a:p>
          <a:p>
            <a:pPr lvl="1"/>
            <a:r>
              <a:rPr lang="en-US" sz="2400" dirty="0" smtClean="0"/>
              <a:t>All </a:t>
            </a:r>
            <a:r>
              <a:rPr lang="en-US" sz="2400" dirty="0"/>
              <a:t>individuals submitted must be delegates at the state convention.  </a:t>
            </a:r>
            <a:endParaRPr lang="en-US" sz="1600" dirty="0"/>
          </a:p>
          <a:p>
            <a:pPr lvl="2"/>
            <a:r>
              <a:rPr lang="en-US" dirty="0"/>
              <a:t>Alternates are not allowed to sit on committees.</a:t>
            </a:r>
            <a:endParaRPr lang="en-US" sz="1400" dirty="0"/>
          </a:p>
          <a:p>
            <a:pPr lvl="1"/>
            <a:r>
              <a:rPr lang="en-US" sz="2400" dirty="0"/>
              <a:t>The individual must be willing to serve</a:t>
            </a:r>
            <a:endParaRPr lang="en-US" sz="1600" dirty="0"/>
          </a:p>
          <a:p>
            <a:pPr lvl="1"/>
            <a:r>
              <a:rPr lang="en-US" sz="2400" dirty="0"/>
              <a:t>Ensure the appointee is aware of the additional time and financial commitments that serving as a committee member will incur.</a:t>
            </a:r>
            <a:endParaRPr lang="en-US" sz="1600" dirty="0"/>
          </a:p>
          <a:p>
            <a:pPr lvl="1"/>
            <a:r>
              <a:rPr lang="en-US" sz="2400" dirty="0"/>
              <a:t>Their name and contact information will be posted on the RPT website </a:t>
            </a:r>
            <a:endParaRPr lang="en-US" sz="1600" dirty="0"/>
          </a:p>
          <a:p>
            <a:pPr lvl="0">
              <a:buClr>
                <a:srgbClr val="C00000"/>
              </a:buClr>
            </a:pPr>
            <a:r>
              <a:rPr lang="en-US" sz="2800" dirty="0"/>
              <a:t>Committee Chairs are appointed by the State Chair</a:t>
            </a:r>
            <a:endParaRPr lang="en-US" sz="1800" dirty="0"/>
          </a:p>
          <a:p>
            <a:endParaRPr lang="en-US" dirty="0"/>
          </a:p>
        </p:txBody>
      </p:sp>
    </p:spTree>
    <p:extLst>
      <p:ext uri="{BB962C8B-B14F-4D97-AF65-F5344CB8AC3E}">
        <p14:creationId xmlns:p14="http://schemas.microsoft.com/office/powerpoint/2010/main" val="155275674"/>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Temp </a:t>
            </a:r>
            <a:r>
              <a:rPr lang="en-US" sz="3600" b="1" dirty="0" err="1"/>
              <a:t>Cmt</a:t>
            </a:r>
            <a:r>
              <a:rPr lang="en-US" sz="3600" b="1" dirty="0"/>
              <a:t> Appointments</a:t>
            </a:r>
            <a:endParaRPr lang="en-US" dirty="0"/>
          </a:p>
        </p:txBody>
      </p:sp>
      <p:sp>
        <p:nvSpPr>
          <p:cNvPr id="3" name="Content Placeholder 2"/>
          <p:cNvSpPr>
            <a:spLocks noGrp="1"/>
          </p:cNvSpPr>
          <p:nvPr>
            <p:ph sz="quarter" idx="1"/>
          </p:nvPr>
        </p:nvSpPr>
        <p:spPr>
          <a:xfrm>
            <a:off x="301752" y="1527048"/>
            <a:ext cx="8503920" cy="4797552"/>
          </a:xfrm>
        </p:spPr>
        <p:txBody>
          <a:bodyPr>
            <a:normAutofit fontScale="92500" lnSpcReduction="10000"/>
          </a:bodyPr>
          <a:lstStyle/>
          <a:p>
            <a:pPr>
              <a:buClr>
                <a:srgbClr val="C00000"/>
              </a:buClr>
            </a:pPr>
            <a:r>
              <a:rPr lang="en-US" dirty="0" smtClean="0"/>
              <a:t>All committee meetings are open meetings</a:t>
            </a:r>
          </a:p>
          <a:p>
            <a:pPr>
              <a:buClr>
                <a:srgbClr val="C00000"/>
              </a:buClr>
            </a:pPr>
            <a:endParaRPr lang="en-US" dirty="0" smtClean="0"/>
          </a:p>
          <a:p>
            <a:pPr>
              <a:buClr>
                <a:srgbClr val="C00000"/>
              </a:buClr>
            </a:pPr>
            <a:r>
              <a:rPr lang="en-US" dirty="0" smtClean="0"/>
              <a:t>Non members are allowed to testify at the appropriate time</a:t>
            </a:r>
          </a:p>
          <a:p>
            <a:pPr lvl="1">
              <a:buClr>
                <a:srgbClr val="C00000"/>
              </a:buClr>
            </a:pPr>
            <a:r>
              <a:rPr lang="en-US" dirty="0" smtClean="0"/>
              <a:t>Platform</a:t>
            </a:r>
          </a:p>
          <a:p>
            <a:pPr lvl="1">
              <a:buClr>
                <a:srgbClr val="C00000"/>
              </a:buClr>
            </a:pPr>
            <a:r>
              <a:rPr lang="en-US" dirty="0" smtClean="0"/>
              <a:t>Rules</a:t>
            </a:r>
          </a:p>
          <a:p>
            <a:pPr>
              <a:buClr>
                <a:srgbClr val="C00000"/>
              </a:buClr>
            </a:pPr>
            <a:endParaRPr lang="en-US" dirty="0"/>
          </a:p>
          <a:p>
            <a:pPr>
              <a:buClr>
                <a:srgbClr val="C00000"/>
              </a:buClr>
            </a:pPr>
            <a:r>
              <a:rPr lang="en-US" dirty="0" smtClean="0"/>
              <a:t>On RPT website</a:t>
            </a:r>
          </a:p>
          <a:p>
            <a:pPr lvl="1">
              <a:buClr>
                <a:srgbClr val="C00000"/>
              </a:buClr>
            </a:pPr>
            <a:r>
              <a:rPr lang="en-US" dirty="0" smtClean="0"/>
              <a:t>Temp Committee Chairs</a:t>
            </a:r>
          </a:p>
          <a:p>
            <a:pPr lvl="1">
              <a:buClr>
                <a:srgbClr val="C00000"/>
              </a:buClr>
            </a:pPr>
            <a:r>
              <a:rPr lang="en-US" dirty="0"/>
              <a:t>Temp </a:t>
            </a:r>
            <a:r>
              <a:rPr lang="en-US" dirty="0" smtClean="0"/>
              <a:t>Committee Members</a:t>
            </a:r>
          </a:p>
          <a:p>
            <a:pPr lvl="1">
              <a:buClr>
                <a:srgbClr val="C00000"/>
              </a:buClr>
            </a:pPr>
            <a:r>
              <a:rPr lang="en-US" dirty="0"/>
              <a:t>Temp </a:t>
            </a:r>
            <a:r>
              <a:rPr lang="en-US" dirty="0" smtClean="0"/>
              <a:t>CD Caucus Chairs</a:t>
            </a:r>
          </a:p>
          <a:p>
            <a:pPr lvl="1">
              <a:buClr>
                <a:srgbClr val="C00000"/>
              </a:buClr>
            </a:pPr>
            <a:r>
              <a:rPr lang="en-US" dirty="0"/>
              <a:t>Temp </a:t>
            </a:r>
            <a:r>
              <a:rPr lang="en-US" dirty="0" smtClean="0"/>
              <a:t>SD Caucus Chairs</a:t>
            </a:r>
            <a:endParaRPr lang="en-US" dirty="0"/>
          </a:p>
        </p:txBody>
      </p:sp>
    </p:spTree>
    <p:extLst>
      <p:ext uri="{BB962C8B-B14F-4D97-AF65-F5344CB8AC3E}">
        <p14:creationId xmlns:p14="http://schemas.microsoft.com/office/powerpoint/2010/main" val="2982570529"/>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Temporary Platform &amp; Resolutions</a:t>
            </a:r>
            <a:endParaRPr lang="en-US" sz="4000" dirty="0"/>
          </a:p>
        </p:txBody>
      </p:sp>
      <p:sp>
        <p:nvSpPr>
          <p:cNvPr id="3" name="Content Placeholder 2"/>
          <p:cNvSpPr>
            <a:spLocks noGrp="1"/>
          </p:cNvSpPr>
          <p:nvPr>
            <p:ph sz="quarter" idx="1"/>
          </p:nvPr>
        </p:nvSpPr>
        <p:spPr>
          <a:xfrm>
            <a:off x="301752" y="1908048"/>
            <a:ext cx="8503920" cy="4949952"/>
          </a:xfrm>
        </p:spPr>
        <p:txBody>
          <a:bodyPr/>
          <a:lstStyle/>
          <a:p>
            <a:pPr>
              <a:buClr>
                <a:srgbClr val="C00000"/>
              </a:buClr>
            </a:pPr>
            <a:r>
              <a:rPr lang="en-US" sz="2600" dirty="0" smtClean="0"/>
              <a:t>First </a:t>
            </a:r>
            <a:r>
              <a:rPr lang="en-US" sz="2600" dirty="0"/>
              <a:t>Meeting:  Monday of Convention  </a:t>
            </a:r>
            <a:endParaRPr lang="en-US" sz="2600" dirty="0" smtClean="0"/>
          </a:p>
          <a:p>
            <a:pPr>
              <a:buClr>
                <a:srgbClr val="C00000"/>
              </a:buClr>
            </a:pPr>
            <a:endParaRPr lang="en-US" sz="2600" dirty="0" smtClean="0"/>
          </a:p>
          <a:p>
            <a:pPr>
              <a:buClr>
                <a:srgbClr val="C00000"/>
              </a:buClr>
            </a:pPr>
            <a:r>
              <a:rPr lang="en-US" sz="2600" dirty="0" smtClean="0"/>
              <a:t>Break into Sub Committees</a:t>
            </a:r>
          </a:p>
          <a:p>
            <a:pPr>
              <a:buClr>
                <a:srgbClr val="C00000"/>
              </a:buClr>
            </a:pPr>
            <a:endParaRPr lang="en-US" sz="2600" dirty="0" smtClean="0"/>
          </a:p>
          <a:p>
            <a:pPr>
              <a:buClr>
                <a:srgbClr val="C00000"/>
              </a:buClr>
            </a:pPr>
            <a:r>
              <a:rPr lang="en-US" sz="2600" dirty="0" smtClean="0"/>
              <a:t>The Committee Report is the Party Platform that is debated by the delegates before being adopted.</a:t>
            </a:r>
            <a:endParaRPr lang="en-US" sz="2600" dirty="0"/>
          </a:p>
          <a:p>
            <a:pPr lvl="0">
              <a:buClr>
                <a:srgbClr val="C00000"/>
              </a:buClr>
            </a:pPr>
            <a:endParaRPr lang="en-US" dirty="0"/>
          </a:p>
        </p:txBody>
      </p:sp>
    </p:spTree>
    <p:extLst>
      <p:ext uri="{BB962C8B-B14F-4D97-AF65-F5344CB8AC3E}">
        <p14:creationId xmlns:p14="http://schemas.microsoft.com/office/powerpoint/2010/main" val="3987684001"/>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Temporary Rules</a:t>
            </a:r>
            <a:endParaRPr lang="en-US" sz="4000" dirty="0"/>
          </a:p>
        </p:txBody>
      </p:sp>
      <p:sp>
        <p:nvSpPr>
          <p:cNvPr id="3" name="Content Placeholder 2"/>
          <p:cNvSpPr>
            <a:spLocks noGrp="1"/>
          </p:cNvSpPr>
          <p:nvPr>
            <p:ph sz="quarter" idx="1"/>
          </p:nvPr>
        </p:nvSpPr>
        <p:spPr>
          <a:xfrm>
            <a:off x="301752" y="1908048"/>
            <a:ext cx="8503920" cy="4949952"/>
          </a:xfrm>
        </p:spPr>
        <p:txBody>
          <a:bodyPr/>
          <a:lstStyle/>
          <a:p>
            <a:pPr>
              <a:buClr>
                <a:srgbClr val="C00000"/>
              </a:buClr>
            </a:pPr>
            <a:r>
              <a:rPr lang="en-US" sz="2600" dirty="0" smtClean="0"/>
              <a:t>First </a:t>
            </a:r>
            <a:r>
              <a:rPr lang="en-US" sz="2600" dirty="0"/>
              <a:t>Meeting:  Monday of </a:t>
            </a:r>
            <a:r>
              <a:rPr lang="en-US" sz="2600" dirty="0" smtClean="0"/>
              <a:t>Convention</a:t>
            </a:r>
          </a:p>
          <a:p>
            <a:pPr>
              <a:buClr>
                <a:srgbClr val="C00000"/>
              </a:buClr>
            </a:pPr>
            <a:endParaRPr lang="en-US" sz="2600" dirty="0" smtClean="0"/>
          </a:p>
          <a:p>
            <a:pPr>
              <a:buClr>
                <a:srgbClr val="C00000"/>
              </a:buClr>
            </a:pPr>
            <a:r>
              <a:rPr lang="en-US" sz="2600" dirty="0" smtClean="0"/>
              <a:t>Recommends the Supplement Rules of the Convention to the SREC</a:t>
            </a:r>
          </a:p>
          <a:p>
            <a:pPr>
              <a:buClr>
                <a:srgbClr val="C00000"/>
              </a:buClr>
            </a:pPr>
            <a:endParaRPr lang="en-US" sz="2600" dirty="0" smtClean="0"/>
          </a:p>
          <a:p>
            <a:pPr>
              <a:buClr>
                <a:srgbClr val="C00000"/>
              </a:buClr>
            </a:pPr>
            <a:r>
              <a:rPr lang="en-US" sz="2600" dirty="0" smtClean="0"/>
              <a:t>The </a:t>
            </a:r>
            <a:r>
              <a:rPr lang="en-US" sz="2600" dirty="0"/>
              <a:t>Committee Report is the </a:t>
            </a:r>
            <a:r>
              <a:rPr lang="en-US" sz="2600" dirty="0" smtClean="0"/>
              <a:t>Party Rules </a:t>
            </a:r>
            <a:r>
              <a:rPr lang="en-US" sz="2600" dirty="0"/>
              <a:t>that is debated by the delegates before being adopted</a:t>
            </a:r>
            <a:r>
              <a:rPr lang="en-US" sz="2600" dirty="0" smtClean="0"/>
              <a:t>.</a:t>
            </a:r>
          </a:p>
          <a:p>
            <a:pPr>
              <a:buClr>
                <a:srgbClr val="C00000"/>
              </a:buClr>
            </a:pPr>
            <a:endParaRPr lang="en-US" sz="2500" dirty="0"/>
          </a:p>
          <a:p>
            <a:pPr lvl="1">
              <a:buClr>
                <a:srgbClr val="C00000"/>
              </a:buClr>
            </a:pPr>
            <a:endParaRPr lang="en-US" sz="2000" dirty="0"/>
          </a:p>
        </p:txBody>
      </p:sp>
    </p:spTree>
    <p:extLst>
      <p:ext uri="{BB962C8B-B14F-4D97-AF65-F5344CB8AC3E}">
        <p14:creationId xmlns:p14="http://schemas.microsoft.com/office/powerpoint/2010/main" val="3265528510"/>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Temporary Organization </a:t>
            </a:r>
            <a:endParaRPr lang="en-US" sz="4000" dirty="0"/>
          </a:p>
        </p:txBody>
      </p:sp>
      <p:sp>
        <p:nvSpPr>
          <p:cNvPr id="3" name="Content Placeholder 2"/>
          <p:cNvSpPr>
            <a:spLocks noGrp="1"/>
          </p:cNvSpPr>
          <p:nvPr>
            <p:ph sz="quarter" idx="1"/>
          </p:nvPr>
        </p:nvSpPr>
        <p:spPr>
          <a:xfrm>
            <a:off x="301752" y="1828800"/>
            <a:ext cx="8503920" cy="4953000"/>
          </a:xfrm>
        </p:spPr>
        <p:txBody>
          <a:bodyPr/>
          <a:lstStyle/>
          <a:p>
            <a:pPr>
              <a:buClr>
                <a:srgbClr val="C00000"/>
              </a:buClr>
            </a:pPr>
            <a:r>
              <a:rPr lang="en-US" sz="2600" dirty="0" smtClean="0"/>
              <a:t>First </a:t>
            </a:r>
            <a:r>
              <a:rPr lang="en-US" sz="2600" dirty="0"/>
              <a:t>Meeting:  Wednesday before Convention </a:t>
            </a:r>
            <a:endParaRPr lang="en-US" sz="2600" dirty="0" smtClean="0"/>
          </a:p>
          <a:p>
            <a:pPr>
              <a:buClr>
                <a:srgbClr val="C00000"/>
              </a:buClr>
            </a:pPr>
            <a:endParaRPr lang="en-US" sz="2600" dirty="0" smtClean="0"/>
          </a:p>
          <a:p>
            <a:pPr>
              <a:buClr>
                <a:srgbClr val="C00000"/>
              </a:buClr>
            </a:pPr>
            <a:r>
              <a:rPr lang="en-US" sz="2600" dirty="0" smtClean="0"/>
              <a:t>Recommend </a:t>
            </a:r>
            <a:r>
              <a:rPr lang="en-US" sz="2600" dirty="0"/>
              <a:t>permanent officers for the </a:t>
            </a:r>
            <a:r>
              <a:rPr lang="en-US" sz="2600" dirty="0" smtClean="0"/>
              <a:t>State </a:t>
            </a:r>
            <a:r>
              <a:rPr lang="en-US" sz="2600" dirty="0"/>
              <a:t>Convention from among the </a:t>
            </a:r>
            <a:r>
              <a:rPr lang="en-US" sz="2600" dirty="0" smtClean="0"/>
              <a:t>delegates</a:t>
            </a:r>
          </a:p>
          <a:p>
            <a:pPr>
              <a:buClr>
                <a:srgbClr val="C00000"/>
              </a:buClr>
            </a:pPr>
            <a:endParaRPr lang="en-US" sz="2600" dirty="0" smtClean="0"/>
          </a:p>
          <a:p>
            <a:pPr>
              <a:buClr>
                <a:srgbClr val="C00000"/>
              </a:buClr>
            </a:pPr>
            <a:r>
              <a:rPr lang="en-US" sz="2600" dirty="0" smtClean="0"/>
              <a:t>The recommended candidates are then voted on by the delegates at the Convention.</a:t>
            </a:r>
            <a:endParaRPr lang="en-US" sz="2600" dirty="0"/>
          </a:p>
          <a:p>
            <a:pPr marL="274320" lvl="1" indent="0">
              <a:buClr>
                <a:srgbClr val="C00000"/>
              </a:buClr>
              <a:buNone/>
            </a:pPr>
            <a:endParaRPr lang="en-US" sz="2000" dirty="0"/>
          </a:p>
        </p:txBody>
      </p:sp>
    </p:spTree>
    <p:extLst>
      <p:ext uri="{BB962C8B-B14F-4D97-AF65-F5344CB8AC3E}">
        <p14:creationId xmlns:p14="http://schemas.microsoft.com/office/powerpoint/2010/main" val="145269228"/>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Temporary Credentials</a:t>
            </a:r>
            <a:endParaRPr lang="en-US" sz="4000" dirty="0"/>
          </a:p>
        </p:txBody>
      </p:sp>
      <p:sp>
        <p:nvSpPr>
          <p:cNvPr id="3" name="Content Placeholder 2"/>
          <p:cNvSpPr>
            <a:spLocks noGrp="1"/>
          </p:cNvSpPr>
          <p:nvPr>
            <p:ph sz="quarter" idx="1"/>
          </p:nvPr>
        </p:nvSpPr>
        <p:spPr>
          <a:xfrm>
            <a:off x="301752" y="2136648"/>
            <a:ext cx="8503920" cy="4949952"/>
          </a:xfrm>
        </p:spPr>
        <p:txBody>
          <a:bodyPr/>
          <a:lstStyle/>
          <a:p>
            <a:pPr>
              <a:buClr>
                <a:srgbClr val="C00000"/>
              </a:buClr>
            </a:pPr>
            <a:r>
              <a:rPr lang="en-US" sz="2500" dirty="0" smtClean="0"/>
              <a:t>First </a:t>
            </a:r>
            <a:r>
              <a:rPr lang="en-US" sz="2500" dirty="0"/>
              <a:t>Meeting:  Wednesday before </a:t>
            </a:r>
            <a:r>
              <a:rPr lang="en-US" sz="2500" dirty="0" smtClean="0"/>
              <a:t>Convention</a:t>
            </a:r>
          </a:p>
          <a:p>
            <a:pPr>
              <a:buClr>
                <a:srgbClr val="C00000"/>
              </a:buClr>
            </a:pPr>
            <a:endParaRPr lang="en-US" sz="2500" dirty="0" smtClean="0"/>
          </a:p>
          <a:p>
            <a:pPr>
              <a:buClr>
                <a:srgbClr val="C00000"/>
              </a:buClr>
            </a:pPr>
            <a:r>
              <a:rPr lang="en-US" sz="2500" dirty="0" smtClean="0"/>
              <a:t>Hear </a:t>
            </a:r>
            <a:r>
              <a:rPr lang="en-US" sz="2500" dirty="0"/>
              <a:t>any contest concerning delegates and shall recommend the permanent roll of the convention</a:t>
            </a:r>
          </a:p>
          <a:p>
            <a:pPr lvl="0">
              <a:buClr>
                <a:srgbClr val="C00000"/>
              </a:buClr>
            </a:pPr>
            <a:endParaRPr lang="en-US" dirty="0"/>
          </a:p>
        </p:txBody>
      </p:sp>
    </p:spTree>
    <p:extLst>
      <p:ext uri="{BB962C8B-B14F-4D97-AF65-F5344CB8AC3E}">
        <p14:creationId xmlns:p14="http://schemas.microsoft.com/office/powerpoint/2010/main" val="2235407737"/>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State Nominations </a:t>
            </a:r>
            <a:endParaRPr lang="en-US" sz="4000" dirty="0"/>
          </a:p>
        </p:txBody>
      </p:sp>
      <p:sp>
        <p:nvSpPr>
          <p:cNvPr id="3" name="Content Placeholder 2"/>
          <p:cNvSpPr>
            <a:spLocks noGrp="1"/>
          </p:cNvSpPr>
          <p:nvPr>
            <p:ph sz="quarter" idx="1"/>
          </p:nvPr>
        </p:nvSpPr>
        <p:spPr>
          <a:xfrm>
            <a:off x="301752" y="1527048"/>
            <a:ext cx="8503920" cy="4949952"/>
          </a:xfrm>
        </p:spPr>
        <p:txBody>
          <a:bodyPr/>
          <a:lstStyle/>
          <a:p>
            <a:pPr>
              <a:buClr>
                <a:srgbClr val="C00000"/>
              </a:buClr>
            </a:pPr>
            <a:r>
              <a:rPr lang="en-US" dirty="0" smtClean="0"/>
              <a:t>First </a:t>
            </a:r>
            <a:r>
              <a:rPr lang="en-US" dirty="0"/>
              <a:t>Meeting:  After the </a:t>
            </a:r>
            <a:r>
              <a:rPr lang="en-US" dirty="0" smtClean="0"/>
              <a:t>second </a:t>
            </a:r>
            <a:r>
              <a:rPr lang="en-US" dirty="0"/>
              <a:t>SD </a:t>
            </a:r>
            <a:r>
              <a:rPr lang="en-US" dirty="0" smtClean="0"/>
              <a:t>Caucus</a:t>
            </a:r>
          </a:p>
          <a:p>
            <a:pPr marL="0" indent="0">
              <a:buClr>
                <a:srgbClr val="C00000"/>
              </a:buClr>
              <a:buNone/>
            </a:pPr>
            <a:r>
              <a:rPr lang="en-US" sz="1000" dirty="0"/>
              <a:t> </a:t>
            </a:r>
            <a:r>
              <a:rPr lang="en-US" sz="1000" dirty="0" smtClean="0"/>
              <a:t> </a:t>
            </a:r>
          </a:p>
          <a:p>
            <a:pPr>
              <a:buClr>
                <a:srgbClr val="C00000"/>
              </a:buClr>
            </a:pPr>
            <a:r>
              <a:rPr lang="en-US" sz="2800" dirty="0" smtClean="0"/>
              <a:t>Nominates the State Chair &amp; Vice Chair to the Convention Body</a:t>
            </a:r>
          </a:p>
          <a:p>
            <a:pPr lvl="1">
              <a:buClr>
                <a:srgbClr val="C00000"/>
              </a:buClr>
            </a:pPr>
            <a:r>
              <a:rPr lang="en-US" sz="2300" dirty="0" smtClean="0"/>
              <a:t>Candidate Nominated by the Committee</a:t>
            </a:r>
          </a:p>
          <a:p>
            <a:pPr lvl="2">
              <a:buClr>
                <a:srgbClr val="C00000"/>
              </a:buClr>
            </a:pPr>
            <a:r>
              <a:rPr lang="en-US" sz="2100" dirty="0" smtClean="0"/>
              <a:t>Must have support from 16 of the 31 SD Caucuses</a:t>
            </a:r>
          </a:p>
          <a:p>
            <a:pPr lvl="1">
              <a:buClr>
                <a:srgbClr val="C00000"/>
              </a:buClr>
            </a:pPr>
            <a:r>
              <a:rPr lang="en-US" sz="2300" dirty="0" smtClean="0"/>
              <a:t>Each </a:t>
            </a:r>
            <a:r>
              <a:rPr lang="en-US" sz="2300" dirty="0"/>
              <a:t>member must support the candidate chosen at the SD Caucus on the first ballot</a:t>
            </a:r>
            <a:r>
              <a:rPr lang="en-US" sz="2300" dirty="0" smtClean="0"/>
              <a:t>.</a:t>
            </a:r>
          </a:p>
          <a:p>
            <a:pPr lvl="2">
              <a:buClr>
                <a:srgbClr val="C00000"/>
              </a:buClr>
            </a:pPr>
            <a:r>
              <a:rPr lang="en-US" sz="2100" dirty="0" smtClean="0"/>
              <a:t>If no one receives the majority then additional rounds of voting take place until one candidate does obtain a majority. </a:t>
            </a:r>
          </a:p>
          <a:p>
            <a:pPr lvl="3">
              <a:buClr>
                <a:srgbClr val="C00000"/>
              </a:buClr>
            </a:pPr>
            <a:r>
              <a:rPr lang="en-US" sz="2100" dirty="0" smtClean="0"/>
              <a:t>At this time Committee members are no longer bound to their SD’s vote.</a:t>
            </a:r>
            <a:endParaRPr lang="en-US" sz="2100" dirty="0"/>
          </a:p>
          <a:p>
            <a:pPr>
              <a:buClr>
                <a:srgbClr val="C00000"/>
              </a:buClr>
            </a:pPr>
            <a:endParaRPr lang="en-US" sz="1050" dirty="0"/>
          </a:p>
          <a:p>
            <a:pPr lvl="0">
              <a:buClr>
                <a:srgbClr val="C00000"/>
              </a:buClr>
            </a:pPr>
            <a:endParaRPr lang="en-US" dirty="0"/>
          </a:p>
        </p:txBody>
      </p:sp>
    </p:spTree>
    <p:extLst>
      <p:ext uri="{BB962C8B-B14F-4D97-AF65-F5344CB8AC3E}">
        <p14:creationId xmlns:p14="http://schemas.microsoft.com/office/powerpoint/2010/main" val="1169030138"/>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534400" cy="685800"/>
          </a:xfrm>
        </p:spPr>
        <p:txBody>
          <a:bodyPr>
            <a:noAutofit/>
          </a:bodyPr>
          <a:lstStyle/>
          <a:p>
            <a:r>
              <a:rPr lang="en-US" sz="4000" b="1" dirty="0" smtClean="0"/>
              <a:t>National Nominations</a:t>
            </a:r>
            <a:endParaRPr lang="en-US" sz="4000" b="1" dirty="0"/>
          </a:p>
        </p:txBody>
      </p:sp>
      <p:sp>
        <p:nvSpPr>
          <p:cNvPr id="3" name="Content Placeholder 2"/>
          <p:cNvSpPr>
            <a:spLocks noGrp="1"/>
          </p:cNvSpPr>
          <p:nvPr>
            <p:ph sz="quarter" idx="1"/>
          </p:nvPr>
        </p:nvSpPr>
        <p:spPr>
          <a:xfrm>
            <a:off x="228600" y="1295400"/>
            <a:ext cx="8839200" cy="4953000"/>
          </a:xfrm>
        </p:spPr>
        <p:txBody>
          <a:bodyPr>
            <a:normAutofit/>
          </a:bodyPr>
          <a:lstStyle/>
          <a:p>
            <a:pPr marL="0" indent="0">
              <a:buClr>
                <a:srgbClr val="C00000"/>
              </a:buClr>
              <a:buNone/>
            </a:pPr>
            <a:r>
              <a:rPr lang="en-US" sz="1600" dirty="0" smtClean="0"/>
              <a:t> </a:t>
            </a:r>
          </a:p>
          <a:p>
            <a:pPr>
              <a:buClr>
                <a:srgbClr val="C00000"/>
              </a:buClr>
            </a:pPr>
            <a:r>
              <a:rPr lang="en-US" sz="2400" dirty="0"/>
              <a:t>First Meeting:  After the first CD Caucus</a:t>
            </a:r>
          </a:p>
          <a:p>
            <a:pPr>
              <a:buClr>
                <a:srgbClr val="C00000"/>
              </a:buClr>
            </a:pPr>
            <a:r>
              <a:rPr lang="en-US" sz="2400" dirty="0" smtClean="0"/>
              <a:t>Committee Make up</a:t>
            </a:r>
          </a:p>
          <a:p>
            <a:pPr lvl="1">
              <a:buClr>
                <a:srgbClr val="C00000"/>
              </a:buClr>
            </a:pPr>
            <a:r>
              <a:rPr lang="en-US" sz="2000" dirty="0" smtClean="0"/>
              <a:t>1 Chair</a:t>
            </a:r>
          </a:p>
          <a:p>
            <a:pPr lvl="1">
              <a:buClr>
                <a:srgbClr val="C00000"/>
              </a:buClr>
            </a:pPr>
            <a:r>
              <a:rPr lang="en-US" sz="2000" dirty="0" smtClean="0"/>
              <a:t>36 members</a:t>
            </a:r>
          </a:p>
          <a:p>
            <a:pPr>
              <a:buClr>
                <a:srgbClr val="C00000"/>
              </a:buClr>
            </a:pPr>
            <a:r>
              <a:rPr lang="en-US" sz="2400" dirty="0" smtClean="0"/>
              <a:t>Meeting Times</a:t>
            </a:r>
          </a:p>
          <a:p>
            <a:pPr lvl="1">
              <a:buClr>
                <a:srgbClr val="C00000"/>
              </a:buClr>
            </a:pPr>
            <a:r>
              <a:rPr lang="en-US" sz="2000" dirty="0" smtClean="0"/>
              <a:t>Thursday @6:30p</a:t>
            </a:r>
          </a:p>
          <a:p>
            <a:pPr lvl="1">
              <a:buClr>
                <a:srgbClr val="C00000"/>
              </a:buClr>
            </a:pPr>
            <a:r>
              <a:rPr lang="en-US" sz="2000" dirty="0" smtClean="0"/>
              <a:t>Friday @ 2p</a:t>
            </a:r>
          </a:p>
          <a:p>
            <a:pPr lvl="1">
              <a:buClr>
                <a:srgbClr val="C00000"/>
              </a:buClr>
            </a:pPr>
            <a:r>
              <a:rPr lang="en-US" sz="2000" dirty="0" smtClean="0"/>
              <a:t>Saturday @ 10a</a:t>
            </a:r>
          </a:p>
          <a:p>
            <a:pPr>
              <a:buClr>
                <a:srgbClr val="C00000"/>
              </a:buClr>
            </a:pPr>
            <a:r>
              <a:rPr lang="en-US" sz="2400" dirty="0" smtClean="0"/>
              <a:t>Submit your application </a:t>
            </a:r>
          </a:p>
          <a:p>
            <a:pPr lvl="1">
              <a:buClr>
                <a:srgbClr val="C00000"/>
              </a:buClr>
            </a:pPr>
            <a:r>
              <a:rPr lang="en-US" sz="2000" dirty="0" smtClean="0"/>
              <a:t>Application online</a:t>
            </a:r>
          </a:p>
          <a:p>
            <a:pPr>
              <a:buClr>
                <a:srgbClr val="C00000"/>
              </a:buClr>
            </a:pPr>
            <a:r>
              <a:rPr lang="en-US" sz="2400" dirty="0" smtClean="0"/>
              <a:t>Testify before the committee</a:t>
            </a:r>
            <a:endParaRPr lang="en-US" sz="2400" dirty="0"/>
          </a:p>
        </p:txBody>
      </p:sp>
    </p:spTree>
    <p:extLst>
      <p:ext uri="{BB962C8B-B14F-4D97-AF65-F5344CB8AC3E}">
        <p14:creationId xmlns:p14="http://schemas.microsoft.com/office/powerpoint/2010/main" val="4083027681"/>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National Nominations </a:t>
            </a:r>
            <a:endParaRPr lang="en-US" sz="4000" dirty="0"/>
          </a:p>
        </p:txBody>
      </p:sp>
      <p:sp>
        <p:nvSpPr>
          <p:cNvPr id="3" name="Content Placeholder 2"/>
          <p:cNvSpPr>
            <a:spLocks noGrp="1"/>
          </p:cNvSpPr>
          <p:nvPr>
            <p:ph sz="quarter" idx="1"/>
          </p:nvPr>
        </p:nvSpPr>
        <p:spPr>
          <a:xfrm>
            <a:off x="301752" y="1527048"/>
            <a:ext cx="8503920" cy="4949952"/>
          </a:xfrm>
        </p:spPr>
        <p:txBody>
          <a:bodyPr>
            <a:normAutofit/>
          </a:bodyPr>
          <a:lstStyle/>
          <a:p>
            <a:pPr>
              <a:buClr>
                <a:srgbClr val="C00000"/>
              </a:buClr>
            </a:pPr>
            <a:r>
              <a:rPr lang="en-US" sz="2800" dirty="0" smtClean="0"/>
              <a:t>Nominates RNC Members</a:t>
            </a:r>
          </a:p>
          <a:p>
            <a:pPr lvl="1">
              <a:buClr>
                <a:srgbClr val="C00000"/>
              </a:buClr>
            </a:pPr>
            <a:r>
              <a:rPr lang="en-US" sz="2400" dirty="0"/>
              <a:t>National Committee Woman</a:t>
            </a:r>
          </a:p>
          <a:p>
            <a:pPr lvl="1">
              <a:buClr>
                <a:srgbClr val="C00000"/>
              </a:buClr>
            </a:pPr>
            <a:r>
              <a:rPr lang="en-US" sz="2400" dirty="0" smtClean="0"/>
              <a:t>National Committee Man</a:t>
            </a:r>
          </a:p>
          <a:p>
            <a:pPr lvl="2"/>
            <a:r>
              <a:rPr lang="en-US" dirty="0"/>
              <a:t>Requires support from 19 of the 36 CD Caucuses </a:t>
            </a:r>
            <a:r>
              <a:rPr lang="en-US" dirty="0" smtClean="0"/>
              <a:t>to be nominated by the committee</a:t>
            </a:r>
            <a:endParaRPr lang="en-US" sz="2300" dirty="0" smtClean="0"/>
          </a:p>
          <a:p>
            <a:pPr lvl="1">
              <a:buClr>
                <a:srgbClr val="C00000"/>
              </a:buClr>
            </a:pPr>
            <a:r>
              <a:rPr lang="en-US" sz="2400" dirty="0" smtClean="0"/>
              <a:t>Each </a:t>
            </a:r>
            <a:r>
              <a:rPr lang="en-US" sz="2400" dirty="0"/>
              <a:t>member must support the candidate chosen at the </a:t>
            </a:r>
            <a:r>
              <a:rPr lang="en-US" sz="2400" dirty="0" smtClean="0"/>
              <a:t>CD </a:t>
            </a:r>
            <a:r>
              <a:rPr lang="en-US" sz="2400" dirty="0"/>
              <a:t>Caucus on the first ballot.</a:t>
            </a:r>
          </a:p>
          <a:p>
            <a:pPr lvl="2"/>
            <a:r>
              <a:rPr lang="en-US" sz="2100" dirty="0"/>
              <a:t>If no one receives the majority then additional rounds of voting take place until one candidate does obtain a majority. </a:t>
            </a:r>
          </a:p>
          <a:p>
            <a:pPr lvl="3">
              <a:buClr>
                <a:srgbClr val="C00000"/>
              </a:buClr>
            </a:pPr>
            <a:r>
              <a:rPr lang="en-US" sz="2100" dirty="0"/>
              <a:t>At this time Committee members are no longer bound to their </a:t>
            </a:r>
            <a:r>
              <a:rPr lang="en-US" sz="2100" dirty="0" smtClean="0"/>
              <a:t>CD’s </a:t>
            </a:r>
            <a:r>
              <a:rPr lang="en-US" sz="2100" dirty="0"/>
              <a:t>vote.</a:t>
            </a:r>
          </a:p>
          <a:p>
            <a:pPr marL="0" indent="0">
              <a:buClr>
                <a:srgbClr val="C00000"/>
              </a:buClr>
              <a:buNone/>
            </a:pPr>
            <a:endParaRPr lang="en-US" dirty="0"/>
          </a:p>
        </p:txBody>
      </p:sp>
    </p:spTree>
    <p:extLst>
      <p:ext uri="{BB962C8B-B14F-4D97-AF65-F5344CB8AC3E}">
        <p14:creationId xmlns:p14="http://schemas.microsoft.com/office/powerpoint/2010/main" val="3021473959"/>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4400" cy="758952"/>
          </a:xfrm>
        </p:spPr>
        <p:txBody>
          <a:bodyPr>
            <a:noAutofit/>
          </a:bodyPr>
          <a:lstStyle/>
          <a:p>
            <a:r>
              <a:rPr lang="en-US" sz="5000" b="1" dirty="0" smtClean="0"/>
              <a:t>Welcome!</a:t>
            </a:r>
            <a:endParaRPr lang="en-US" sz="5000" b="1" dirty="0"/>
          </a:p>
        </p:txBody>
      </p:sp>
      <p:pic>
        <p:nvPicPr>
          <p:cNvPr id="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85800" y="1977107"/>
            <a:ext cx="7862046" cy="343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4724169"/>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National Nominations </a:t>
            </a:r>
            <a:endParaRPr lang="en-US" sz="4000" dirty="0"/>
          </a:p>
        </p:txBody>
      </p:sp>
      <p:sp>
        <p:nvSpPr>
          <p:cNvPr id="3" name="Content Placeholder 2"/>
          <p:cNvSpPr>
            <a:spLocks noGrp="1"/>
          </p:cNvSpPr>
          <p:nvPr>
            <p:ph sz="quarter" idx="1"/>
          </p:nvPr>
        </p:nvSpPr>
        <p:spPr>
          <a:xfrm>
            <a:off x="301752" y="1755648"/>
            <a:ext cx="8503920" cy="4949952"/>
          </a:xfrm>
        </p:spPr>
        <p:txBody>
          <a:bodyPr/>
          <a:lstStyle/>
          <a:p>
            <a:pPr>
              <a:buClr>
                <a:srgbClr val="C00000"/>
              </a:buClr>
            </a:pPr>
            <a:r>
              <a:rPr lang="en-US" dirty="0" smtClean="0"/>
              <a:t>Selects At Large Delegates &amp; Alternates</a:t>
            </a:r>
          </a:p>
          <a:p>
            <a:pPr lvl="1">
              <a:buClr>
                <a:srgbClr val="C00000"/>
              </a:buClr>
            </a:pPr>
            <a:r>
              <a:rPr lang="en-US" dirty="0" smtClean="0"/>
              <a:t>Automatic At Large Delegates</a:t>
            </a:r>
          </a:p>
          <a:p>
            <a:pPr lvl="2"/>
            <a:r>
              <a:rPr lang="en-US" dirty="0" smtClean="0"/>
              <a:t>State Chair</a:t>
            </a:r>
          </a:p>
          <a:p>
            <a:pPr lvl="2"/>
            <a:r>
              <a:rPr lang="en-US" dirty="0" smtClean="0"/>
              <a:t>National Committee Woman</a:t>
            </a:r>
          </a:p>
          <a:p>
            <a:pPr lvl="2"/>
            <a:r>
              <a:rPr lang="en-US" dirty="0" smtClean="0"/>
              <a:t>National Committee Man</a:t>
            </a:r>
          </a:p>
          <a:p>
            <a:pPr lvl="1"/>
            <a:r>
              <a:rPr lang="en-US" dirty="0" smtClean="0"/>
              <a:t>44 Delegates &amp; 44 Alternates</a:t>
            </a:r>
          </a:p>
          <a:p>
            <a:pPr lvl="2"/>
            <a:r>
              <a:rPr lang="en-US" dirty="0" smtClean="0"/>
              <a:t>The final list is adopted by the Convention </a:t>
            </a:r>
          </a:p>
          <a:p>
            <a:pPr lvl="3">
              <a:buClr>
                <a:srgbClr val="C00000"/>
              </a:buClr>
            </a:pPr>
            <a:r>
              <a:rPr lang="en-US" dirty="0" smtClean="0"/>
              <a:t>It cannot be amended from the floor</a:t>
            </a:r>
          </a:p>
          <a:p>
            <a:pPr marL="0" indent="0">
              <a:buClr>
                <a:srgbClr val="C00000"/>
              </a:buClr>
              <a:buNone/>
            </a:pPr>
            <a:r>
              <a:rPr lang="en-US" sz="1500" dirty="0" smtClean="0"/>
              <a:t> </a:t>
            </a:r>
          </a:p>
          <a:p>
            <a:pPr>
              <a:buClr>
                <a:srgbClr val="C00000"/>
              </a:buClr>
            </a:pPr>
            <a:r>
              <a:rPr lang="en-US" dirty="0" smtClean="0"/>
              <a:t>Elects two At Large Presidential Electors</a:t>
            </a:r>
          </a:p>
          <a:p>
            <a:pPr marL="0" indent="0">
              <a:buClr>
                <a:srgbClr val="C00000"/>
              </a:buClr>
              <a:buNone/>
            </a:pPr>
            <a:endParaRPr lang="en-US" dirty="0"/>
          </a:p>
        </p:txBody>
      </p:sp>
    </p:spTree>
    <p:extLst>
      <p:ext uri="{BB962C8B-B14F-4D97-AF65-F5344CB8AC3E}">
        <p14:creationId xmlns:p14="http://schemas.microsoft.com/office/powerpoint/2010/main" val="760880575"/>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smtClean="0"/>
          </a:p>
          <a:p>
            <a:endParaRPr lang="en-US" dirty="0" smtClean="0"/>
          </a:p>
        </p:txBody>
      </p:sp>
      <p:sp>
        <p:nvSpPr>
          <p:cNvPr id="2" name="Title 1"/>
          <p:cNvSpPr>
            <a:spLocks noGrp="1"/>
          </p:cNvSpPr>
          <p:nvPr>
            <p:ph type="ctrTitle"/>
          </p:nvPr>
        </p:nvSpPr>
        <p:spPr>
          <a:xfrm>
            <a:off x="609600" y="1143000"/>
            <a:ext cx="8001000" cy="990600"/>
          </a:xfrm>
        </p:spPr>
        <p:txBody>
          <a:bodyPr>
            <a:noAutofit/>
          </a:bodyPr>
          <a:lstStyle/>
          <a:p>
            <a:r>
              <a:rPr lang="en-US" sz="6000" b="1" dirty="0" smtClean="0">
                <a:solidFill>
                  <a:schemeClr val="tx1">
                    <a:lumMod val="50000"/>
                    <a:lumOff val="50000"/>
                  </a:schemeClr>
                </a:solidFill>
              </a:rPr>
              <a:t>General </a:t>
            </a:r>
            <a:br>
              <a:rPr lang="en-US" sz="6000" b="1" dirty="0" smtClean="0">
                <a:solidFill>
                  <a:schemeClr val="tx1">
                    <a:lumMod val="50000"/>
                    <a:lumOff val="50000"/>
                  </a:schemeClr>
                </a:solidFill>
              </a:rPr>
            </a:br>
            <a:r>
              <a:rPr lang="en-US" sz="6000" b="1" dirty="0" smtClean="0">
                <a:solidFill>
                  <a:schemeClr val="tx1">
                    <a:lumMod val="50000"/>
                    <a:lumOff val="50000"/>
                  </a:schemeClr>
                </a:solidFill>
              </a:rPr>
              <a:t>Sessions</a:t>
            </a:r>
            <a:endParaRPr lang="en-US" sz="6000" dirty="0">
              <a:solidFill>
                <a:schemeClr val="tx1">
                  <a:lumMod val="50000"/>
                  <a:lumOff val="50000"/>
                </a:schemeClr>
              </a:solidFill>
            </a:endParaRPr>
          </a:p>
        </p:txBody>
      </p:sp>
      <p:pic>
        <p:nvPicPr>
          <p:cNvPr id="6" name="Content Placeholder 5" descr="RPT Elephant.JPG"/>
          <p:cNvPicPr>
            <a:picLocks noChangeAspect="1"/>
          </p:cNvPicPr>
          <p:nvPr/>
        </p:nvPicPr>
        <p:blipFill>
          <a:blip r:embed="rId2" cstate="print"/>
          <a:stretch>
            <a:fillRect/>
          </a:stretch>
        </p:blipFill>
        <p:spPr>
          <a:xfrm>
            <a:off x="2438400" y="2895600"/>
            <a:ext cx="4267201" cy="3192856"/>
          </a:xfrm>
          <a:prstGeom prst="rect">
            <a:avLst/>
          </a:prstGeom>
        </p:spPr>
      </p:pic>
    </p:spTree>
    <p:extLst>
      <p:ext uri="{BB962C8B-B14F-4D97-AF65-F5344CB8AC3E}">
        <p14:creationId xmlns:p14="http://schemas.microsoft.com/office/powerpoint/2010/main" val="1247952833"/>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First Session</a:t>
            </a:r>
            <a:endParaRPr lang="en-US" sz="4000" b="1" dirty="0"/>
          </a:p>
        </p:txBody>
      </p:sp>
      <p:sp>
        <p:nvSpPr>
          <p:cNvPr id="3" name="Content Placeholder 2"/>
          <p:cNvSpPr>
            <a:spLocks noGrp="1"/>
          </p:cNvSpPr>
          <p:nvPr>
            <p:ph sz="quarter" idx="1"/>
          </p:nvPr>
        </p:nvSpPr>
        <p:spPr>
          <a:xfrm>
            <a:off x="335280" y="2057400"/>
            <a:ext cx="8503920" cy="4876800"/>
          </a:xfrm>
        </p:spPr>
        <p:txBody>
          <a:bodyPr>
            <a:normAutofit/>
          </a:bodyPr>
          <a:lstStyle/>
          <a:p>
            <a:pPr>
              <a:buClr>
                <a:srgbClr val="C00000"/>
              </a:buClr>
            </a:pPr>
            <a:r>
              <a:rPr lang="en-US" dirty="0" smtClean="0"/>
              <a:t>*Opening Ceremony </a:t>
            </a:r>
          </a:p>
          <a:p>
            <a:pPr>
              <a:buClr>
                <a:srgbClr val="C00000"/>
              </a:buClr>
            </a:pPr>
            <a:r>
              <a:rPr lang="en-US" dirty="0" smtClean="0"/>
              <a:t>*Call to Order</a:t>
            </a:r>
          </a:p>
          <a:p>
            <a:pPr>
              <a:buClr>
                <a:srgbClr val="C00000"/>
              </a:buClr>
            </a:pPr>
            <a:r>
              <a:rPr lang="en-US" dirty="0" smtClean="0"/>
              <a:t>*Temporary Committee Reports</a:t>
            </a:r>
          </a:p>
          <a:p>
            <a:pPr>
              <a:buClr>
                <a:srgbClr val="C00000"/>
              </a:buClr>
            </a:pPr>
            <a:r>
              <a:rPr lang="en-US" dirty="0" smtClean="0"/>
              <a:t>Remarks – State Chair Candidates</a:t>
            </a:r>
          </a:p>
          <a:p>
            <a:pPr>
              <a:buClr>
                <a:srgbClr val="C00000"/>
              </a:buClr>
            </a:pPr>
            <a:r>
              <a:rPr lang="en-US" dirty="0" smtClean="0"/>
              <a:t>Remarks – Vice Chair Candidates</a:t>
            </a:r>
          </a:p>
          <a:p>
            <a:pPr>
              <a:buClr>
                <a:srgbClr val="C00000"/>
              </a:buClr>
            </a:pPr>
            <a:r>
              <a:rPr lang="en-US" dirty="0"/>
              <a:t>Remarks </a:t>
            </a:r>
            <a:r>
              <a:rPr lang="en-US" dirty="0" smtClean="0"/>
              <a:t>by various elected officials </a:t>
            </a:r>
          </a:p>
          <a:p>
            <a:pPr marL="0" indent="0">
              <a:buClr>
                <a:srgbClr val="C00000"/>
              </a:buClr>
              <a:buNone/>
            </a:pPr>
            <a:endParaRPr lang="en-US" dirty="0" smtClean="0"/>
          </a:p>
          <a:p>
            <a:pPr marL="0" indent="0" algn="ctr">
              <a:buNone/>
            </a:pPr>
            <a:r>
              <a:rPr lang="en-US" sz="1600" dirty="0" smtClean="0"/>
              <a:t>* Required Item</a:t>
            </a:r>
          </a:p>
        </p:txBody>
      </p:sp>
      <p:sp>
        <p:nvSpPr>
          <p:cNvPr id="5" name="TextBox 4"/>
          <p:cNvSpPr txBox="1"/>
          <p:nvPr/>
        </p:nvSpPr>
        <p:spPr>
          <a:xfrm>
            <a:off x="6172200" y="1575137"/>
            <a:ext cx="2133600" cy="1015663"/>
          </a:xfrm>
          <a:prstGeom prst="rect">
            <a:avLst/>
          </a:prstGeom>
          <a:noFill/>
          <a:ln w="57150">
            <a:solidFill>
              <a:srgbClr val="C00000"/>
            </a:solidFill>
            <a:prstDash val="solid"/>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000" b="1" dirty="0" smtClean="0">
                <a:solidFill>
                  <a:schemeClr val="accent3"/>
                </a:solidFill>
              </a:rPr>
              <a:t>Seated by SD</a:t>
            </a:r>
            <a:endParaRPr lang="en-US" sz="3000" b="1" dirty="0">
              <a:solidFill>
                <a:schemeClr val="accent3"/>
              </a:solidFill>
            </a:endParaRPr>
          </a:p>
        </p:txBody>
      </p:sp>
    </p:spTree>
    <p:extLst>
      <p:ext uri="{BB962C8B-B14F-4D97-AF65-F5344CB8AC3E}">
        <p14:creationId xmlns:p14="http://schemas.microsoft.com/office/powerpoint/2010/main" val="1974793020"/>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Second Session</a:t>
            </a:r>
            <a:endParaRPr lang="en-US" sz="4000" b="1" dirty="0"/>
          </a:p>
        </p:txBody>
      </p:sp>
      <p:sp>
        <p:nvSpPr>
          <p:cNvPr id="3" name="Content Placeholder 2"/>
          <p:cNvSpPr>
            <a:spLocks noGrp="1"/>
          </p:cNvSpPr>
          <p:nvPr>
            <p:ph sz="quarter" idx="1"/>
          </p:nvPr>
        </p:nvSpPr>
        <p:spPr>
          <a:xfrm>
            <a:off x="301752" y="2286000"/>
            <a:ext cx="8503920" cy="4572000"/>
          </a:xfrm>
        </p:spPr>
        <p:txBody>
          <a:bodyPr>
            <a:normAutofit/>
          </a:bodyPr>
          <a:lstStyle/>
          <a:p>
            <a:pPr>
              <a:buClr>
                <a:srgbClr val="C00000"/>
              </a:buClr>
            </a:pPr>
            <a:r>
              <a:rPr lang="en-US" dirty="0" smtClean="0"/>
              <a:t>*</a:t>
            </a:r>
            <a:r>
              <a:rPr lang="en-US" dirty="0"/>
              <a:t>Call to Order</a:t>
            </a:r>
          </a:p>
          <a:p>
            <a:pPr>
              <a:buClr>
                <a:srgbClr val="C00000"/>
              </a:buClr>
            </a:pPr>
            <a:r>
              <a:rPr lang="en-US" dirty="0" smtClean="0"/>
              <a:t>*Report of the Permanent Credential </a:t>
            </a:r>
            <a:r>
              <a:rPr lang="en-US" dirty="0" err="1" smtClean="0"/>
              <a:t>Cmt</a:t>
            </a:r>
            <a:endParaRPr lang="en-US" dirty="0"/>
          </a:p>
          <a:p>
            <a:pPr>
              <a:buClr>
                <a:srgbClr val="C00000"/>
              </a:buClr>
            </a:pPr>
            <a:r>
              <a:rPr lang="en-US" dirty="0" smtClean="0"/>
              <a:t>*Adoption of Agenda &amp; Supplementary Rules</a:t>
            </a:r>
          </a:p>
          <a:p>
            <a:pPr>
              <a:buClr>
                <a:srgbClr val="C00000"/>
              </a:buClr>
            </a:pPr>
            <a:r>
              <a:rPr lang="en-US" dirty="0" smtClean="0"/>
              <a:t>*Report of Permanent Organization </a:t>
            </a:r>
            <a:r>
              <a:rPr lang="en-US" dirty="0" err="1" smtClean="0"/>
              <a:t>Cmt</a:t>
            </a:r>
            <a:endParaRPr lang="en-US" dirty="0"/>
          </a:p>
          <a:p>
            <a:pPr lvl="1">
              <a:buClr>
                <a:srgbClr val="C00000"/>
              </a:buClr>
            </a:pPr>
            <a:r>
              <a:rPr lang="en-US" dirty="0" smtClean="0"/>
              <a:t>Election </a:t>
            </a:r>
            <a:r>
              <a:rPr lang="en-US" dirty="0"/>
              <a:t>of </a:t>
            </a:r>
            <a:r>
              <a:rPr lang="en-US" dirty="0" smtClean="0"/>
              <a:t>Permanent Convention Officers</a:t>
            </a:r>
          </a:p>
          <a:p>
            <a:pPr>
              <a:buClr>
                <a:srgbClr val="C00000"/>
              </a:buClr>
            </a:pPr>
            <a:r>
              <a:rPr lang="en-US" dirty="0" smtClean="0"/>
              <a:t>*Report of Permanent State Nominations </a:t>
            </a:r>
            <a:r>
              <a:rPr lang="en-US" dirty="0" err="1" smtClean="0"/>
              <a:t>Cmt</a:t>
            </a:r>
            <a:endParaRPr lang="en-US" dirty="0" smtClean="0"/>
          </a:p>
          <a:p>
            <a:pPr lvl="1">
              <a:buClr>
                <a:srgbClr val="C00000"/>
              </a:buClr>
            </a:pPr>
            <a:r>
              <a:rPr lang="en-US" dirty="0" smtClean="0"/>
              <a:t>Election of State Chair &amp; Vice Chair</a:t>
            </a:r>
          </a:p>
          <a:p>
            <a:pPr marL="0" indent="0" algn="ctr">
              <a:buNone/>
            </a:pPr>
            <a:r>
              <a:rPr lang="en-US" sz="1600" dirty="0" smtClean="0"/>
              <a:t>* </a:t>
            </a:r>
            <a:r>
              <a:rPr lang="en-US" sz="1600" dirty="0"/>
              <a:t>Required </a:t>
            </a:r>
            <a:r>
              <a:rPr lang="en-US" sz="1600" dirty="0" smtClean="0"/>
              <a:t>Item</a:t>
            </a:r>
            <a:endParaRPr lang="en-US" sz="1600" dirty="0"/>
          </a:p>
        </p:txBody>
      </p:sp>
      <p:sp>
        <p:nvSpPr>
          <p:cNvPr id="4" name="TextBox 3"/>
          <p:cNvSpPr txBox="1"/>
          <p:nvPr/>
        </p:nvSpPr>
        <p:spPr>
          <a:xfrm>
            <a:off x="6248400" y="1524000"/>
            <a:ext cx="2133600" cy="1015663"/>
          </a:xfrm>
          <a:prstGeom prst="rect">
            <a:avLst/>
          </a:prstGeom>
          <a:noFill/>
          <a:ln w="57150">
            <a:solidFill>
              <a:srgbClr val="C00000"/>
            </a:solidFill>
            <a:prstDash val="solid"/>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000" b="1" dirty="0" smtClean="0">
                <a:solidFill>
                  <a:schemeClr val="accent3"/>
                </a:solidFill>
              </a:rPr>
              <a:t>Seated by SD</a:t>
            </a:r>
            <a:endParaRPr lang="en-US" sz="3000" b="1" dirty="0">
              <a:solidFill>
                <a:schemeClr val="accent3"/>
              </a:solidFill>
            </a:endParaRPr>
          </a:p>
        </p:txBody>
      </p:sp>
    </p:spTree>
    <p:extLst>
      <p:ext uri="{BB962C8B-B14F-4D97-AF65-F5344CB8AC3E}">
        <p14:creationId xmlns:p14="http://schemas.microsoft.com/office/powerpoint/2010/main" val="3916072421"/>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Third Session</a:t>
            </a:r>
            <a:endParaRPr lang="en-US" sz="4000" b="1" dirty="0"/>
          </a:p>
        </p:txBody>
      </p:sp>
      <p:sp>
        <p:nvSpPr>
          <p:cNvPr id="3" name="Content Placeholder 2"/>
          <p:cNvSpPr>
            <a:spLocks noGrp="1"/>
          </p:cNvSpPr>
          <p:nvPr>
            <p:ph sz="quarter" idx="1"/>
          </p:nvPr>
        </p:nvSpPr>
        <p:spPr>
          <a:xfrm>
            <a:off x="301752" y="1752600"/>
            <a:ext cx="8503920" cy="4572000"/>
          </a:xfrm>
        </p:spPr>
        <p:txBody>
          <a:bodyPr>
            <a:normAutofit/>
          </a:bodyPr>
          <a:lstStyle/>
          <a:p>
            <a:pPr>
              <a:buClr>
                <a:srgbClr val="C00000"/>
              </a:buClr>
            </a:pPr>
            <a:r>
              <a:rPr lang="en-US" dirty="0"/>
              <a:t>Remarks – Candidates for National Committeewoman</a:t>
            </a:r>
          </a:p>
          <a:p>
            <a:pPr>
              <a:buClr>
                <a:srgbClr val="C00000"/>
              </a:buClr>
            </a:pPr>
            <a:r>
              <a:rPr lang="en-US" dirty="0" smtClean="0"/>
              <a:t>Remarks – Candidates for </a:t>
            </a:r>
            <a:r>
              <a:rPr lang="en-US" dirty="0"/>
              <a:t>N</a:t>
            </a:r>
            <a:r>
              <a:rPr lang="en-US" dirty="0" smtClean="0"/>
              <a:t>ational </a:t>
            </a:r>
            <a:r>
              <a:rPr lang="en-US" dirty="0"/>
              <a:t>C</a:t>
            </a:r>
            <a:r>
              <a:rPr lang="en-US" dirty="0" smtClean="0"/>
              <a:t>ommitteeman</a:t>
            </a:r>
          </a:p>
          <a:p>
            <a:pPr>
              <a:buClr>
                <a:srgbClr val="C00000"/>
              </a:buClr>
            </a:pPr>
            <a:r>
              <a:rPr lang="en-US" dirty="0" smtClean="0"/>
              <a:t>*Call </a:t>
            </a:r>
            <a:r>
              <a:rPr lang="en-US" dirty="0"/>
              <a:t>to Order</a:t>
            </a:r>
          </a:p>
          <a:p>
            <a:pPr>
              <a:buClr>
                <a:srgbClr val="C00000"/>
              </a:buClr>
            </a:pPr>
            <a:r>
              <a:rPr lang="en-US" dirty="0"/>
              <a:t>*Report of the Permanent </a:t>
            </a:r>
            <a:r>
              <a:rPr lang="en-US" dirty="0" smtClean="0"/>
              <a:t>Rules </a:t>
            </a:r>
            <a:r>
              <a:rPr lang="en-US" dirty="0" err="1" smtClean="0"/>
              <a:t>Cmt</a:t>
            </a:r>
            <a:endParaRPr lang="en-US" dirty="0" smtClean="0"/>
          </a:p>
          <a:p>
            <a:pPr lvl="1">
              <a:buClr>
                <a:srgbClr val="C00000"/>
              </a:buClr>
            </a:pPr>
            <a:r>
              <a:rPr lang="en-US" dirty="0" smtClean="0"/>
              <a:t>Debate on Party Rules</a:t>
            </a:r>
            <a:endParaRPr lang="en-US" dirty="0"/>
          </a:p>
          <a:p>
            <a:pPr>
              <a:buClr>
                <a:srgbClr val="C00000"/>
              </a:buClr>
            </a:pPr>
            <a:r>
              <a:rPr lang="en-US" dirty="0" smtClean="0"/>
              <a:t>*</a:t>
            </a:r>
            <a:r>
              <a:rPr lang="en-US" dirty="0"/>
              <a:t>Report of Permanent </a:t>
            </a:r>
            <a:r>
              <a:rPr lang="en-US" dirty="0" smtClean="0"/>
              <a:t>Platform </a:t>
            </a:r>
            <a:r>
              <a:rPr lang="en-US" dirty="0" err="1" smtClean="0"/>
              <a:t>Cmt</a:t>
            </a:r>
            <a:endParaRPr lang="en-US" dirty="0" smtClean="0"/>
          </a:p>
          <a:p>
            <a:pPr lvl="1">
              <a:buClr>
                <a:srgbClr val="C00000"/>
              </a:buClr>
            </a:pPr>
            <a:r>
              <a:rPr lang="en-US" dirty="0" smtClean="0"/>
              <a:t>Debate on Party Platform</a:t>
            </a:r>
            <a:endParaRPr lang="en-US" dirty="0"/>
          </a:p>
          <a:p>
            <a:pPr marL="0" indent="0" algn="ctr">
              <a:buNone/>
            </a:pPr>
            <a:r>
              <a:rPr lang="en-US" sz="1600" dirty="0"/>
              <a:t>* Required </a:t>
            </a:r>
            <a:r>
              <a:rPr lang="en-US" sz="1600" dirty="0" smtClean="0"/>
              <a:t>Item</a:t>
            </a:r>
            <a:endParaRPr lang="en-US" dirty="0"/>
          </a:p>
        </p:txBody>
      </p:sp>
      <p:sp>
        <p:nvSpPr>
          <p:cNvPr id="5" name="TextBox 4"/>
          <p:cNvSpPr txBox="1"/>
          <p:nvPr/>
        </p:nvSpPr>
        <p:spPr>
          <a:xfrm>
            <a:off x="6477000" y="1524000"/>
            <a:ext cx="2133600" cy="1015663"/>
          </a:xfrm>
          <a:prstGeom prst="rect">
            <a:avLst/>
          </a:prstGeom>
          <a:noFill/>
          <a:ln w="57150">
            <a:solidFill>
              <a:srgbClr val="C00000"/>
            </a:solidFill>
            <a:prstDash val="solid"/>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000" b="1" dirty="0" smtClean="0">
                <a:solidFill>
                  <a:schemeClr val="accent3"/>
                </a:solidFill>
              </a:rPr>
              <a:t>Seated by SD</a:t>
            </a:r>
            <a:endParaRPr lang="en-US" sz="3000" b="1" dirty="0">
              <a:solidFill>
                <a:schemeClr val="accent3"/>
              </a:solidFill>
            </a:endParaRPr>
          </a:p>
        </p:txBody>
      </p:sp>
    </p:spTree>
    <p:extLst>
      <p:ext uri="{BB962C8B-B14F-4D97-AF65-F5344CB8AC3E}">
        <p14:creationId xmlns:p14="http://schemas.microsoft.com/office/powerpoint/2010/main" val="3540352929"/>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Fourth Session</a:t>
            </a:r>
            <a:endParaRPr lang="en-US" sz="4000" b="1" dirty="0"/>
          </a:p>
        </p:txBody>
      </p:sp>
      <p:sp>
        <p:nvSpPr>
          <p:cNvPr id="3" name="Content Placeholder 2"/>
          <p:cNvSpPr>
            <a:spLocks noGrp="1"/>
          </p:cNvSpPr>
          <p:nvPr>
            <p:ph sz="quarter" idx="1"/>
          </p:nvPr>
        </p:nvSpPr>
        <p:spPr>
          <a:xfrm>
            <a:off x="301752" y="1981200"/>
            <a:ext cx="8503920" cy="4572000"/>
          </a:xfrm>
        </p:spPr>
        <p:txBody>
          <a:bodyPr>
            <a:normAutofit/>
          </a:bodyPr>
          <a:lstStyle/>
          <a:p>
            <a:pPr>
              <a:buClr>
                <a:srgbClr val="C00000"/>
              </a:buClr>
            </a:pPr>
            <a:r>
              <a:rPr lang="en-US" dirty="0" smtClean="0"/>
              <a:t>*Call to Order</a:t>
            </a:r>
          </a:p>
          <a:p>
            <a:pPr>
              <a:buClr>
                <a:srgbClr val="C00000"/>
              </a:buClr>
            </a:pPr>
            <a:r>
              <a:rPr lang="en-US" dirty="0"/>
              <a:t>Remarks by various elected officials </a:t>
            </a:r>
            <a:endParaRPr lang="en-US" dirty="0" smtClean="0"/>
          </a:p>
          <a:p>
            <a:pPr>
              <a:buClr>
                <a:srgbClr val="C00000"/>
              </a:buClr>
            </a:pPr>
            <a:r>
              <a:rPr lang="en-US" dirty="0" smtClean="0"/>
              <a:t>*Report of National Nominations </a:t>
            </a:r>
            <a:r>
              <a:rPr lang="en-US" dirty="0" err="1" smtClean="0"/>
              <a:t>Cmt</a:t>
            </a:r>
            <a:endParaRPr lang="en-US" dirty="0" smtClean="0"/>
          </a:p>
          <a:p>
            <a:pPr lvl="1">
              <a:buClr>
                <a:srgbClr val="C00000"/>
              </a:buClr>
            </a:pPr>
            <a:r>
              <a:rPr lang="en-US" dirty="0" smtClean="0"/>
              <a:t>Election of RNC Members</a:t>
            </a:r>
          </a:p>
          <a:p>
            <a:pPr lvl="1">
              <a:buClr>
                <a:srgbClr val="C00000"/>
              </a:buClr>
            </a:pPr>
            <a:r>
              <a:rPr lang="en-US" dirty="0" smtClean="0"/>
              <a:t>Adoption of National Nominations Report</a:t>
            </a:r>
          </a:p>
          <a:p>
            <a:pPr lvl="2">
              <a:buClr>
                <a:srgbClr val="C00000"/>
              </a:buClr>
            </a:pPr>
            <a:r>
              <a:rPr lang="en-US" dirty="0" smtClean="0"/>
              <a:t>Actual Election of At Large Delegates &amp; Alternates</a:t>
            </a:r>
          </a:p>
          <a:p>
            <a:pPr lvl="3">
              <a:buClr>
                <a:srgbClr val="C00000"/>
              </a:buClr>
            </a:pPr>
            <a:r>
              <a:rPr lang="en-US" dirty="0" smtClean="0"/>
              <a:t>Cannot be amended from the floor</a:t>
            </a:r>
          </a:p>
          <a:p>
            <a:pPr>
              <a:buClr>
                <a:srgbClr val="C00000"/>
              </a:buClr>
            </a:pPr>
            <a:r>
              <a:rPr lang="en-US" dirty="0" smtClean="0"/>
              <a:t>Closing Remarks</a:t>
            </a:r>
          </a:p>
          <a:p>
            <a:pPr>
              <a:buClr>
                <a:srgbClr val="C00000"/>
              </a:buClr>
            </a:pPr>
            <a:r>
              <a:rPr lang="en-US" dirty="0" smtClean="0"/>
              <a:t>*Adjournment</a:t>
            </a:r>
          </a:p>
          <a:p>
            <a:pPr marL="0" indent="0" algn="ctr">
              <a:buClr>
                <a:srgbClr val="C00000"/>
              </a:buClr>
              <a:buNone/>
            </a:pPr>
            <a:r>
              <a:rPr lang="en-US" sz="1400" dirty="0"/>
              <a:t>* Required </a:t>
            </a:r>
            <a:r>
              <a:rPr lang="en-US" sz="1400" dirty="0" smtClean="0"/>
              <a:t>Item</a:t>
            </a:r>
            <a:endParaRPr lang="en-US" sz="1400" dirty="0"/>
          </a:p>
          <a:p>
            <a:pPr>
              <a:buClr>
                <a:srgbClr val="C00000"/>
              </a:buClr>
            </a:pPr>
            <a:endParaRPr lang="en-US" dirty="0"/>
          </a:p>
        </p:txBody>
      </p:sp>
      <p:sp>
        <p:nvSpPr>
          <p:cNvPr id="5" name="TextBox 4"/>
          <p:cNvSpPr txBox="1"/>
          <p:nvPr/>
        </p:nvSpPr>
        <p:spPr>
          <a:xfrm>
            <a:off x="6400800" y="1651337"/>
            <a:ext cx="2133600" cy="1015663"/>
          </a:xfrm>
          <a:prstGeom prst="rect">
            <a:avLst/>
          </a:prstGeom>
          <a:noFill/>
          <a:ln w="57150">
            <a:solidFill>
              <a:srgbClr val="C00000"/>
            </a:solidFill>
            <a:prstDash val="solid"/>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000" b="1" dirty="0" smtClean="0">
                <a:solidFill>
                  <a:schemeClr val="accent3"/>
                </a:solidFill>
              </a:rPr>
              <a:t>Seated by CD</a:t>
            </a:r>
            <a:endParaRPr lang="en-US" sz="3000" b="1" dirty="0">
              <a:solidFill>
                <a:schemeClr val="accent3"/>
              </a:solidFill>
            </a:endParaRPr>
          </a:p>
        </p:txBody>
      </p:sp>
    </p:spTree>
    <p:extLst>
      <p:ext uri="{BB962C8B-B14F-4D97-AF65-F5344CB8AC3E}">
        <p14:creationId xmlns:p14="http://schemas.microsoft.com/office/powerpoint/2010/main" val="3089993258"/>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smtClean="0"/>
          </a:p>
          <a:p>
            <a:endParaRPr lang="en-US" dirty="0" smtClean="0"/>
          </a:p>
        </p:txBody>
      </p:sp>
      <p:sp>
        <p:nvSpPr>
          <p:cNvPr id="2" name="Title 1"/>
          <p:cNvSpPr>
            <a:spLocks noGrp="1"/>
          </p:cNvSpPr>
          <p:nvPr>
            <p:ph type="ctrTitle"/>
          </p:nvPr>
        </p:nvSpPr>
        <p:spPr>
          <a:xfrm>
            <a:off x="609600" y="1143000"/>
            <a:ext cx="8001000" cy="990600"/>
          </a:xfrm>
        </p:spPr>
        <p:txBody>
          <a:bodyPr>
            <a:noAutofit/>
          </a:bodyPr>
          <a:lstStyle/>
          <a:p>
            <a:r>
              <a:rPr lang="en-US" sz="6000" b="1" dirty="0" smtClean="0">
                <a:solidFill>
                  <a:schemeClr val="tx1">
                    <a:lumMod val="50000"/>
                    <a:lumOff val="50000"/>
                  </a:schemeClr>
                </a:solidFill>
              </a:rPr>
              <a:t>Senate District (SD)</a:t>
            </a:r>
            <a:br>
              <a:rPr lang="en-US" sz="6000" b="1" dirty="0" smtClean="0">
                <a:solidFill>
                  <a:schemeClr val="tx1">
                    <a:lumMod val="50000"/>
                    <a:lumOff val="50000"/>
                  </a:schemeClr>
                </a:solidFill>
              </a:rPr>
            </a:br>
            <a:r>
              <a:rPr lang="en-US" sz="6000" b="1" dirty="0" smtClean="0">
                <a:solidFill>
                  <a:schemeClr val="tx1">
                    <a:lumMod val="50000"/>
                    <a:lumOff val="50000"/>
                  </a:schemeClr>
                </a:solidFill>
              </a:rPr>
              <a:t>Caucus</a:t>
            </a:r>
            <a:endParaRPr lang="en-US" sz="6000" dirty="0">
              <a:solidFill>
                <a:schemeClr val="tx1">
                  <a:lumMod val="50000"/>
                  <a:lumOff val="50000"/>
                </a:schemeClr>
              </a:solidFill>
            </a:endParaRPr>
          </a:p>
        </p:txBody>
      </p:sp>
      <p:pic>
        <p:nvPicPr>
          <p:cNvPr id="6" name="Content Placeholder 5" descr="RPT Elephant.JPG"/>
          <p:cNvPicPr>
            <a:picLocks noChangeAspect="1"/>
          </p:cNvPicPr>
          <p:nvPr/>
        </p:nvPicPr>
        <p:blipFill>
          <a:blip r:embed="rId2" cstate="print"/>
          <a:stretch>
            <a:fillRect/>
          </a:stretch>
        </p:blipFill>
        <p:spPr>
          <a:xfrm>
            <a:off x="2438400" y="2895600"/>
            <a:ext cx="4267201" cy="3192856"/>
          </a:xfrm>
          <a:prstGeom prst="rect">
            <a:avLst/>
          </a:prstGeom>
        </p:spPr>
      </p:pic>
    </p:spTree>
    <p:extLst>
      <p:ext uri="{BB962C8B-B14F-4D97-AF65-F5344CB8AC3E}">
        <p14:creationId xmlns:p14="http://schemas.microsoft.com/office/powerpoint/2010/main" val="2701481582"/>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758952"/>
          </a:xfrm>
        </p:spPr>
        <p:txBody>
          <a:bodyPr>
            <a:normAutofit/>
          </a:bodyPr>
          <a:lstStyle/>
          <a:p>
            <a:r>
              <a:rPr lang="en-US" sz="4000" b="1" dirty="0" smtClean="0"/>
              <a:t>Temp SD Caucus Chair</a:t>
            </a:r>
            <a:endParaRPr lang="en-US" sz="4000" b="1" dirty="0"/>
          </a:p>
        </p:txBody>
      </p:sp>
      <p:sp>
        <p:nvSpPr>
          <p:cNvPr id="3" name="Content Placeholder 2"/>
          <p:cNvSpPr>
            <a:spLocks noGrp="1"/>
          </p:cNvSpPr>
          <p:nvPr>
            <p:ph sz="quarter" idx="1"/>
          </p:nvPr>
        </p:nvSpPr>
        <p:spPr>
          <a:xfrm>
            <a:off x="152400" y="1524000"/>
            <a:ext cx="8763000" cy="4953000"/>
          </a:xfrm>
        </p:spPr>
        <p:txBody>
          <a:bodyPr>
            <a:normAutofit fontScale="92500" lnSpcReduction="10000"/>
          </a:bodyPr>
          <a:lstStyle/>
          <a:p>
            <a:pPr lvl="0"/>
            <a:r>
              <a:rPr lang="en-US" sz="2800" dirty="0"/>
              <a:t>Two possible methods of appointment</a:t>
            </a:r>
            <a:endParaRPr lang="en-US" sz="1800" dirty="0"/>
          </a:p>
          <a:p>
            <a:pPr lvl="1"/>
            <a:r>
              <a:rPr lang="en-US" sz="2400" dirty="0"/>
              <a:t>MOST COMMON:  The SREC Members appoint ONE delegate from their senatorial district</a:t>
            </a:r>
            <a:endParaRPr lang="en-US" sz="1600" dirty="0"/>
          </a:p>
          <a:p>
            <a:pPr lvl="2"/>
            <a:r>
              <a:rPr lang="en-US" dirty="0"/>
              <a:t>If both SREC Members agree on the same appointment that is who the State Chair must appoint.</a:t>
            </a:r>
            <a:endParaRPr lang="en-US" sz="1400" dirty="0"/>
          </a:p>
          <a:p>
            <a:pPr lvl="2"/>
            <a:r>
              <a:rPr lang="en-US" dirty="0"/>
              <a:t>If they members disagree the State Chair must choose between the two recommendations.</a:t>
            </a:r>
            <a:endParaRPr lang="en-US" sz="1400" dirty="0"/>
          </a:p>
          <a:p>
            <a:pPr lvl="2"/>
            <a:r>
              <a:rPr lang="en-US" dirty="0"/>
              <a:t>The State Chair may appoint any delegate from a SD that:	</a:t>
            </a:r>
            <a:endParaRPr lang="en-US" sz="1400" dirty="0"/>
          </a:p>
          <a:p>
            <a:pPr lvl="3"/>
            <a:r>
              <a:rPr lang="en-US" dirty="0"/>
              <a:t>Does not submit any names for consideration</a:t>
            </a:r>
            <a:endParaRPr lang="en-US" sz="1400" dirty="0"/>
          </a:p>
          <a:p>
            <a:pPr lvl="3"/>
            <a:r>
              <a:rPr lang="en-US" dirty="0"/>
              <a:t>Submits names that are ineligible or unwilling to serve</a:t>
            </a:r>
            <a:endParaRPr lang="en-US" sz="1400" dirty="0"/>
          </a:p>
          <a:p>
            <a:pPr lvl="1"/>
            <a:r>
              <a:rPr lang="en-US" sz="2400" dirty="0"/>
              <a:t>If a Senatorial District lies solely within one county the SD Convention can submit in writing a resolution passed by the convention requesting the State Chair appoint the Permanent Chair of the last Senatorial District convention if that person is eligible and willing to serve</a:t>
            </a:r>
            <a:r>
              <a:rPr lang="en-US" sz="2400" dirty="0" smtClean="0"/>
              <a:t>.</a:t>
            </a:r>
            <a:endParaRPr lang="en-US" sz="1600" dirty="0"/>
          </a:p>
        </p:txBody>
      </p:sp>
    </p:spTree>
    <p:extLst>
      <p:ext uri="{BB962C8B-B14F-4D97-AF65-F5344CB8AC3E}">
        <p14:creationId xmlns:p14="http://schemas.microsoft.com/office/powerpoint/2010/main" val="4114491890"/>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Temp SD Caucus Chair</a:t>
            </a:r>
            <a:endParaRPr lang="en-US" sz="4000" dirty="0"/>
          </a:p>
        </p:txBody>
      </p:sp>
      <p:sp>
        <p:nvSpPr>
          <p:cNvPr id="3" name="Content Placeholder 2"/>
          <p:cNvSpPr>
            <a:spLocks noGrp="1"/>
          </p:cNvSpPr>
          <p:nvPr>
            <p:ph sz="quarter" idx="1"/>
          </p:nvPr>
        </p:nvSpPr>
        <p:spPr/>
        <p:txBody>
          <a:bodyPr>
            <a:normAutofit fontScale="92500" lnSpcReduction="10000"/>
          </a:bodyPr>
          <a:lstStyle/>
          <a:p>
            <a:pPr lvl="0"/>
            <a:r>
              <a:rPr lang="en-US" sz="2800" dirty="0"/>
              <a:t>Appointments must be made within 20 days of the County/SD Conventions.</a:t>
            </a:r>
            <a:endParaRPr lang="en-US" sz="1800" dirty="0"/>
          </a:p>
          <a:p>
            <a:pPr lvl="1"/>
            <a:r>
              <a:rPr lang="en-US" sz="2400" dirty="0"/>
              <a:t>Appointments are due </a:t>
            </a:r>
            <a:r>
              <a:rPr lang="en-US" sz="2400" b="1" dirty="0"/>
              <a:t>Friday, April 8</a:t>
            </a:r>
            <a:r>
              <a:rPr lang="en-US" sz="2400" b="1" baseline="30000" dirty="0"/>
              <a:t>th</a:t>
            </a:r>
            <a:r>
              <a:rPr lang="en-US" sz="2400" b="1" dirty="0"/>
              <a:t> </a:t>
            </a:r>
            <a:r>
              <a:rPr lang="en-US" sz="2400" dirty="0"/>
              <a:t>via email to </a:t>
            </a:r>
            <a:r>
              <a:rPr lang="en-US" sz="2400" u="sng" dirty="0">
                <a:hlinkClick r:id="rId2"/>
              </a:rPr>
              <a:t>cdaniel@texasgop.org</a:t>
            </a:r>
            <a:r>
              <a:rPr lang="en-US" sz="2400" dirty="0"/>
              <a:t> </a:t>
            </a:r>
            <a:endParaRPr lang="en-US" sz="1600" dirty="0"/>
          </a:p>
          <a:p>
            <a:pPr lvl="0"/>
            <a:r>
              <a:rPr lang="en-US" sz="2800" dirty="0"/>
              <a:t>Rules concerning appointments</a:t>
            </a:r>
            <a:endParaRPr lang="en-US" sz="1800" dirty="0"/>
          </a:p>
          <a:p>
            <a:pPr lvl="1"/>
            <a:r>
              <a:rPr lang="en-US" sz="2400" dirty="0"/>
              <a:t>All individuals submitted must be delegates at the state convention.  </a:t>
            </a:r>
            <a:endParaRPr lang="en-US" sz="1600" dirty="0"/>
          </a:p>
          <a:p>
            <a:pPr lvl="2"/>
            <a:r>
              <a:rPr lang="en-US" dirty="0"/>
              <a:t>Alternates are not allowed to be Caucus Chairs.</a:t>
            </a:r>
            <a:endParaRPr lang="en-US" sz="1400" dirty="0"/>
          </a:p>
          <a:p>
            <a:pPr lvl="1"/>
            <a:r>
              <a:rPr lang="en-US" sz="2400" dirty="0"/>
              <a:t>The individual must be willing to serve</a:t>
            </a:r>
            <a:endParaRPr lang="en-US" sz="1600" dirty="0"/>
          </a:p>
          <a:p>
            <a:pPr lvl="1"/>
            <a:r>
              <a:rPr lang="en-US" sz="2400" dirty="0"/>
              <a:t>Ensure the appointee is aware of the additional time commitment that serving as a committee member will incur.</a:t>
            </a:r>
            <a:endParaRPr lang="en-US" sz="1600" dirty="0"/>
          </a:p>
          <a:p>
            <a:pPr lvl="2"/>
            <a:r>
              <a:rPr lang="en-US" dirty="0"/>
              <a:t>Caucus Chair Training will be at 8am on Thursday, May 12</a:t>
            </a:r>
            <a:r>
              <a:rPr lang="en-US" baseline="30000" dirty="0"/>
              <a:t>th</a:t>
            </a:r>
            <a:r>
              <a:rPr lang="en-US" dirty="0"/>
              <a:t> </a:t>
            </a:r>
            <a:endParaRPr lang="en-US" sz="1400" dirty="0"/>
          </a:p>
          <a:p>
            <a:endParaRPr lang="en-US" dirty="0"/>
          </a:p>
        </p:txBody>
      </p:sp>
    </p:spTree>
    <p:extLst>
      <p:ext uri="{BB962C8B-B14F-4D97-AF65-F5344CB8AC3E}">
        <p14:creationId xmlns:p14="http://schemas.microsoft.com/office/powerpoint/2010/main" val="2326313775"/>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85800"/>
          </a:xfrm>
        </p:spPr>
        <p:txBody>
          <a:bodyPr>
            <a:normAutofit fontScale="90000"/>
          </a:bodyPr>
          <a:lstStyle/>
          <a:p>
            <a:r>
              <a:rPr lang="en-US" sz="4400" b="1" dirty="0" smtClean="0"/>
              <a:t>1</a:t>
            </a:r>
            <a:r>
              <a:rPr lang="en-US" sz="4400" b="1" baseline="30000" dirty="0" smtClean="0"/>
              <a:t>st</a:t>
            </a:r>
            <a:r>
              <a:rPr lang="en-US" sz="4400" b="1" dirty="0" smtClean="0"/>
              <a:t> SD Caucus</a:t>
            </a:r>
            <a:r>
              <a:rPr lang="en-US" sz="4000" b="1" dirty="0" smtClean="0"/>
              <a:t> </a:t>
            </a:r>
            <a:endParaRPr lang="en-US" sz="4000" dirty="0"/>
          </a:p>
        </p:txBody>
      </p:sp>
      <p:sp>
        <p:nvSpPr>
          <p:cNvPr id="3" name="Content Placeholder 2"/>
          <p:cNvSpPr>
            <a:spLocks noGrp="1"/>
          </p:cNvSpPr>
          <p:nvPr>
            <p:ph sz="quarter" idx="1"/>
          </p:nvPr>
        </p:nvSpPr>
        <p:spPr>
          <a:xfrm>
            <a:off x="228600" y="1524000"/>
            <a:ext cx="8839200" cy="4953000"/>
          </a:xfrm>
        </p:spPr>
        <p:txBody>
          <a:bodyPr>
            <a:normAutofit fontScale="85000" lnSpcReduction="20000"/>
          </a:bodyPr>
          <a:lstStyle/>
          <a:p>
            <a:pPr marL="0" indent="0" algn="ctr">
              <a:buClr>
                <a:srgbClr val="C00000"/>
              </a:buClr>
              <a:buNone/>
            </a:pPr>
            <a:r>
              <a:rPr lang="en-US" sz="2800" dirty="0" smtClean="0"/>
              <a:t>*Voting done by strength*</a:t>
            </a:r>
          </a:p>
          <a:p>
            <a:pPr>
              <a:buClr>
                <a:srgbClr val="C00000"/>
              </a:buClr>
            </a:pPr>
            <a:r>
              <a:rPr lang="en-US" sz="2800" dirty="0" smtClean="0"/>
              <a:t>Business – </a:t>
            </a:r>
            <a:r>
              <a:rPr lang="en-US" sz="2400" dirty="0" smtClean="0"/>
              <a:t>Agenda established by supplement rules</a:t>
            </a:r>
          </a:p>
          <a:p>
            <a:pPr lvl="1">
              <a:buClr>
                <a:srgbClr val="C00000"/>
              </a:buClr>
            </a:pPr>
            <a:r>
              <a:rPr lang="en-US" sz="2600" dirty="0" smtClean="0"/>
              <a:t>Call to Order</a:t>
            </a:r>
          </a:p>
          <a:p>
            <a:pPr lvl="1">
              <a:buClr>
                <a:srgbClr val="C00000"/>
              </a:buClr>
            </a:pPr>
            <a:r>
              <a:rPr lang="en-US" sz="2600" dirty="0" smtClean="0"/>
              <a:t>Appointment of Temporary Officers by Temporary Chair</a:t>
            </a:r>
          </a:p>
          <a:p>
            <a:pPr lvl="1">
              <a:buClr>
                <a:srgbClr val="C00000"/>
              </a:buClr>
            </a:pPr>
            <a:r>
              <a:rPr lang="en-US" sz="2600" dirty="0" smtClean="0"/>
              <a:t>Roll Call – </a:t>
            </a:r>
            <a:r>
              <a:rPr lang="en-US" sz="2400" dirty="0" smtClean="0"/>
              <a:t>Establishing Voting Body</a:t>
            </a:r>
          </a:p>
          <a:p>
            <a:pPr lvl="2"/>
            <a:r>
              <a:rPr lang="en-US" sz="2400" dirty="0" smtClean="0"/>
              <a:t>Seating of Delegates</a:t>
            </a:r>
          </a:p>
          <a:p>
            <a:pPr lvl="2"/>
            <a:r>
              <a:rPr lang="en-US" sz="2400" dirty="0" smtClean="0"/>
              <a:t>Seating of Alternates for absent Delegates</a:t>
            </a:r>
          </a:p>
          <a:p>
            <a:pPr lvl="1">
              <a:buClr>
                <a:srgbClr val="C00000"/>
              </a:buClr>
            </a:pPr>
            <a:r>
              <a:rPr lang="en-US" sz="2600" dirty="0" smtClean="0"/>
              <a:t>Elect Permanent SD Caucus Chairman</a:t>
            </a:r>
          </a:p>
          <a:p>
            <a:pPr lvl="1">
              <a:buClr>
                <a:srgbClr val="C00000"/>
              </a:buClr>
            </a:pPr>
            <a:r>
              <a:rPr lang="en-US" sz="2600" dirty="0" smtClean="0"/>
              <a:t>Appoint Permanent SD Caucus Officers</a:t>
            </a:r>
          </a:p>
          <a:p>
            <a:pPr lvl="1">
              <a:buClr>
                <a:srgbClr val="C00000"/>
              </a:buClr>
            </a:pPr>
            <a:r>
              <a:rPr lang="en-US" sz="2600" dirty="0" smtClean="0"/>
              <a:t>Elects </a:t>
            </a:r>
            <a:r>
              <a:rPr lang="en-US" sz="2600" dirty="0"/>
              <a:t>one delegate to Permanent Committees</a:t>
            </a:r>
          </a:p>
          <a:p>
            <a:pPr lvl="2"/>
            <a:r>
              <a:rPr lang="en-US" sz="2400" dirty="0"/>
              <a:t>Platform &amp; </a:t>
            </a:r>
            <a:r>
              <a:rPr lang="en-US" sz="2400" dirty="0" smtClean="0"/>
              <a:t>Resolutions</a:t>
            </a:r>
          </a:p>
          <a:p>
            <a:pPr lvl="2"/>
            <a:r>
              <a:rPr lang="en-US" sz="2400" dirty="0" smtClean="0"/>
              <a:t>Rules</a:t>
            </a:r>
          </a:p>
          <a:p>
            <a:pPr lvl="2"/>
            <a:r>
              <a:rPr lang="en-US" sz="2400" dirty="0" smtClean="0"/>
              <a:t>Credentials</a:t>
            </a:r>
          </a:p>
          <a:p>
            <a:pPr lvl="1"/>
            <a:r>
              <a:rPr lang="en-US" sz="2600" dirty="0" smtClean="0"/>
              <a:t>Announcements &amp; Adjournment</a:t>
            </a:r>
            <a:endParaRPr lang="en-US" sz="2600" dirty="0"/>
          </a:p>
          <a:p>
            <a:pPr lvl="1">
              <a:buClr>
                <a:srgbClr val="C00000"/>
              </a:buClr>
            </a:pPr>
            <a:endParaRPr lang="en-US" sz="1800" dirty="0"/>
          </a:p>
          <a:p>
            <a:pPr lvl="0">
              <a:buClr>
                <a:srgbClr val="C00000"/>
              </a:buClr>
              <a:buNone/>
            </a:pPr>
            <a:endParaRPr lang="en-US" sz="2400" dirty="0" smtClean="0"/>
          </a:p>
        </p:txBody>
      </p:sp>
    </p:spTree>
    <p:extLst>
      <p:ext uri="{BB962C8B-B14F-4D97-AF65-F5344CB8AC3E}">
        <p14:creationId xmlns:p14="http://schemas.microsoft.com/office/powerpoint/2010/main" val="363984221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smtClean="0"/>
          </a:p>
          <a:p>
            <a:endParaRPr lang="en-US" dirty="0" smtClean="0"/>
          </a:p>
        </p:txBody>
      </p:sp>
      <p:sp>
        <p:nvSpPr>
          <p:cNvPr id="2" name="Title 1"/>
          <p:cNvSpPr>
            <a:spLocks noGrp="1"/>
          </p:cNvSpPr>
          <p:nvPr>
            <p:ph type="ctrTitle"/>
          </p:nvPr>
        </p:nvSpPr>
        <p:spPr>
          <a:xfrm>
            <a:off x="609600" y="1143000"/>
            <a:ext cx="8001000" cy="990600"/>
          </a:xfrm>
        </p:spPr>
        <p:txBody>
          <a:bodyPr>
            <a:noAutofit/>
          </a:bodyPr>
          <a:lstStyle/>
          <a:p>
            <a:r>
              <a:rPr lang="en-US" sz="6000" b="1" dirty="0" smtClean="0">
                <a:solidFill>
                  <a:schemeClr val="tx1">
                    <a:lumMod val="50000"/>
                    <a:lumOff val="50000"/>
                  </a:schemeClr>
                </a:solidFill>
              </a:rPr>
              <a:t>Registration &amp; Check In</a:t>
            </a:r>
            <a:endParaRPr lang="en-US" sz="6000" dirty="0">
              <a:solidFill>
                <a:schemeClr val="tx1">
                  <a:lumMod val="50000"/>
                  <a:lumOff val="50000"/>
                </a:schemeClr>
              </a:solidFill>
            </a:endParaRPr>
          </a:p>
        </p:txBody>
      </p:sp>
      <p:pic>
        <p:nvPicPr>
          <p:cNvPr id="6" name="Content Placeholder 5" descr="RPT Elephant.JPG"/>
          <p:cNvPicPr>
            <a:picLocks noChangeAspect="1"/>
          </p:cNvPicPr>
          <p:nvPr/>
        </p:nvPicPr>
        <p:blipFill>
          <a:blip r:embed="rId2" cstate="print"/>
          <a:stretch>
            <a:fillRect/>
          </a:stretch>
        </p:blipFill>
        <p:spPr>
          <a:xfrm>
            <a:off x="2438400" y="2895600"/>
            <a:ext cx="4267201" cy="3192856"/>
          </a:xfrm>
          <a:prstGeom prst="rect">
            <a:avLst/>
          </a:prstGeom>
        </p:spPr>
      </p:pic>
    </p:spTree>
    <p:extLst>
      <p:ext uri="{BB962C8B-B14F-4D97-AF65-F5344CB8AC3E}">
        <p14:creationId xmlns:p14="http://schemas.microsoft.com/office/powerpoint/2010/main" val="1067875443"/>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85800"/>
          </a:xfrm>
        </p:spPr>
        <p:txBody>
          <a:bodyPr>
            <a:normAutofit fontScale="90000"/>
          </a:bodyPr>
          <a:lstStyle/>
          <a:p>
            <a:r>
              <a:rPr lang="en-US" sz="4400" b="1" dirty="0" smtClean="0"/>
              <a:t>2</a:t>
            </a:r>
            <a:r>
              <a:rPr lang="en-US" sz="4400" b="1" baseline="30000" dirty="0" smtClean="0"/>
              <a:t>nd</a:t>
            </a:r>
            <a:r>
              <a:rPr lang="en-US" sz="4400" b="1" dirty="0" smtClean="0"/>
              <a:t> SD Caucus</a:t>
            </a:r>
            <a:r>
              <a:rPr lang="en-US" sz="4000" b="1" dirty="0" smtClean="0"/>
              <a:t> </a:t>
            </a:r>
            <a:endParaRPr lang="en-US" sz="4000" dirty="0"/>
          </a:p>
        </p:txBody>
      </p:sp>
      <p:sp>
        <p:nvSpPr>
          <p:cNvPr id="3" name="Content Placeholder 2"/>
          <p:cNvSpPr>
            <a:spLocks noGrp="1"/>
          </p:cNvSpPr>
          <p:nvPr>
            <p:ph sz="quarter" idx="1"/>
          </p:nvPr>
        </p:nvSpPr>
        <p:spPr>
          <a:xfrm>
            <a:off x="228600" y="1524000"/>
            <a:ext cx="8839200" cy="5105400"/>
          </a:xfrm>
        </p:spPr>
        <p:txBody>
          <a:bodyPr>
            <a:normAutofit fontScale="92500" lnSpcReduction="20000"/>
          </a:bodyPr>
          <a:lstStyle/>
          <a:p>
            <a:pPr marL="0" indent="0" algn="ctr">
              <a:buClr>
                <a:srgbClr val="C00000"/>
              </a:buClr>
              <a:buNone/>
            </a:pPr>
            <a:r>
              <a:rPr lang="en-US" sz="2800" dirty="0" smtClean="0"/>
              <a:t>*Voting done by strength*</a:t>
            </a:r>
          </a:p>
          <a:p>
            <a:pPr>
              <a:buClr>
                <a:srgbClr val="C00000"/>
              </a:buClr>
            </a:pPr>
            <a:r>
              <a:rPr lang="en-US" sz="2800" dirty="0"/>
              <a:t>Business – </a:t>
            </a:r>
            <a:r>
              <a:rPr lang="en-US" sz="2400" dirty="0"/>
              <a:t>Agenda established by supplement rules</a:t>
            </a:r>
          </a:p>
          <a:p>
            <a:pPr lvl="1">
              <a:buClr>
                <a:srgbClr val="C00000"/>
              </a:buClr>
            </a:pPr>
            <a:r>
              <a:rPr lang="en-US" sz="2600" dirty="0"/>
              <a:t>Call to </a:t>
            </a:r>
            <a:r>
              <a:rPr lang="en-US" sz="2600" dirty="0" smtClean="0"/>
              <a:t>Order</a:t>
            </a:r>
            <a:endParaRPr lang="en-US" sz="2600" dirty="0"/>
          </a:p>
          <a:p>
            <a:pPr lvl="1">
              <a:buClr>
                <a:srgbClr val="C00000"/>
              </a:buClr>
            </a:pPr>
            <a:r>
              <a:rPr lang="en-US" sz="2600" dirty="0"/>
              <a:t>Roll Call – </a:t>
            </a:r>
            <a:r>
              <a:rPr lang="en-US" sz="2400" dirty="0"/>
              <a:t>Establishing Voting Body</a:t>
            </a:r>
          </a:p>
          <a:p>
            <a:pPr lvl="2"/>
            <a:r>
              <a:rPr lang="en-US" sz="2400" dirty="0"/>
              <a:t>Seating of Delegates</a:t>
            </a:r>
          </a:p>
          <a:p>
            <a:pPr lvl="2"/>
            <a:r>
              <a:rPr lang="en-US" sz="2400" dirty="0"/>
              <a:t>Seating of Alternates for absent Delegates</a:t>
            </a:r>
          </a:p>
          <a:p>
            <a:pPr lvl="1">
              <a:buClr>
                <a:srgbClr val="C00000"/>
              </a:buClr>
            </a:pPr>
            <a:r>
              <a:rPr lang="en-US" sz="2300" dirty="0" smtClean="0"/>
              <a:t>Read minutes from previous </a:t>
            </a:r>
            <a:r>
              <a:rPr lang="en-US" sz="2300" dirty="0"/>
              <a:t>c</a:t>
            </a:r>
            <a:r>
              <a:rPr lang="en-US" sz="2300" dirty="0" smtClean="0"/>
              <a:t>aucus meeting</a:t>
            </a:r>
          </a:p>
          <a:p>
            <a:pPr lvl="1">
              <a:buClr>
                <a:srgbClr val="C00000"/>
              </a:buClr>
            </a:pPr>
            <a:r>
              <a:rPr lang="en-US" sz="2300" dirty="0" smtClean="0"/>
              <a:t>State </a:t>
            </a:r>
            <a:r>
              <a:rPr lang="en-US" sz="2300" dirty="0"/>
              <a:t>Party </a:t>
            </a:r>
            <a:r>
              <a:rPr lang="en-US" sz="2300" dirty="0" smtClean="0"/>
              <a:t>Officers Nominations</a:t>
            </a:r>
          </a:p>
          <a:p>
            <a:pPr lvl="2"/>
            <a:r>
              <a:rPr lang="en-US" sz="1900" dirty="0" smtClean="0"/>
              <a:t>State </a:t>
            </a:r>
            <a:r>
              <a:rPr lang="en-US" sz="1900" dirty="0"/>
              <a:t>Chairman </a:t>
            </a:r>
            <a:endParaRPr lang="en-US" sz="1900" dirty="0" smtClean="0"/>
          </a:p>
          <a:p>
            <a:pPr lvl="2"/>
            <a:r>
              <a:rPr lang="en-US" sz="1900" dirty="0" smtClean="0"/>
              <a:t>State Vice Chairman</a:t>
            </a:r>
          </a:p>
          <a:p>
            <a:pPr lvl="1">
              <a:buClr>
                <a:srgbClr val="C00000"/>
              </a:buClr>
            </a:pPr>
            <a:r>
              <a:rPr lang="en-US" sz="2500" dirty="0" smtClean="0"/>
              <a:t>State </a:t>
            </a:r>
            <a:r>
              <a:rPr lang="en-US" sz="2500" dirty="0"/>
              <a:t>Republican Executive Committee (SREC) </a:t>
            </a:r>
            <a:r>
              <a:rPr lang="en-US" sz="2500" dirty="0" smtClean="0"/>
              <a:t>Members</a:t>
            </a:r>
          </a:p>
          <a:p>
            <a:pPr lvl="2"/>
            <a:r>
              <a:rPr lang="en-US" sz="1900" dirty="0" smtClean="0"/>
              <a:t>Committeewoman</a:t>
            </a:r>
          </a:p>
          <a:p>
            <a:pPr lvl="2"/>
            <a:r>
              <a:rPr lang="en-US" sz="1900" dirty="0" smtClean="0"/>
              <a:t>Committeeman</a:t>
            </a:r>
          </a:p>
          <a:p>
            <a:pPr lvl="1">
              <a:buClr>
                <a:srgbClr val="C00000"/>
              </a:buClr>
            </a:pPr>
            <a:r>
              <a:rPr lang="en-US" sz="2300" dirty="0"/>
              <a:t>Elects one delegate to Permanent </a:t>
            </a:r>
            <a:r>
              <a:rPr lang="en-US" sz="2300" dirty="0" smtClean="0"/>
              <a:t>Committee</a:t>
            </a:r>
            <a:endParaRPr lang="en-US" sz="2600" dirty="0" smtClean="0"/>
          </a:p>
          <a:p>
            <a:pPr lvl="2"/>
            <a:r>
              <a:rPr lang="en-US" sz="1900" dirty="0" smtClean="0"/>
              <a:t>State Nominations</a:t>
            </a:r>
            <a:endParaRPr lang="en-US" sz="1900" dirty="0"/>
          </a:p>
          <a:p>
            <a:pPr marL="0" indent="0">
              <a:buClr>
                <a:srgbClr val="C00000"/>
              </a:buClr>
              <a:buNone/>
            </a:pPr>
            <a:endParaRPr lang="en-US" sz="2800" dirty="0" smtClean="0"/>
          </a:p>
          <a:p>
            <a:pPr lvl="1">
              <a:buClr>
                <a:srgbClr val="C00000"/>
              </a:buClr>
            </a:pPr>
            <a:endParaRPr lang="en-US" sz="1800" dirty="0"/>
          </a:p>
          <a:p>
            <a:pPr lvl="0">
              <a:buClr>
                <a:srgbClr val="C00000"/>
              </a:buClr>
              <a:buNone/>
            </a:pPr>
            <a:endParaRPr lang="en-US" sz="2400" dirty="0" smtClean="0"/>
          </a:p>
        </p:txBody>
      </p:sp>
    </p:spTree>
    <p:extLst>
      <p:ext uri="{BB962C8B-B14F-4D97-AF65-F5344CB8AC3E}">
        <p14:creationId xmlns:p14="http://schemas.microsoft.com/office/powerpoint/2010/main" val="3112077546"/>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smtClean="0"/>
          </a:p>
          <a:p>
            <a:endParaRPr lang="en-US" dirty="0" smtClean="0"/>
          </a:p>
        </p:txBody>
      </p:sp>
      <p:sp>
        <p:nvSpPr>
          <p:cNvPr id="2" name="Title 1"/>
          <p:cNvSpPr>
            <a:spLocks noGrp="1"/>
          </p:cNvSpPr>
          <p:nvPr>
            <p:ph type="ctrTitle"/>
          </p:nvPr>
        </p:nvSpPr>
        <p:spPr>
          <a:xfrm>
            <a:off x="609600" y="1143000"/>
            <a:ext cx="8001000" cy="990600"/>
          </a:xfrm>
        </p:spPr>
        <p:txBody>
          <a:bodyPr>
            <a:noAutofit/>
          </a:bodyPr>
          <a:lstStyle/>
          <a:p>
            <a:r>
              <a:rPr lang="en-US" sz="6000" b="1" dirty="0" smtClean="0">
                <a:solidFill>
                  <a:schemeClr val="tx1">
                    <a:lumMod val="50000"/>
                    <a:lumOff val="50000"/>
                  </a:schemeClr>
                </a:solidFill>
              </a:rPr>
              <a:t>State Chair &amp; Vice Chair Elections</a:t>
            </a:r>
            <a:endParaRPr lang="en-US" sz="6000" dirty="0">
              <a:solidFill>
                <a:schemeClr val="tx1">
                  <a:lumMod val="50000"/>
                  <a:lumOff val="50000"/>
                </a:schemeClr>
              </a:solidFill>
            </a:endParaRPr>
          </a:p>
        </p:txBody>
      </p:sp>
      <p:pic>
        <p:nvPicPr>
          <p:cNvPr id="6" name="Content Placeholder 5" descr="RPT Elephant.JPG"/>
          <p:cNvPicPr>
            <a:picLocks noChangeAspect="1"/>
          </p:cNvPicPr>
          <p:nvPr/>
        </p:nvPicPr>
        <p:blipFill>
          <a:blip r:embed="rId2" cstate="print"/>
          <a:stretch>
            <a:fillRect/>
          </a:stretch>
        </p:blipFill>
        <p:spPr>
          <a:xfrm>
            <a:off x="2438400" y="2895600"/>
            <a:ext cx="4267201" cy="3192856"/>
          </a:xfrm>
          <a:prstGeom prst="rect">
            <a:avLst/>
          </a:prstGeom>
        </p:spPr>
      </p:pic>
    </p:spTree>
    <p:extLst>
      <p:ext uri="{BB962C8B-B14F-4D97-AF65-F5344CB8AC3E}">
        <p14:creationId xmlns:p14="http://schemas.microsoft.com/office/powerpoint/2010/main" val="370140904"/>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534400" cy="685800"/>
          </a:xfrm>
        </p:spPr>
        <p:txBody>
          <a:bodyPr>
            <a:normAutofit fontScale="90000"/>
          </a:bodyPr>
          <a:lstStyle/>
          <a:p>
            <a:r>
              <a:rPr lang="en-US" sz="4400" b="1" dirty="0" smtClean="0"/>
              <a:t>Chair &amp; Vice Chair</a:t>
            </a:r>
            <a:endParaRPr lang="en-US" sz="4000" dirty="0"/>
          </a:p>
        </p:txBody>
      </p:sp>
      <p:sp>
        <p:nvSpPr>
          <p:cNvPr id="3" name="Content Placeholder 2"/>
          <p:cNvSpPr>
            <a:spLocks noGrp="1"/>
          </p:cNvSpPr>
          <p:nvPr>
            <p:ph sz="quarter" idx="1"/>
          </p:nvPr>
        </p:nvSpPr>
        <p:spPr>
          <a:xfrm>
            <a:off x="228600" y="1524000"/>
            <a:ext cx="8839200" cy="4953000"/>
          </a:xfrm>
        </p:spPr>
        <p:txBody>
          <a:bodyPr>
            <a:normAutofit/>
          </a:bodyPr>
          <a:lstStyle/>
          <a:p>
            <a:pPr>
              <a:buClr>
                <a:srgbClr val="C00000"/>
              </a:buClr>
            </a:pPr>
            <a:r>
              <a:rPr lang="en-US" sz="2400" dirty="0" smtClean="0"/>
              <a:t>Paperwork is required to be filed prior to running</a:t>
            </a:r>
          </a:p>
          <a:p>
            <a:pPr>
              <a:buClr>
                <a:srgbClr val="C00000"/>
              </a:buClr>
            </a:pPr>
            <a:r>
              <a:rPr lang="en-US" sz="2400" dirty="0" smtClean="0"/>
              <a:t>Must </a:t>
            </a:r>
            <a:r>
              <a:rPr lang="en-US" sz="2400" dirty="0"/>
              <a:t>be nominated by a Delegates in </a:t>
            </a:r>
            <a:r>
              <a:rPr lang="en-US" sz="2400" dirty="0" smtClean="0"/>
              <a:t>each SD for consideration by that SD</a:t>
            </a:r>
            <a:endParaRPr lang="en-US" sz="2400" dirty="0"/>
          </a:p>
          <a:p>
            <a:pPr>
              <a:buClr>
                <a:srgbClr val="C00000"/>
              </a:buClr>
            </a:pPr>
            <a:r>
              <a:rPr lang="en-US" sz="2400" dirty="0" smtClean="0"/>
              <a:t>The State Nominations Committee nominates the State Chair candidate who received a majority of SD nominations.</a:t>
            </a:r>
            <a:endParaRPr lang="en-US" sz="1400" dirty="0"/>
          </a:p>
          <a:p>
            <a:pPr lvl="1">
              <a:buClr>
                <a:srgbClr val="C00000"/>
              </a:buClr>
            </a:pPr>
            <a:r>
              <a:rPr lang="en-US" dirty="0"/>
              <a:t>Nominated from the Floor</a:t>
            </a:r>
          </a:p>
          <a:p>
            <a:pPr lvl="2">
              <a:buClr>
                <a:srgbClr val="C00000"/>
              </a:buClr>
            </a:pPr>
            <a:r>
              <a:rPr lang="en-US" sz="1900" dirty="0"/>
              <a:t>Rules require that any candidate who receives the support from at least 3 of the 31 SD Caucuses to be nominated from the </a:t>
            </a:r>
            <a:r>
              <a:rPr lang="en-US" sz="1900" dirty="0" smtClean="0"/>
              <a:t>floor</a:t>
            </a:r>
          </a:p>
          <a:p>
            <a:pPr lvl="2">
              <a:buClr>
                <a:srgbClr val="C00000"/>
              </a:buClr>
            </a:pPr>
            <a:r>
              <a:rPr lang="en-US" sz="1900" dirty="0" smtClean="0"/>
              <a:t>Or a written petition of 20% of delegates</a:t>
            </a:r>
          </a:p>
          <a:p>
            <a:pPr>
              <a:buClr>
                <a:srgbClr val="C00000"/>
              </a:buClr>
            </a:pPr>
            <a:r>
              <a:rPr lang="en-US" sz="2400" dirty="0" smtClean="0"/>
              <a:t>If more than one candidate is nominated then a vote by secret ballot is held</a:t>
            </a:r>
          </a:p>
          <a:p>
            <a:pPr lvl="1">
              <a:buClr>
                <a:srgbClr val="C00000"/>
              </a:buClr>
            </a:pPr>
            <a:r>
              <a:rPr lang="en-US" dirty="0" smtClean="0"/>
              <a:t>Voting is done by delegation strength </a:t>
            </a:r>
            <a:endParaRPr lang="en-US" dirty="0"/>
          </a:p>
          <a:p>
            <a:pPr lvl="1">
              <a:buClr>
                <a:srgbClr val="C00000"/>
              </a:buClr>
            </a:pPr>
            <a:endParaRPr lang="en-US" sz="1400" dirty="0"/>
          </a:p>
          <a:p>
            <a:pPr lvl="1">
              <a:buClr>
                <a:srgbClr val="C00000"/>
              </a:buClr>
            </a:pPr>
            <a:endParaRPr lang="en-US" sz="1300" dirty="0" smtClean="0"/>
          </a:p>
          <a:p>
            <a:pPr>
              <a:buClr>
                <a:srgbClr val="C00000"/>
              </a:buClr>
            </a:pPr>
            <a:endParaRPr lang="en-US" sz="1800" dirty="0"/>
          </a:p>
          <a:p>
            <a:pPr lvl="0">
              <a:buClr>
                <a:srgbClr val="C00000"/>
              </a:buClr>
              <a:buNone/>
            </a:pPr>
            <a:endParaRPr lang="en-US" sz="2400" dirty="0" smtClean="0"/>
          </a:p>
        </p:txBody>
      </p:sp>
    </p:spTree>
    <p:extLst>
      <p:ext uri="{BB962C8B-B14F-4D97-AF65-F5344CB8AC3E}">
        <p14:creationId xmlns:p14="http://schemas.microsoft.com/office/powerpoint/2010/main" val="1433649095"/>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smtClean="0"/>
          </a:p>
          <a:p>
            <a:endParaRPr lang="en-US" dirty="0" smtClean="0"/>
          </a:p>
        </p:txBody>
      </p:sp>
      <p:sp>
        <p:nvSpPr>
          <p:cNvPr id="2" name="Title 1"/>
          <p:cNvSpPr>
            <a:spLocks noGrp="1"/>
          </p:cNvSpPr>
          <p:nvPr>
            <p:ph type="ctrTitle"/>
          </p:nvPr>
        </p:nvSpPr>
        <p:spPr>
          <a:xfrm>
            <a:off x="609600" y="1143000"/>
            <a:ext cx="8001000" cy="990600"/>
          </a:xfrm>
        </p:spPr>
        <p:txBody>
          <a:bodyPr>
            <a:noAutofit/>
          </a:bodyPr>
          <a:lstStyle/>
          <a:p>
            <a:r>
              <a:rPr lang="en-US" sz="6000" b="1" dirty="0" smtClean="0">
                <a:solidFill>
                  <a:schemeClr val="tx1">
                    <a:lumMod val="50000"/>
                    <a:lumOff val="50000"/>
                  </a:schemeClr>
                </a:solidFill>
              </a:rPr>
              <a:t>SREC Member Election</a:t>
            </a:r>
            <a:endParaRPr lang="en-US" sz="6000" dirty="0">
              <a:solidFill>
                <a:schemeClr val="tx1">
                  <a:lumMod val="50000"/>
                  <a:lumOff val="50000"/>
                </a:schemeClr>
              </a:solidFill>
            </a:endParaRPr>
          </a:p>
        </p:txBody>
      </p:sp>
      <p:pic>
        <p:nvPicPr>
          <p:cNvPr id="6" name="Content Placeholder 5" descr="RPT Elephant.JPG"/>
          <p:cNvPicPr>
            <a:picLocks noChangeAspect="1"/>
          </p:cNvPicPr>
          <p:nvPr/>
        </p:nvPicPr>
        <p:blipFill>
          <a:blip r:embed="rId2" cstate="print"/>
          <a:stretch>
            <a:fillRect/>
          </a:stretch>
        </p:blipFill>
        <p:spPr>
          <a:xfrm>
            <a:off x="2438400" y="2895600"/>
            <a:ext cx="4267201" cy="3192856"/>
          </a:xfrm>
          <a:prstGeom prst="rect">
            <a:avLst/>
          </a:prstGeom>
        </p:spPr>
      </p:pic>
    </p:spTree>
    <p:extLst>
      <p:ext uri="{BB962C8B-B14F-4D97-AF65-F5344CB8AC3E}">
        <p14:creationId xmlns:p14="http://schemas.microsoft.com/office/powerpoint/2010/main" val="186623309"/>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534400" cy="685800"/>
          </a:xfrm>
        </p:spPr>
        <p:txBody>
          <a:bodyPr>
            <a:normAutofit fontScale="90000"/>
          </a:bodyPr>
          <a:lstStyle/>
          <a:p>
            <a:r>
              <a:rPr lang="en-US" sz="4400" b="1" dirty="0" smtClean="0"/>
              <a:t>SREC Election</a:t>
            </a:r>
            <a:endParaRPr lang="en-US" sz="4000" dirty="0"/>
          </a:p>
        </p:txBody>
      </p:sp>
      <p:sp>
        <p:nvSpPr>
          <p:cNvPr id="3" name="Content Placeholder 2"/>
          <p:cNvSpPr>
            <a:spLocks noGrp="1"/>
          </p:cNvSpPr>
          <p:nvPr>
            <p:ph sz="quarter" idx="1"/>
          </p:nvPr>
        </p:nvSpPr>
        <p:spPr>
          <a:xfrm>
            <a:off x="307848" y="1600200"/>
            <a:ext cx="8607552" cy="4953000"/>
          </a:xfrm>
        </p:spPr>
        <p:txBody>
          <a:bodyPr>
            <a:normAutofit/>
          </a:bodyPr>
          <a:lstStyle/>
          <a:p>
            <a:pPr>
              <a:buClr>
                <a:srgbClr val="C00000"/>
              </a:buClr>
            </a:pPr>
            <a:r>
              <a:rPr lang="en-US" sz="2800" dirty="0" smtClean="0"/>
              <a:t>No paperwork is required to be filed prior to running</a:t>
            </a:r>
          </a:p>
          <a:p>
            <a:pPr>
              <a:buClr>
                <a:srgbClr val="C00000"/>
              </a:buClr>
            </a:pPr>
            <a:r>
              <a:rPr lang="en-US" sz="2800" dirty="0" smtClean="0"/>
              <a:t>Must be nominated by a Delegates in your SD</a:t>
            </a:r>
          </a:p>
          <a:p>
            <a:pPr>
              <a:buClr>
                <a:srgbClr val="C00000"/>
              </a:buClr>
            </a:pPr>
            <a:r>
              <a:rPr lang="en-US" sz="2800" dirty="0" smtClean="0"/>
              <a:t>Each nominee should have a speech prepared</a:t>
            </a:r>
          </a:p>
          <a:p>
            <a:pPr lvl="1">
              <a:buClr>
                <a:srgbClr val="C00000"/>
              </a:buClr>
            </a:pPr>
            <a:r>
              <a:rPr lang="en-US" sz="2300" dirty="0"/>
              <a:t>O</a:t>
            </a:r>
            <a:r>
              <a:rPr lang="en-US" sz="2300" dirty="0" smtClean="0"/>
              <a:t>thers may speak on your behold within your time limit</a:t>
            </a:r>
          </a:p>
          <a:p>
            <a:pPr>
              <a:buClr>
                <a:srgbClr val="C00000"/>
              </a:buClr>
            </a:pPr>
            <a:r>
              <a:rPr lang="en-US" sz="2800" dirty="0" smtClean="0"/>
              <a:t>Plan to campaign for the WIN!</a:t>
            </a:r>
          </a:p>
          <a:p>
            <a:pPr lvl="1">
              <a:buClr>
                <a:srgbClr val="C00000"/>
              </a:buClr>
            </a:pPr>
            <a:r>
              <a:rPr lang="en-US" sz="2300" dirty="0" smtClean="0"/>
              <a:t>Stickers, Handouts, Political Bio, etc.</a:t>
            </a:r>
          </a:p>
          <a:p>
            <a:pPr marL="274320" lvl="1" indent="0">
              <a:buClr>
                <a:srgbClr val="C00000"/>
              </a:buClr>
              <a:buNone/>
            </a:pPr>
            <a:endParaRPr lang="en-US" sz="2300" dirty="0" smtClean="0"/>
          </a:p>
          <a:p>
            <a:pPr>
              <a:buClr>
                <a:srgbClr val="C00000"/>
              </a:buClr>
            </a:pPr>
            <a:r>
              <a:rPr lang="en-US" sz="2800" dirty="0" smtClean="0"/>
              <a:t>SREC Organizational Meeting</a:t>
            </a:r>
          </a:p>
          <a:p>
            <a:pPr lvl="1">
              <a:buClr>
                <a:srgbClr val="C00000"/>
              </a:buClr>
            </a:pPr>
            <a:r>
              <a:rPr lang="en-US" dirty="0" smtClean="0"/>
              <a:t>Saturday After Adjournment</a:t>
            </a:r>
            <a:endParaRPr lang="en-US" dirty="0"/>
          </a:p>
          <a:p>
            <a:pPr>
              <a:buClr>
                <a:srgbClr val="C00000"/>
              </a:buClr>
            </a:pPr>
            <a:endParaRPr lang="en-US" sz="1800" dirty="0"/>
          </a:p>
          <a:p>
            <a:pPr lvl="0">
              <a:buClr>
                <a:srgbClr val="C00000"/>
              </a:buClr>
              <a:buNone/>
            </a:pPr>
            <a:endParaRPr lang="en-US" sz="2400" dirty="0" smtClean="0"/>
          </a:p>
        </p:txBody>
      </p:sp>
    </p:spTree>
    <p:extLst>
      <p:ext uri="{BB962C8B-B14F-4D97-AF65-F5344CB8AC3E}">
        <p14:creationId xmlns:p14="http://schemas.microsoft.com/office/powerpoint/2010/main" val="492732928"/>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smtClean="0"/>
          </a:p>
          <a:p>
            <a:endParaRPr lang="en-US" dirty="0" smtClean="0"/>
          </a:p>
        </p:txBody>
      </p:sp>
      <p:sp>
        <p:nvSpPr>
          <p:cNvPr id="2" name="Title 1"/>
          <p:cNvSpPr>
            <a:spLocks noGrp="1"/>
          </p:cNvSpPr>
          <p:nvPr>
            <p:ph type="ctrTitle"/>
          </p:nvPr>
        </p:nvSpPr>
        <p:spPr>
          <a:xfrm>
            <a:off x="609600" y="1143000"/>
            <a:ext cx="8001000" cy="990600"/>
          </a:xfrm>
        </p:spPr>
        <p:txBody>
          <a:bodyPr>
            <a:noAutofit/>
          </a:bodyPr>
          <a:lstStyle/>
          <a:p>
            <a:r>
              <a:rPr lang="en-US" sz="6000" b="1" dirty="0" smtClean="0">
                <a:solidFill>
                  <a:schemeClr val="tx1">
                    <a:lumMod val="50000"/>
                    <a:lumOff val="50000"/>
                  </a:schemeClr>
                </a:solidFill>
              </a:rPr>
              <a:t>Plank – by – Plank Platform Voting</a:t>
            </a:r>
            <a:endParaRPr lang="en-US" sz="6000" dirty="0">
              <a:solidFill>
                <a:schemeClr val="tx1">
                  <a:lumMod val="50000"/>
                  <a:lumOff val="50000"/>
                </a:schemeClr>
              </a:solidFill>
            </a:endParaRPr>
          </a:p>
        </p:txBody>
      </p:sp>
      <p:pic>
        <p:nvPicPr>
          <p:cNvPr id="6" name="Content Placeholder 5" descr="RPT Elephant.JPG"/>
          <p:cNvPicPr>
            <a:picLocks noChangeAspect="1"/>
          </p:cNvPicPr>
          <p:nvPr/>
        </p:nvPicPr>
        <p:blipFill>
          <a:blip r:embed="rId2" cstate="print"/>
          <a:stretch>
            <a:fillRect/>
          </a:stretch>
        </p:blipFill>
        <p:spPr>
          <a:xfrm>
            <a:off x="2438400" y="2895600"/>
            <a:ext cx="4267201" cy="3192856"/>
          </a:xfrm>
          <a:prstGeom prst="rect">
            <a:avLst/>
          </a:prstGeom>
        </p:spPr>
      </p:pic>
    </p:spTree>
    <p:extLst>
      <p:ext uri="{BB962C8B-B14F-4D97-AF65-F5344CB8AC3E}">
        <p14:creationId xmlns:p14="http://schemas.microsoft.com/office/powerpoint/2010/main" val="3482826263"/>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534400" cy="685800"/>
          </a:xfrm>
        </p:spPr>
        <p:txBody>
          <a:bodyPr>
            <a:noAutofit/>
          </a:bodyPr>
          <a:lstStyle/>
          <a:p>
            <a:r>
              <a:rPr lang="en-US" sz="4000" b="1" dirty="0" smtClean="0"/>
              <a:t>Debating the Platform</a:t>
            </a:r>
            <a:endParaRPr lang="en-US" sz="4000" b="1" dirty="0"/>
          </a:p>
        </p:txBody>
      </p:sp>
      <p:sp>
        <p:nvSpPr>
          <p:cNvPr id="3" name="Content Placeholder 2"/>
          <p:cNvSpPr>
            <a:spLocks noGrp="1"/>
          </p:cNvSpPr>
          <p:nvPr>
            <p:ph sz="quarter" idx="1"/>
          </p:nvPr>
        </p:nvSpPr>
        <p:spPr>
          <a:xfrm>
            <a:off x="228600" y="1524000"/>
            <a:ext cx="8839200" cy="4953000"/>
          </a:xfrm>
        </p:spPr>
        <p:txBody>
          <a:bodyPr>
            <a:normAutofit/>
          </a:bodyPr>
          <a:lstStyle/>
          <a:p>
            <a:pPr>
              <a:buClr>
                <a:srgbClr val="C00000"/>
              </a:buClr>
              <a:defRPr/>
            </a:pPr>
            <a:r>
              <a:rPr lang="en-US" sz="2800" dirty="0" smtClean="0">
                <a:latin typeface="+mj-lt"/>
              </a:rPr>
              <a:t>The Permanent </a:t>
            </a:r>
            <a:r>
              <a:rPr lang="en-US" sz="2800" dirty="0">
                <a:latin typeface="+mj-lt"/>
              </a:rPr>
              <a:t>Platform </a:t>
            </a:r>
            <a:r>
              <a:rPr lang="en-US" sz="2800" dirty="0" smtClean="0">
                <a:latin typeface="+mj-lt"/>
              </a:rPr>
              <a:t>Committee will create their report:</a:t>
            </a:r>
          </a:p>
          <a:p>
            <a:pPr lvl="1">
              <a:defRPr/>
            </a:pPr>
            <a:r>
              <a:rPr lang="en-US" sz="2300" dirty="0" smtClean="0">
                <a:latin typeface="+mj-lt"/>
              </a:rPr>
              <a:t>Available</a:t>
            </a:r>
          </a:p>
          <a:p>
            <a:pPr lvl="2">
              <a:defRPr/>
            </a:pPr>
            <a:r>
              <a:rPr lang="en-US" sz="2100" dirty="0" smtClean="0">
                <a:latin typeface="+mj-lt"/>
              </a:rPr>
              <a:t>Online</a:t>
            </a:r>
          </a:p>
          <a:p>
            <a:pPr lvl="2">
              <a:defRPr/>
            </a:pPr>
            <a:r>
              <a:rPr lang="en-US" sz="2100" dirty="0" smtClean="0">
                <a:latin typeface="+mj-lt"/>
              </a:rPr>
              <a:t>Hard copy</a:t>
            </a:r>
            <a:r>
              <a:rPr lang="en-US" sz="2100" dirty="0">
                <a:latin typeface="+mj-lt"/>
              </a:rPr>
              <a:t/>
            </a:r>
            <a:br>
              <a:rPr lang="en-US" sz="2100" dirty="0">
                <a:latin typeface="+mj-lt"/>
              </a:rPr>
            </a:br>
            <a:endParaRPr lang="en-US" sz="2100" dirty="0">
              <a:latin typeface="+mj-lt"/>
            </a:endParaRPr>
          </a:p>
          <a:p>
            <a:pPr>
              <a:buClr>
                <a:srgbClr val="C00000"/>
              </a:buClr>
              <a:defRPr/>
            </a:pPr>
            <a:r>
              <a:rPr lang="en-US" sz="2800" dirty="0" smtClean="0">
                <a:latin typeface="+mj-lt"/>
              </a:rPr>
              <a:t>The convention will debate the Platform</a:t>
            </a:r>
          </a:p>
          <a:p>
            <a:pPr lvl="1">
              <a:defRPr/>
            </a:pPr>
            <a:r>
              <a:rPr lang="en-US" sz="2300" dirty="0" smtClean="0">
                <a:latin typeface="+mj-lt"/>
              </a:rPr>
              <a:t>Amendments</a:t>
            </a:r>
          </a:p>
          <a:p>
            <a:pPr lvl="2">
              <a:defRPr/>
            </a:pPr>
            <a:r>
              <a:rPr lang="en-US" sz="2100" dirty="0" smtClean="0">
                <a:latin typeface="+mj-lt"/>
              </a:rPr>
              <a:t>Insert or Strike</a:t>
            </a:r>
          </a:p>
          <a:p>
            <a:pPr lvl="3">
              <a:buClr>
                <a:srgbClr val="C00000"/>
              </a:buClr>
              <a:defRPr/>
            </a:pPr>
            <a:r>
              <a:rPr lang="en-US" sz="2100" dirty="0" smtClean="0">
                <a:latin typeface="+mj-lt"/>
              </a:rPr>
              <a:t>Entire planks</a:t>
            </a:r>
          </a:p>
          <a:p>
            <a:pPr lvl="3">
              <a:buClr>
                <a:srgbClr val="C00000"/>
              </a:buClr>
              <a:defRPr/>
            </a:pPr>
            <a:r>
              <a:rPr lang="en-US" sz="2100" dirty="0" smtClean="0">
                <a:latin typeface="+mj-lt"/>
              </a:rPr>
              <a:t>Specific wording </a:t>
            </a:r>
            <a:endParaRPr lang="en-US" sz="2100" dirty="0">
              <a:latin typeface="+mj-lt"/>
            </a:endParaRPr>
          </a:p>
          <a:p>
            <a:pPr>
              <a:buClr>
                <a:srgbClr val="C00000"/>
              </a:buClr>
              <a:defRPr/>
            </a:pPr>
            <a:endParaRPr lang="en-US" sz="2800" dirty="0" smtClean="0">
              <a:latin typeface="Bookman Old Style" panose="02050604050505020204" pitchFamily="18" charset="0"/>
            </a:endParaRPr>
          </a:p>
          <a:p>
            <a:pPr lvl="0">
              <a:buClr>
                <a:srgbClr val="C00000"/>
              </a:buClr>
              <a:buNone/>
            </a:pPr>
            <a:endParaRPr lang="en-US" sz="2400" dirty="0" smtClean="0"/>
          </a:p>
        </p:txBody>
      </p:sp>
    </p:spTree>
    <p:extLst>
      <p:ext uri="{BB962C8B-B14F-4D97-AF65-F5344CB8AC3E}">
        <p14:creationId xmlns:p14="http://schemas.microsoft.com/office/powerpoint/2010/main" val="1237562772"/>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685800"/>
          </a:xfrm>
        </p:spPr>
        <p:txBody>
          <a:bodyPr>
            <a:noAutofit/>
          </a:bodyPr>
          <a:lstStyle/>
          <a:p>
            <a:r>
              <a:rPr lang="en-US" sz="4000" b="1" dirty="0" smtClean="0"/>
              <a:t>Official Party Platform</a:t>
            </a:r>
            <a:endParaRPr lang="en-US" sz="4000" b="1" dirty="0"/>
          </a:p>
        </p:txBody>
      </p:sp>
      <p:sp>
        <p:nvSpPr>
          <p:cNvPr id="3" name="Content Placeholder 2"/>
          <p:cNvSpPr>
            <a:spLocks noGrp="1"/>
          </p:cNvSpPr>
          <p:nvPr>
            <p:ph sz="quarter" idx="1"/>
          </p:nvPr>
        </p:nvSpPr>
        <p:spPr>
          <a:xfrm>
            <a:off x="228600" y="1524000"/>
            <a:ext cx="8839200" cy="4953000"/>
          </a:xfrm>
        </p:spPr>
        <p:txBody>
          <a:bodyPr>
            <a:normAutofit/>
          </a:bodyPr>
          <a:lstStyle/>
          <a:p>
            <a:pPr>
              <a:buClr>
                <a:srgbClr val="C00000"/>
              </a:buClr>
              <a:defRPr/>
            </a:pPr>
            <a:r>
              <a:rPr lang="en-US" sz="2800" dirty="0"/>
              <a:t>SREC will recommend the final vote on the floor be taken on each individual platform plank after deliberations cease.  </a:t>
            </a:r>
          </a:p>
          <a:p>
            <a:pPr lvl="1">
              <a:defRPr/>
            </a:pPr>
            <a:r>
              <a:rPr lang="en-US" sz="2300" dirty="0"/>
              <a:t>This represents a change from previous years, where the vote was taken on the floor for the entire document at once. </a:t>
            </a:r>
            <a:endParaRPr lang="en-US" sz="2300" dirty="0" smtClean="0"/>
          </a:p>
          <a:p>
            <a:pPr lvl="1">
              <a:defRPr/>
            </a:pPr>
            <a:endParaRPr lang="en-US" sz="2300" dirty="0" smtClean="0"/>
          </a:p>
          <a:p>
            <a:pPr>
              <a:buClr>
                <a:srgbClr val="C00000"/>
              </a:buClr>
              <a:defRPr/>
            </a:pPr>
            <a:r>
              <a:rPr lang="en-US" sz="3300" dirty="0" smtClean="0">
                <a:latin typeface="+mj-lt"/>
              </a:rPr>
              <a:t>The </a:t>
            </a:r>
            <a:r>
              <a:rPr lang="en-US" sz="3300" dirty="0">
                <a:latin typeface="+mj-lt"/>
              </a:rPr>
              <a:t>final ratified document will be the Platform for the Republican Party of Texas until the next State Convention.</a:t>
            </a:r>
          </a:p>
          <a:p>
            <a:pPr>
              <a:buClr>
                <a:srgbClr val="C00000"/>
              </a:buClr>
              <a:defRPr/>
            </a:pPr>
            <a:endParaRPr lang="en-US" sz="2800" dirty="0" smtClean="0">
              <a:latin typeface="Bookman Old Style" panose="02050604050505020204" pitchFamily="18" charset="0"/>
            </a:endParaRPr>
          </a:p>
          <a:p>
            <a:pPr lvl="0">
              <a:buClr>
                <a:srgbClr val="C00000"/>
              </a:buClr>
              <a:buNone/>
            </a:pPr>
            <a:endParaRPr lang="en-US" sz="2400" dirty="0" smtClean="0"/>
          </a:p>
        </p:txBody>
      </p:sp>
    </p:spTree>
    <p:extLst>
      <p:ext uri="{BB962C8B-B14F-4D97-AF65-F5344CB8AC3E}">
        <p14:creationId xmlns:p14="http://schemas.microsoft.com/office/powerpoint/2010/main" val="2615762160"/>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685800"/>
          </a:xfrm>
        </p:spPr>
        <p:txBody>
          <a:bodyPr>
            <a:noAutofit/>
          </a:bodyPr>
          <a:lstStyle/>
          <a:p>
            <a:r>
              <a:rPr lang="en-US" sz="4000" b="1" dirty="0" smtClean="0"/>
              <a:t>Adopting the Platform</a:t>
            </a:r>
            <a:endParaRPr lang="en-US" sz="4000" b="1" dirty="0"/>
          </a:p>
        </p:txBody>
      </p:sp>
      <p:sp>
        <p:nvSpPr>
          <p:cNvPr id="3" name="Content Placeholder 2"/>
          <p:cNvSpPr>
            <a:spLocks noGrp="1"/>
          </p:cNvSpPr>
          <p:nvPr>
            <p:ph sz="quarter" idx="1"/>
          </p:nvPr>
        </p:nvSpPr>
        <p:spPr>
          <a:xfrm>
            <a:off x="228600" y="1371600"/>
            <a:ext cx="8839200" cy="5334000"/>
          </a:xfrm>
        </p:spPr>
        <p:txBody>
          <a:bodyPr>
            <a:normAutofit lnSpcReduction="10000"/>
          </a:bodyPr>
          <a:lstStyle/>
          <a:p>
            <a:pPr>
              <a:buClr>
                <a:srgbClr val="C00000"/>
              </a:buClr>
              <a:defRPr/>
            </a:pPr>
            <a:r>
              <a:rPr lang="en-US" sz="2500" dirty="0" smtClean="0">
                <a:latin typeface="Bookman Old Style" panose="02050604050505020204" pitchFamily="18" charset="0"/>
              </a:rPr>
              <a:t>Debate will occur</a:t>
            </a:r>
          </a:p>
          <a:p>
            <a:pPr>
              <a:buClr>
                <a:srgbClr val="C00000"/>
              </a:buClr>
              <a:defRPr/>
            </a:pPr>
            <a:r>
              <a:rPr lang="en-US" sz="2500" dirty="0" smtClean="0">
                <a:latin typeface="Bookman Old Style" panose="02050604050505020204" pitchFamily="18" charset="0"/>
              </a:rPr>
              <a:t>Once the Question is Called (Previous Question) all debate will cease and the body will vote to either continue or end debate.</a:t>
            </a:r>
          </a:p>
          <a:p>
            <a:pPr>
              <a:buClr>
                <a:srgbClr val="C00000"/>
              </a:buClr>
              <a:defRPr/>
            </a:pPr>
            <a:r>
              <a:rPr lang="en-US" sz="2500" dirty="0" smtClean="0">
                <a:latin typeface="Bookman Old Style" panose="02050604050505020204" pitchFamily="18" charset="0"/>
              </a:rPr>
              <a:t>The body ends debate we will move immediately into Plank – by – Plank voting.</a:t>
            </a:r>
          </a:p>
          <a:p>
            <a:pPr lvl="1">
              <a:buClr>
                <a:srgbClr val="C00000"/>
              </a:buClr>
              <a:defRPr/>
            </a:pPr>
            <a:r>
              <a:rPr lang="en-US" dirty="0" smtClean="0">
                <a:latin typeface="Bookman Old Style" panose="02050604050505020204" pitchFamily="18" charset="0"/>
              </a:rPr>
              <a:t>Alternates will be seated as delegates before voting begins.</a:t>
            </a:r>
          </a:p>
          <a:p>
            <a:pPr lvl="1">
              <a:buClr>
                <a:srgbClr val="C00000"/>
              </a:buClr>
              <a:defRPr/>
            </a:pPr>
            <a:r>
              <a:rPr lang="en-US" dirty="0" smtClean="0">
                <a:latin typeface="Bookman Old Style" panose="02050604050505020204" pitchFamily="18" charset="0"/>
              </a:rPr>
              <a:t>Ballots will be passed out to all those entitled to vote.</a:t>
            </a:r>
          </a:p>
          <a:p>
            <a:pPr lvl="1">
              <a:buClr>
                <a:srgbClr val="C00000"/>
              </a:buClr>
              <a:defRPr/>
            </a:pPr>
            <a:r>
              <a:rPr lang="en-US" dirty="0" smtClean="0">
                <a:latin typeface="Bookman Old Style" panose="02050604050505020204" pitchFamily="18" charset="0"/>
              </a:rPr>
              <a:t>Voting will proceed plank by plank.</a:t>
            </a:r>
          </a:p>
          <a:p>
            <a:pPr lvl="1">
              <a:buClr>
                <a:srgbClr val="C00000"/>
              </a:buClr>
              <a:defRPr/>
            </a:pPr>
            <a:r>
              <a:rPr lang="en-US" dirty="0" smtClean="0">
                <a:latin typeface="Bookman Old Style" panose="02050604050505020204" pitchFamily="18" charset="0"/>
              </a:rPr>
              <a:t>Once all planks have been voted on the ballots will be collected.</a:t>
            </a:r>
          </a:p>
          <a:p>
            <a:pPr lvl="1">
              <a:buClr>
                <a:srgbClr val="C00000"/>
              </a:buClr>
              <a:defRPr/>
            </a:pPr>
            <a:r>
              <a:rPr lang="en-US" dirty="0" smtClean="0">
                <a:latin typeface="Bookman Old Style" panose="02050604050505020204" pitchFamily="18" charset="0"/>
              </a:rPr>
              <a:t>The ballots will then be counted and the final platform created based on the results.</a:t>
            </a:r>
            <a:r>
              <a:rPr lang="en-US" sz="1800" dirty="0">
                <a:latin typeface="Bookman Old Style" panose="02050604050505020204" pitchFamily="18" charset="0"/>
              </a:rPr>
              <a:t/>
            </a:r>
            <a:br>
              <a:rPr lang="en-US" sz="1800" dirty="0">
                <a:latin typeface="Bookman Old Style" panose="02050604050505020204" pitchFamily="18" charset="0"/>
              </a:rPr>
            </a:br>
            <a:endParaRPr lang="en-US" sz="1800" dirty="0">
              <a:latin typeface="Bookman Old Style" panose="02050604050505020204" pitchFamily="18" charset="0"/>
            </a:endParaRPr>
          </a:p>
          <a:p>
            <a:pPr marL="0" indent="0">
              <a:buClr>
                <a:srgbClr val="C00000"/>
              </a:buClr>
              <a:buNone/>
              <a:defRPr/>
            </a:pPr>
            <a:endParaRPr lang="en-US" sz="2800" dirty="0" smtClean="0">
              <a:latin typeface="Bookman Old Style" panose="02050604050505020204" pitchFamily="18" charset="0"/>
            </a:endParaRPr>
          </a:p>
          <a:p>
            <a:pPr lvl="0">
              <a:buClr>
                <a:srgbClr val="C00000"/>
              </a:buClr>
              <a:buNone/>
            </a:pPr>
            <a:endParaRPr lang="en-US" sz="2400" dirty="0" smtClean="0"/>
          </a:p>
        </p:txBody>
      </p:sp>
    </p:spTree>
    <p:extLst>
      <p:ext uri="{BB962C8B-B14F-4D97-AF65-F5344CB8AC3E}">
        <p14:creationId xmlns:p14="http://schemas.microsoft.com/office/powerpoint/2010/main" val="86625829"/>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685800"/>
          </a:xfrm>
        </p:spPr>
        <p:txBody>
          <a:bodyPr>
            <a:noAutofit/>
          </a:bodyPr>
          <a:lstStyle/>
          <a:p>
            <a:r>
              <a:rPr lang="en-US" sz="4000" b="1" dirty="0" smtClean="0"/>
              <a:t>Plank – by – Plank </a:t>
            </a:r>
            <a:endParaRPr lang="en-US" sz="4000" b="1" dirty="0"/>
          </a:p>
        </p:txBody>
      </p:sp>
      <p:sp>
        <p:nvSpPr>
          <p:cNvPr id="3" name="Content Placeholder 2"/>
          <p:cNvSpPr>
            <a:spLocks noGrp="1"/>
          </p:cNvSpPr>
          <p:nvPr>
            <p:ph sz="quarter" idx="1"/>
          </p:nvPr>
        </p:nvSpPr>
        <p:spPr>
          <a:xfrm>
            <a:off x="228600" y="1524000"/>
            <a:ext cx="8839200" cy="4953000"/>
          </a:xfrm>
        </p:spPr>
        <p:txBody>
          <a:bodyPr>
            <a:normAutofit/>
          </a:bodyPr>
          <a:lstStyle/>
          <a:p>
            <a:pPr marL="0" indent="0">
              <a:buClr>
                <a:srgbClr val="C00000"/>
              </a:buClr>
              <a:buNone/>
              <a:defRPr/>
            </a:pPr>
            <a:endParaRPr lang="en-US" sz="2800" dirty="0" smtClean="0">
              <a:latin typeface="Bookman Old Style" panose="02050604050505020204" pitchFamily="18" charset="0"/>
            </a:endParaRPr>
          </a:p>
          <a:p>
            <a:pPr lvl="0">
              <a:buClr>
                <a:srgbClr val="C00000"/>
              </a:buClr>
              <a:buNone/>
            </a:pPr>
            <a:endParaRPr lang="en-US" sz="2400" dirty="0" smtClean="0"/>
          </a:p>
        </p:txBody>
      </p:sp>
      <p:graphicFrame>
        <p:nvGraphicFramePr>
          <p:cNvPr id="4" name="Table 3"/>
          <p:cNvGraphicFramePr>
            <a:graphicFrameLocks noGrp="1"/>
          </p:cNvGraphicFramePr>
          <p:nvPr>
            <p:extLst>
              <p:ext uri="{D42A27DB-BD31-4B8C-83A1-F6EECF244321}">
                <p14:modId xmlns:p14="http://schemas.microsoft.com/office/powerpoint/2010/main" val="2536252078"/>
              </p:ext>
            </p:extLst>
          </p:nvPr>
        </p:nvGraphicFramePr>
        <p:xfrm>
          <a:off x="838200" y="1523999"/>
          <a:ext cx="7543800" cy="4648201"/>
        </p:xfrm>
        <a:graphic>
          <a:graphicData uri="http://schemas.openxmlformats.org/drawingml/2006/table">
            <a:tbl>
              <a:tblPr>
                <a:tableStyleId>{5C22544A-7EE6-4342-B048-85BDC9FD1C3A}</a:tableStyleId>
              </a:tblPr>
              <a:tblGrid>
                <a:gridCol w="2108309"/>
                <a:gridCol w="2503621"/>
                <a:gridCol w="2931870"/>
              </a:tblGrid>
              <a:tr h="1106717">
                <a:tc>
                  <a:txBody>
                    <a:bodyPr/>
                    <a:lstStyle/>
                    <a:p>
                      <a:pPr algn="ctr" fontAlgn="ctr"/>
                      <a:r>
                        <a:rPr lang="en-US" sz="3000" b="1" u="none" strike="noStrike" dirty="0">
                          <a:effectLst/>
                        </a:rPr>
                        <a:t>PLANK</a:t>
                      </a:r>
                      <a:endParaRPr lang="en-US" sz="3000" b="1"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en-US" sz="3000" b="1" u="none" strike="noStrike" dirty="0">
                          <a:effectLst/>
                        </a:rPr>
                        <a:t>Include in Platform?</a:t>
                      </a:r>
                      <a:endParaRPr lang="en-US" sz="30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r>
              <a:tr h="885371">
                <a:tc>
                  <a:txBody>
                    <a:bodyPr/>
                    <a:lstStyle/>
                    <a:p>
                      <a:pPr algn="ctr" fontAlgn="ct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500" b="1" u="none" strike="noStrike" dirty="0">
                          <a:effectLst/>
                        </a:rPr>
                        <a:t> </a:t>
                      </a:r>
                      <a:r>
                        <a:rPr lang="en-US" sz="2500" b="1" i="0" u="none" strike="noStrike" baseline="0" dirty="0" smtClean="0">
                          <a:solidFill>
                            <a:schemeClr val="dk1"/>
                          </a:solidFill>
                          <a:effectLst/>
                          <a:latin typeface="+mn-lt"/>
                        </a:rPr>
                        <a:t>Include</a:t>
                      </a:r>
                      <a:endParaRPr lang="en-US" sz="2500" b="1" i="0" u="none" strike="noStrike" dirty="0" smtClean="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500" b="1" i="0" u="none" strike="noStrike" dirty="0" smtClean="0">
                          <a:solidFill>
                            <a:schemeClr val="dk1"/>
                          </a:solidFill>
                          <a:effectLst/>
                          <a:latin typeface="+mn-lt"/>
                        </a:rPr>
                        <a:t>Do</a:t>
                      </a:r>
                      <a:r>
                        <a:rPr lang="en-US" sz="2500" b="1" i="0" u="none" strike="noStrike" baseline="0" dirty="0" smtClean="0">
                          <a:solidFill>
                            <a:schemeClr val="dk1"/>
                          </a:solidFill>
                          <a:effectLst/>
                          <a:latin typeface="+mn-lt"/>
                        </a:rPr>
                        <a:t> Not Include</a:t>
                      </a:r>
                      <a:endParaRPr lang="en-US" sz="2500" b="1" i="0" u="none" strike="noStrike" dirty="0">
                        <a:solidFill>
                          <a:srgbClr val="000000"/>
                        </a:solidFill>
                        <a:effectLst/>
                        <a:latin typeface="Calibri" panose="020F0502020204030204" pitchFamily="34" charset="0"/>
                      </a:endParaRPr>
                    </a:p>
                  </a:txBody>
                  <a:tcPr marL="9525" marR="9525" marT="9525" marB="0" anchor="ctr"/>
                </a:tc>
              </a:tr>
              <a:tr h="885371">
                <a:tc>
                  <a:txBody>
                    <a:bodyPr/>
                    <a:lstStyle/>
                    <a:p>
                      <a:pPr algn="ctr" fontAlgn="ctr"/>
                      <a:r>
                        <a:rPr lang="en-US" sz="2500" b="1" i="0" u="none" strike="noStrike" dirty="0" smtClean="0">
                          <a:solidFill>
                            <a:srgbClr val="000000"/>
                          </a:solidFill>
                          <a:effectLst/>
                          <a:latin typeface="Calibri" panose="020F0502020204030204" pitchFamily="34" charset="0"/>
                        </a:rPr>
                        <a:t>1</a:t>
                      </a:r>
                      <a:endParaRPr lang="en-US" sz="2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smtClean="0">
                          <a:effectLst/>
                        </a:rPr>
                        <a:t>    </a:t>
                      </a: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9525" marR="9525" marT="9525" marB="0" anchor="ctr"/>
                </a:tc>
              </a:tr>
              <a:tr h="885371">
                <a:tc>
                  <a:txBody>
                    <a:bodyPr/>
                    <a:lstStyle/>
                    <a:p>
                      <a:pPr algn="ctr" fontAlgn="ctr"/>
                      <a:r>
                        <a:rPr lang="en-US" sz="2500" b="1" i="0" u="none" strike="noStrike" dirty="0" smtClean="0">
                          <a:solidFill>
                            <a:schemeClr val="dk1"/>
                          </a:solidFill>
                          <a:effectLst/>
                          <a:latin typeface="+mn-lt"/>
                        </a:rPr>
                        <a:t>2</a:t>
                      </a:r>
                      <a:endParaRPr lang="en-US" sz="2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9525" marR="9525" marT="9525" marB="0" anchor="ctr"/>
                </a:tc>
              </a:tr>
              <a:tr h="885371">
                <a:tc>
                  <a:txBody>
                    <a:bodyPr/>
                    <a:lstStyle/>
                    <a:p>
                      <a:pPr algn="ctr" fontAlgn="ctr"/>
                      <a:r>
                        <a:rPr lang="en-US" sz="2500" b="1" i="0" u="none" strike="noStrike" dirty="0" smtClean="0">
                          <a:solidFill>
                            <a:schemeClr val="dk1"/>
                          </a:solidFill>
                          <a:effectLst/>
                          <a:latin typeface="+mn-lt"/>
                        </a:rPr>
                        <a:t>3</a:t>
                      </a:r>
                      <a:endParaRPr lang="en-US" sz="25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5" name="Oval 4"/>
          <p:cNvSpPr/>
          <p:nvPr/>
        </p:nvSpPr>
        <p:spPr>
          <a:xfrm>
            <a:off x="6172200" y="4572000"/>
            <a:ext cx="13716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505200" y="3733800"/>
            <a:ext cx="1524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172200" y="5417126"/>
            <a:ext cx="1447800" cy="6026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637714"/>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4400" cy="758952"/>
          </a:xfrm>
        </p:spPr>
        <p:txBody>
          <a:bodyPr>
            <a:noAutofit/>
          </a:bodyPr>
          <a:lstStyle/>
          <a:p>
            <a:r>
              <a:rPr lang="en-US" sz="5000" b="1" dirty="0" smtClean="0"/>
              <a:t>RPT Website</a:t>
            </a:r>
            <a:endParaRPr lang="en-US" sz="5000" b="1" dirty="0"/>
          </a:p>
        </p:txBody>
      </p:sp>
      <p:sp>
        <p:nvSpPr>
          <p:cNvPr id="3" name="Content Placeholder 2"/>
          <p:cNvSpPr>
            <a:spLocks noGrp="1"/>
          </p:cNvSpPr>
          <p:nvPr>
            <p:ph sz="quarter" idx="1"/>
          </p:nvPr>
        </p:nvSpPr>
        <p:spPr>
          <a:xfrm>
            <a:off x="301752" y="1527048"/>
            <a:ext cx="8503920" cy="4873752"/>
          </a:xfrm>
        </p:spPr>
        <p:txBody>
          <a:bodyPr>
            <a:normAutofit lnSpcReduction="10000"/>
          </a:bodyPr>
          <a:lstStyle/>
          <a:p>
            <a:pPr>
              <a:buClr>
                <a:srgbClr val="C00000"/>
              </a:buClr>
            </a:pPr>
            <a:r>
              <a:rPr lang="en-US" dirty="0" smtClean="0"/>
              <a:t>All Registration is done online at the RPT website</a:t>
            </a:r>
          </a:p>
          <a:p>
            <a:pPr lvl="1">
              <a:buClr>
                <a:srgbClr val="C00000"/>
              </a:buClr>
            </a:pPr>
            <a:r>
              <a:rPr lang="en-US" dirty="0" smtClean="0"/>
              <a:t>No packets will be mailed</a:t>
            </a:r>
          </a:p>
          <a:p>
            <a:pPr>
              <a:buClr>
                <a:srgbClr val="C00000"/>
              </a:buClr>
            </a:pPr>
            <a:r>
              <a:rPr lang="en-US" dirty="0" smtClean="0"/>
              <a:t>Register</a:t>
            </a:r>
          </a:p>
          <a:p>
            <a:pPr lvl="1"/>
            <a:r>
              <a:rPr lang="en-US" dirty="0" smtClean="0"/>
              <a:t>Facility Fee Choices</a:t>
            </a:r>
          </a:p>
          <a:p>
            <a:pPr lvl="2"/>
            <a:r>
              <a:rPr lang="en-US" dirty="0" smtClean="0"/>
              <a:t>Delegate</a:t>
            </a:r>
          </a:p>
          <a:p>
            <a:pPr lvl="2"/>
            <a:r>
              <a:rPr lang="en-US" dirty="0" smtClean="0"/>
              <a:t>Alternate</a:t>
            </a:r>
          </a:p>
          <a:p>
            <a:pPr lvl="2"/>
            <a:r>
              <a:rPr lang="en-US" dirty="0" smtClean="0"/>
              <a:t>Guest</a:t>
            </a:r>
          </a:p>
          <a:p>
            <a:pPr lvl="3"/>
            <a:r>
              <a:rPr lang="en-US" dirty="0" smtClean="0"/>
              <a:t>Any child under the age of 10</a:t>
            </a:r>
          </a:p>
          <a:p>
            <a:pPr lvl="1"/>
            <a:r>
              <a:rPr lang="en-US" dirty="0" smtClean="0"/>
              <a:t>Event Tickets</a:t>
            </a:r>
          </a:p>
          <a:p>
            <a:pPr lvl="1"/>
            <a:r>
              <a:rPr lang="en-US" dirty="0" smtClean="0"/>
              <a:t>Which Account</a:t>
            </a:r>
          </a:p>
          <a:p>
            <a:pPr lvl="2"/>
            <a:r>
              <a:rPr lang="en-US" dirty="0" smtClean="0"/>
              <a:t>Federal or State or Corporate </a:t>
            </a:r>
          </a:p>
          <a:p>
            <a:pPr>
              <a:buClr>
                <a:srgbClr val="C00000"/>
              </a:buClr>
            </a:pPr>
            <a:r>
              <a:rPr lang="en-US" dirty="0" smtClean="0"/>
              <a:t>Book Hotel</a:t>
            </a:r>
          </a:p>
          <a:p>
            <a:pPr marL="0" indent="0">
              <a:buNone/>
            </a:pPr>
            <a:endParaRPr lang="en-US" dirty="0"/>
          </a:p>
        </p:txBody>
      </p:sp>
    </p:spTree>
    <p:extLst>
      <p:ext uri="{BB962C8B-B14F-4D97-AF65-F5344CB8AC3E}">
        <p14:creationId xmlns:p14="http://schemas.microsoft.com/office/powerpoint/2010/main" val="1141977054"/>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smtClean="0"/>
          </a:p>
          <a:p>
            <a:endParaRPr lang="en-US" dirty="0" smtClean="0"/>
          </a:p>
        </p:txBody>
      </p:sp>
      <p:sp>
        <p:nvSpPr>
          <p:cNvPr id="2" name="Title 1"/>
          <p:cNvSpPr>
            <a:spLocks noGrp="1"/>
          </p:cNvSpPr>
          <p:nvPr>
            <p:ph type="ctrTitle"/>
          </p:nvPr>
        </p:nvSpPr>
        <p:spPr>
          <a:xfrm>
            <a:off x="609600" y="1143000"/>
            <a:ext cx="8001000" cy="990600"/>
          </a:xfrm>
        </p:spPr>
        <p:txBody>
          <a:bodyPr>
            <a:noAutofit/>
          </a:bodyPr>
          <a:lstStyle/>
          <a:p>
            <a:r>
              <a:rPr lang="en-US" sz="6000" b="1" dirty="0" smtClean="0">
                <a:solidFill>
                  <a:schemeClr val="tx1">
                    <a:lumMod val="50000"/>
                    <a:lumOff val="50000"/>
                  </a:schemeClr>
                </a:solidFill>
              </a:rPr>
              <a:t>Congressional</a:t>
            </a:r>
            <a:br>
              <a:rPr lang="en-US" sz="6000" b="1" dirty="0" smtClean="0">
                <a:solidFill>
                  <a:schemeClr val="tx1">
                    <a:lumMod val="50000"/>
                    <a:lumOff val="50000"/>
                  </a:schemeClr>
                </a:solidFill>
              </a:rPr>
            </a:br>
            <a:r>
              <a:rPr lang="en-US" sz="6000" b="1" dirty="0" smtClean="0">
                <a:solidFill>
                  <a:schemeClr val="tx1">
                    <a:lumMod val="50000"/>
                    <a:lumOff val="50000"/>
                  </a:schemeClr>
                </a:solidFill>
              </a:rPr>
              <a:t>Dist. (CD) Caucus</a:t>
            </a:r>
            <a:endParaRPr lang="en-US" sz="6000" dirty="0">
              <a:solidFill>
                <a:schemeClr val="tx1">
                  <a:lumMod val="50000"/>
                  <a:lumOff val="50000"/>
                </a:schemeClr>
              </a:solidFill>
            </a:endParaRPr>
          </a:p>
        </p:txBody>
      </p:sp>
      <p:pic>
        <p:nvPicPr>
          <p:cNvPr id="6" name="Content Placeholder 5" descr="RPT Elephant.JPG"/>
          <p:cNvPicPr>
            <a:picLocks noChangeAspect="1"/>
          </p:cNvPicPr>
          <p:nvPr/>
        </p:nvPicPr>
        <p:blipFill>
          <a:blip r:embed="rId2" cstate="print"/>
          <a:stretch>
            <a:fillRect/>
          </a:stretch>
        </p:blipFill>
        <p:spPr>
          <a:xfrm>
            <a:off x="2438400" y="2895600"/>
            <a:ext cx="4267201" cy="3192856"/>
          </a:xfrm>
          <a:prstGeom prst="rect">
            <a:avLst/>
          </a:prstGeom>
        </p:spPr>
      </p:pic>
    </p:spTree>
    <p:extLst>
      <p:ext uri="{BB962C8B-B14F-4D97-AF65-F5344CB8AC3E}">
        <p14:creationId xmlns:p14="http://schemas.microsoft.com/office/powerpoint/2010/main" val="628179001"/>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85800"/>
          </a:xfrm>
        </p:spPr>
        <p:txBody>
          <a:bodyPr>
            <a:normAutofit fontScale="90000"/>
          </a:bodyPr>
          <a:lstStyle/>
          <a:p>
            <a:r>
              <a:rPr lang="en-US" sz="4400" b="1" dirty="0" smtClean="0"/>
              <a:t> 1</a:t>
            </a:r>
            <a:r>
              <a:rPr lang="en-US" sz="4400" b="1" baseline="30000" dirty="0" smtClean="0"/>
              <a:t>st</a:t>
            </a:r>
            <a:r>
              <a:rPr lang="en-US" sz="4400" b="1" dirty="0" smtClean="0"/>
              <a:t> CD Caucus</a:t>
            </a:r>
            <a:r>
              <a:rPr lang="en-US" sz="4000" b="1" dirty="0" smtClean="0"/>
              <a:t> </a:t>
            </a:r>
            <a:endParaRPr lang="en-US" sz="4000" dirty="0"/>
          </a:p>
        </p:txBody>
      </p:sp>
      <p:sp>
        <p:nvSpPr>
          <p:cNvPr id="3" name="Content Placeholder 2"/>
          <p:cNvSpPr>
            <a:spLocks noGrp="1"/>
          </p:cNvSpPr>
          <p:nvPr>
            <p:ph sz="quarter" idx="1"/>
          </p:nvPr>
        </p:nvSpPr>
        <p:spPr>
          <a:xfrm>
            <a:off x="228600" y="1524000"/>
            <a:ext cx="8839200" cy="4953000"/>
          </a:xfrm>
        </p:spPr>
        <p:txBody>
          <a:bodyPr>
            <a:normAutofit fontScale="92500" lnSpcReduction="20000"/>
          </a:bodyPr>
          <a:lstStyle/>
          <a:p>
            <a:pPr marL="0" indent="0" algn="ctr">
              <a:buClr>
                <a:srgbClr val="C00000"/>
              </a:buClr>
              <a:buNone/>
            </a:pPr>
            <a:r>
              <a:rPr lang="en-US" sz="2600" dirty="0" smtClean="0"/>
              <a:t> *One person. One vote.*</a:t>
            </a:r>
          </a:p>
          <a:p>
            <a:pPr>
              <a:buClr>
                <a:srgbClr val="C00000"/>
              </a:buClr>
            </a:pPr>
            <a:r>
              <a:rPr lang="en-US" sz="3200" dirty="0"/>
              <a:t>Business – </a:t>
            </a:r>
            <a:r>
              <a:rPr lang="en-US" sz="2800" dirty="0"/>
              <a:t>Agenda established by supplement rules</a:t>
            </a:r>
          </a:p>
          <a:p>
            <a:pPr lvl="1">
              <a:buClr>
                <a:srgbClr val="C00000"/>
              </a:buClr>
            </a:pPr>
            <a:r>
              <a:rPr lang="en-US" sz="2600" dirty="0" smtClean="0"/>
              <a:t>Call </a:t>
            </a:r>
            <a:r>
              <a:rPr lang="en-US" sz="2600" dirty="0"/>
              <a:t>to Order</a:t>
            </a:r>
          </a:p>
          <a:p>
            <a:pPr lvl="1">
              <a:buClr>
                <a:srgbClr val="C00000"/>
              </a:buClr>
            </a:pPr>
            <a:r>
              <a:rPr lang="en-US" sz="2600" dirty="0"/>
              <a:t>Appointment of Temporary Officers</a:t>
            </a:r>
          </a:p>
          <a:p>
            <a:pPr lvl="1">
              <a:buClr>
                <a:srgbClr val="C00000"/>
              </a:buClr>
            </a:pPr>
            <a:r>
              <a:rPr lang="en-US" sz="3200" dirty="0"/>
              <a:t>Roll Call – </a:t>
            </a:r>
            <a:r>
              <a:rPr lang="en-US" sz="2800" dirty="0"/>
              <a:t>Establishing Voting Body</a:t>
            </a:r>
          </a:p>
          <a:p>
            <a:pPr lvl="2"/>
            <a:r>
              <a:rPr lang="en-US" sz="2400" dirty="0" smtClean="0"/>
              <a:t>Seating </a:t>
            </a:r>
            <a:r>
              <a:rPr lang="en-US" sz="2400" dirty="0"/>
              <a:t>of Delegates</a:t>
            </a:r>
          </a:p>
          <a:p>
            <a:pPr lvl="2"/>
            <a:r>
              <a:rPr lang="en-US" sz="2400" dirty="0"/>
              <a:t>Seating of Alternates for absent </a:t>
            </a:r>
            <a:r>
              <a:rPr lang="en-US" sz="2400" dirty="0" smtClean="0"/>
              <a:t>Delegates</a:t>
            </a:r>
          </a:p>
          <a:p>
            <a:pPr lvl="1">
              <a:buClr>
                <a:srgbClr val="C00000"/>
              </a:buClr>
            </a:pPr>
            <a:r>
              <a:rPr lang="en-US" sz="2600" dirty="0"/>
              <a:t>Elect Permanent </a:t>
            </a:r>
            <a:r>
              <a:rPr lang="en-US" sz="2600" dirty="0" smtClean="0"/>
              <a:t>CD </a:t>
            </a:r>
            <a:r>
              <a:rPr lang="en-US" sz="2600" dirty="0"/>
              <a:t>Caucus Chairman</a:t>
            </a:r>
          </a:p>
          <a:p>
            <a:pPr lvl="1">
              <a:buClr>
                <a:srgbClr val="C00000"/>
              </a:buClr>
            </a:pPr>
            <a:r>
              <a:rPr lang="en-US" sz="2600" dirty="0"/>
              <a:t>Appoint Permanent </a:t>
            </a:r>
            <a:r>
              <a:rPr lang="en-US" sz="2600" dirty="0" smtClean="0"/>
              <a:t>CD </a:t>
            </a:r>
            <a:r>
              <a:rPr lang="en-US" sz="2600" dirty="0"/>
              <a:t>Caucus Officers</a:t>
            </a:r>
          </a:p>
          <a:p>
            <a:pPr lvl="1">
              <a:buClr>
                <a:srgbClr val="C00000"/>
              </a:buClr>
            </a:pPr>
            <a:r>
              <a:rPr lang="en-US" sz="2600" dirty="0"/>
              <a:t>Elects one delegate to Permanent Committees</a:t>
            </a:r>
          </a:p>
          <a:p>
            <a:pPr lvl="2"/>
            <a:r>
              <a:rPr lang="en-US" sz="2400" dirty="0" smtClean="0"/>
              <a:t>National Nominations</a:t>
            </a:r>
          </a:p>
          <a:p>
            <a:pPr lvl="1"/>
            <a:r>
              <a:rPr lang="en-US" sz="2800" dirty="0" smtClean="0"/>
              <a:t>Announcements </a:t>
            </a:r>
            <a:r>
              <a:rPr lang="en-US" sz="2800" dirty="0"/>
              <a:t>&amp; Adjournment</a:t>
            </a:r>
          </a:p>
          <a:p>
            <a:pPr lvl="2"/>
            <a:endParaRPr lang="en-US" sz="2300" dirty="0" smtClean="0"/>
          </a:p>
          <a:p>
            <a:pPr lvl="1">
              <a:buClr>
                <a:srgbClr val="C00000"/>
              </a:buClr>
            </a:pPr>
            <a:endParaRPr lang="en-US" sz="1800" dirty="0"/>
          </a:p>
          <a:p>
            <a:pPr lvl="0">
              <a:buClr>
                <a:srgbClr val="C00000"/>
              </a:buClr>
              <a:buNone/>
            </a:pPr>
            <a:endParaRPr lang="en-US" sz="2400" dirty="0" smtClean="0"/>
          </a:p>
        </p:txBody>
      </p:sp>
    </p:spTree>
    <p:extLst>
      <p:ext uri="{BB962C8B-B14F-4D97-AF65-F5344CB8AC3E}">
        <p14:creationId xmlns:p14="http://schemas.microsoft.com/office/powerpoint/2010/main" val="1190097258"/>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534400" cy="685800"/>
          </a:xfrm>
        </p:spPr>
        <p:txBody>
          <a:bodyPr>
            <a:normAutofit fontScale="90000"/>
          </a:bodyPr>
          <a:lstStyle/>
          <a:p>
            <a:r>
              <a:rPr lang="en-US" sz="4400" b="1" dirty="0" smtClean="0"/>
              <a:t>2</a:t>
            </a:r>
            <a:r>
              <a:rPr lang="en-US" sz="4400" b="1" baseline="30000" dirty="0" smtClean="0"/>
              <a:t>nd</a:t>
            </a:r>
            <a:r>
              <a:rPr lang="en-US" sz="4400" b="1" dirty="0" smtClean="0"/>
              <a:t> CD Caucus</a:t>
            </a:r>
            <a:endParaRPr lang="en-US" sz="4000" dirty="0"/>
          </a:p>
        </p:txBody>
      </p:sp>
      <p:sp>
        <p:nvSpPr>
          <p:cNvPr id="3" name="Content Placeholder 2"/>
          <p:cNvSpPr>
            <a:spLocks noGrp="1"/>
          </p:cNvSpPr>
          <p:nvPr>
            <p:ph sz="quarter" idx="1"/>
          </p:nvPr>
        </p:nvSpPr>
        <p:spPr>
          <a:xfrm>
            <a:off x="228600" y="1371600"/>
            <a:ext cx="8839200" cy="5105400"/>
          </a:xfrm>
        </p:spPr>
        <p:txBody>
          <a:bodyPr>
            <a:normAutofit fontScale="92500" lnSpcReduction="10000"/>
          </a:bodyPr>
          <a:lstStyle/>
          <a:p>
            <a:pPr marL="0" indent="0" algn="ctr">
              <a:buClr>
                <a:srgbClr val="C00000"/>
              </a:buClr>
              <a:buNone/>
            </a:pPr>
            <a:r>
              <a:rPr lang="en-US" sz="2800" dirty="0"/>
              <a:t>*One person. One vote.*</a:t>
            </a:r>
          </a:p>
          <a:p>
            <a:pPr>
              <a:buClr>
                <a:srgbClr val="C00000"/>
              </a:buClr>
            </a:pPr>
            <a:r>
              <a:rPr lang="en-US" sz="3200" dirty="0"/>
              <a:t>Business – </a:t>
            </a:r>
            <a:r>
              <a:rPr lang="en-US" sz="2800" dirty="0"/>
              <a:t>Agenda established by supplement rules</a:t>
            </a:r>
          </a:p>
          <a:p>
            <a:pPr lvl="1">
              <a:buClr>
                <a:srgbClr val="C00000"/>
              </a:buClr>
            </a:pPr>
            <a:r>
              <a:rPr lang="en-US" sz="2400" dirty="0" smtClean="0"/>
              <a:t>Call </a:t>
            </a:r>
            <a:r>
              <a:rPr lang="en-US" sz="2400" dirty="0"/>
              <a:t>to Order</a:t>
            </a:r>
          </a:p>
          <a:p>
            <a:pPr lvl="1">
              <a:buClr>
                <a:srgbClr val="C00000"/>
              </a:buClr>
            </a:pPr>
            <a:r>
              <a:rPr lang="en-US" sz="2400" dirty="0"/>
              <a:t>Roll Call – Establishing Voting Body</a:t>
            </a:r>
          </a:p>
          <a:p>
            <a:pPr lvl="2"/>
            <a:r>
              <a:rPr lang="en-US" sz="1900" dirty="0" smtClean="0"/>
              <a:t>Seating </a:t>
            </a:r>
            <a:r>
              <a:rPr lang="en-US" sz="1900" dirty="0"/>
              <a:t>of Delegates</a:t>
            </a:r>
          </a:p>
          <a:p>
            <a:pPr lvl="2"/>
            <a:r>
              <a:rPr lang="en-US" sz="1900" dirty="0"/>
              <a:t>Seating of Alternates for absent Delegates</a:t>
            </a:r>
          </a:p>
          <a:p>
            <a:pPr lvl="1">
              <a:buClr>
                <a:srgbClr val="C00000"/>
              </a:buClr>
            </a:pPr>
            <a:r>
              <a:rPr lang="en-US" sz="2400" dirty="0" smtClean="0"/>
              <a:t>Read minutes from previous </a:t>
            </a:r>
            <a:r>
              <a:rPr lang="en-US" sz="2400" dirty="0"/>
              <a:t>c</a:t>
            </a:r>
            <a:r>
              <a:rPr lang="en-US" sz="2400" dirty="0" smtClean="0"/>
              <a:t>aucus meeting</a:t>
            </a:r>
          </a:p>
          <a:p>
            <a:pPr lvl="1">
              <a:buClr>
                <a:srgbClr val="C00000"/>
              </a:buClr>
            </a:pPr>
            <a:r>
              <a:rPr lang="en-US" sz="2400" dirty="0" smtClean="0"/>
              <a:t>Elections National Convention</a:t>
            </a:r>
          </a:p>
          <a:p>
            <a:pPr lvl="2"/>
            <a:r>
              <a:rPr lang="en-US" sz="1900" dirty="0" smtClean="0"/>
              <a:t>3 Delegates &amp; 3 Alternates</a:t>
            </a:r>
          </a:p>
          <a:p>
            <a:pPr lvl="1">
              <a:buClr>
                <a:srgbClr val="C00000"/>
              </a:buClr>
            </a:pPr>
            <a:r>
              <a:rPr lang="en-US" sz="2400" dirty="0" smtClean="0"/>
              <a:t>Nomination of Presidential Elector</a:t>
            </a:r>
          </a:p>
          <a:p>
            <a:pPr lvl="1">
              <a:buClr>
                <a:srgbClr val="C00000"/>
              </a:buClr>
            </a:pPr>
            <a:r>
              <a:rPr lang="en-US" sz="2400" dirty="0" smtClean="0"/>
              <a:t>Nomination of RNC Members</a:t>
            </a:r>
          </a:p>
          <a:p>
            <a:pPr lvl="2"/>
            <a:r>
              <a:rPr lang="en-US" sz="1900" dirty="0" smtClean="0"/>
              <a:t>National Committeewoman</a:t>
            </a:r>
          </a:p>
          <a:p>
            <a:pPr lvl="2"/>
            <a:r>
              <a:rPr lang="en-US" sz="1900" dirty="0" smtClean="0"/>
              <a:t>National Committeeman</a:t>
            </a:r>
          </a:p>
          <a:p>
            <a:pPr lvl="1"/>
            <a:r>
              <a:rPr lang="en-US" sz="2400" dirty="0"/>
              <a:t>Announcements &amp; Adjournment</a:t>
            </a:r>
          </a:p>
          <a:p>
            <a:pPr lvl="2"/>
            <a:endParaRPr lang="en-US" sz="1900" dirty="0" smtClean="0"/>
          </a:p>
          <a:p>
            <a:pPr marL="0" indent="0">
              <a:buClr>
                <a:srgbClr val="C00000"/>
              </a:buClr>
              <a:buNone/>
            </a:pPr>
            <a:endParaRPr lang="en-US" sz="2800" dirty="0" smtClean="0"/>
          </a:p>
          <a:p>
            <a:pPr lvl="1">
              <a:buClr>
                <a:srgbClr val="C00000"/>
              </a:buClr>
            </a:pPr>
            <a:endParaRPr lang="en-US" sz="1800" dirty="0"/>
          </a:p>
          <a:p>
            <a:pPr lvl="0">
              <a:buClr>
                <a:srgbClr val="C00000"/>
              </a:buClr>
              <a:buNone/>
            </a:pPr>
            <a:endParaRPr lang="en-US" sz="2400" dirty="0" smtClean="0"/>
          </a:p>
        </p:txBody>
      </p:sp>
    </p:spTree>
    <p:extLst>
      <p:ext uri="{BB962C8B-B14F-4D97-AF65-F5344CB8AC3E}">
        <p14:creationId xmlns:p14="http://schemas.microsoft.com/office/powerpoint/2010/main" val="1320392692"/>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smtClean="0"/>
          </a:p>
          <a:p>
            <a:endParaRPr lang="en-US" dirty="0" smtClean="0"/>
          </a:p>
        </p:txBody>
      </p:sp>
      <p:sp>
        <p:nvSpPr>
          <p:cNvPr id="2" name="Title 1"/>
          <p:cNvSpPr>
            <a:spLocks noGrp="1"/>
          </p:cNvSpPr>
          <p:nvPr>
            <p:ph type="ctrTitle"/>
          </p:nvPr>
        </p:nvSpPr>
        <p:spPr>
          <a:xfrm>
            <a:off x="609600" y="1143000"/>
            <a:ext cx="8001000" cy="990600"/>
          </a:xfrm>
        </p:spPr>
        <p:txBody>
          <a:bodyPr>
            <a:noAutofit/>
          </a:bodyPr>
          <a:lstStyle/>
          <a:p>
            <a:r>
              <a:rPr lang="en-US" sz="5500" b="1" dirty="0" smtClean="0">
                <a:solidFill>
                  <a:schemeClr val="tx1">
                    <a:lumMod val="50000"/>
                    <a:lumOff val="50000"/>
                  </a:schemeClr>
                </a:solidFill>
              </a:rPr>
              <a:t>RNC Member Election</a:t>
            </a:r>
            <a:endParaRPr lang="en-US" sz="5500" dirty="0">
              <a:solidFill>
                <a:schemeClr val="tx1">
                  <a:lumMod val="50000"/>
                  <a:lumOff val="50000"/>
                </a:schemeClr>
              </a:solidFill>
            </a:endParaRPr>
          </a:p>
        </p:txBody>
      </p:sp>
      <p:pic>
        <p:nvPicPr>
          <p:cNvPr id="6" name="Content Placeholder 5" descr="RPT Elephant.JPG"/>
          <p:cNvPicPr>
            <a:picLocks noChangeAspect="1"/>
          </p:cNvPicPr>
          <p:nvPr/>
        </p:nvPicPr>
        <p:blipFill>
          <a:blip r:embed="rId2" cstate="print"/>
          <a:stretch>
            <a:fillRect/>
          </a:stretch>
        </p:blipFill>
        <p:spPr>
          <a:xfrm>
            <a:off x="2438400" y="2895600"/>
            <a:ext cx="4267201" cy="3192856"/>
          </a:xfrm>
          <a:prstGeom prst="rect">
            <a:avLst/>
          </a:prstGeom>
        </p:spPr>
      </p:pic>
    </p:spTree>
    <p:extLst>
      <p:ext uri="{BB962C8B-B14F-4D97-AF65-F5344CB8AC3E}">
        <p14:creationId xmlns:p14="http://schemas.microsoft.com/office/powerpoint/2010/main" val="4117708622"/>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RNC Member Election</a:t>
            </a:r>
            <a:endParaRPr lang="en-US" sz="4000" dirty="0"/>
          </a:p>
        </p:txBody>
      </p:sp>
      <p:sp>
        <p:nvSpPr>
          <p:cNvPr id="3" name="Content Placeholder 2"/>
          <p:cNvSpPr>
            <a:spLocks noGrp="1"/>
          </p:cNvSpPr>
          <p:nvPr>
            <p:ph sz="quarter" idx="1"/>
          </p:nvPr>
        </p:nvSpPr>
        <p:spPr>
          <a:xfrm>
            <a:off x="301752" y="1527048"/>
            <a:ext cx="8503920" cy="4873752"/>
          </a:xfrm>
        </p:spPr>
        <p:txBody>
          <a:bodyPr>
            <a:normAutofit fontScale="92500" lnSpcReduction="10000"/>
          </a:bodyPr>
          <a:lstStyle/>
          <a:p>
            <a:pPr>
              <a:buClr>
                <a:srgbClr val="C00000"/>
              </a:buClr>
            </a:pPr>
            <a:r>
              <a:rPr lang="en-US" sz="2400" dirty="0" smtClean="0"/>
              <a:t>Paperwork </a:t>
            </a:r>
            <a:r>
              <a:rPr lang="en-US" sz="2400" dirty="0"/>
              <a:t>is required to be filed prior to running</a:t>
            </a:r>
          </a:p>
          <a:p>
            <a:pPr>
              <a:buClr>
                <a:srgbClr val="C00000"/>
              </a:buClr>
            </a:pPr>
            <a:r>
              <a:rPr lang="en-US" sz="2400" dirty="0"/>
              <a:t>Must be nominated by a </a:t>
            </a:r>
            <a:r>
              <a:rPr lang="en-US" sz="2400" dirty="0" smtClean="0"/>
              <a:t>Delegate </a:t>
            </a:r>
            <a:r>
              <a:rPr lang="en-US" sz="2400" dirty="0"/>
              <a:t>in each </a:t>
            </a:r>
            <a:r>
              <a:rPr lang="en-US" sz="2400" dirty="0" smtClean="0"/>
              <a:t>CD </a:t>
            </a:r>
            <a:r>
              <a:rPr lang="en-US" sz="2400" dirty="0"/>
              <a:t>for consideration by that </a:t>
            </a:r>
            <a:r>
              <a:rPr lang="en-US" sz="2400" dirty="0" smtClean="0"/>
              <a:t>CD</a:t>
            </a:r>
            <a:endParaRPr lang="en-US" sz="2400" dirty="0"/>
          </a:p>
          <a:p>
            <a:pPr>
              <a:buClr>
                <a:srgbClr val="C00000"/>
              </a:buClr>
            </a:pPr>
            <a:r>
              <a:rPr lang="en-US" sz="2400" dirty="0"/>
              <a:t>The </a:t>
            </a:r>
            <a:r>
              <a:rPr lang="en-US" sz="2400" dirty="0" smtClean="0"/>
              <a:t>National </a:t>
            </a:r>
            <a:r>
              <a:rPr lang="en-US" sz="2400" dirty="0"/>
              <a:t>Nominations Committee nominates the </a:t>
            </a:r>
            <a:r>
              <a:rPr lang="en-US" sz="2400" dirty="0" smtClean="0"/>
              <a:t>RNC Members </a:t>
            </a:r>
            <a:r>
              <a:rPr lang="en-US" sz="2400" dirty="0"/>
              <a:t>who received a majority of </a:t>
            </a:r>
            <a:r>
              <a:rPr lang="en-US" sz="2400" dirty="0" smtClean="0"/>
              <a:t>CD </a:t>
            </a:r>
            <a:r>
              <a:rPr lang="en-US" sz="2400" dirty="0"/>
              <a:t>nominations</a:t>
            </a:r>
            <a:r>
              <a:rPr lang="en-US" sz="2400" dirty="0" smtClean="0"/>
              <a:t>.</a:t>
            </a:r>
          </a:p>
          <a:p>
            <a:pPr lvl="1">
              <a:buClr>
                <a:srgbClr val="C00000"/>
              </a:buClr>
            </a:pPr>
            <a:r>
              <a:rPr lang="en-US" dirty="0"/>
              <a:t>Requires support from 19 of the 36 CD Caucuses to be nominated from the </a:t>
            </a:r>
            <a:r>
              <a:rPr lang="en-US" dirty="0" smtClean="0"/>
              <a:t>committee</a:t>
            </a:r>
            <a:endParaRPr lang="en-US" dirty="0"/>
          </a:p>
          <a:p>
            <a:pPr lvl="1">
              <a:buClr>
                <a:srgbClr val="C00000"/>
              </a:buClr>
            </a:pPr>
            <a:r>
              <a:rPr lang="en-US" dirty="0"/>
              <a:t>Nominated from the Floor</a:t>
            </a:r>
          </a:p>
          <a:p>
            <a:pPr lvl="2">
              <a:buClr>
                <a:srgbClr val="C00000"/>
              </a:buClr>
            </a:pPr>
            <a:r>
              <a:rPr lang="en-US" sz="1900" dirty="0"/>
              <a:t>Rules require that any candidate who receives the support from at least 3 of the </a:t>
            </a:r>
            <a:r>
              <a:rPr lang="en-US" sz="1900" dirty="0" smtClean="0"/>
              <a:t>36 CD </a:t>
            </a:r>
            <a:r>
              <a:rPr lang="en-US" sz="1900" dirty="0"/>
              <a:t>Caucuses to be nominated from the floor</a:t>
            </a:r>
          </a:p>
          <a:p>
            <a:pPr lvl="2">
              <a:buClr>
                <a:srgbClr val="C00000"/>
              </a:buClr>
            </a:pPr>
            <a:r>
              <a:rPr lang="en-US" sz="1900" dirty="0"/>
              <a:t>Or a written petition of 20% of delegates</a:t>
            </a:r>
          </a:p>
          <a:p>
            <a:pPr>
              <a:buClr>
                <a:srgbClr val="C00000"/>
              </a:buClr>
            </a:pPr>
            <a:r>
              <a:rPr lang="en-US" sz="2400" dirty="0"/>
              <a:t>If more than one candidate is nominated then a vote by secret ballot is held</a:t>
            </a:r>
          </a:p>
          <a:p>
            <a:pPr lvl="1">
              <a:buClr>
                <a:srgbClr val="C00000"/>
              </a:buClr>
            </a:pPr>
            <a:r>
              <a:rPr lang="en-US" dirty="0"/>
              <a:t>Voting </a:t>
            </a:r>
            <a:r>
              <a:rPr lang="en-US" dirty="0" smtClean="0"/>
              <a:t>is – one person, one vote</a:t>
            </a:r>
            <a:endParaRPr lang="en-US" dirty="0"/>
          </a:p>
        </p:txBody>
      </p:sp>
    </p:spTree>
    <p:extLst>
      <p:ext uri="{BB962C8B-B14F-4D97-AF65-F5344CB8AC3E}">
        <p14:creationId xmlns:p14="http://schemas.microsoft.com/office/powerpoint/2010/main" val="4195311827"/>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smtClean="0"/>
          </a:p>
          <a:p>
            <a:endParaRPr lang="en-US" dirty="0" smtClean="0"/>
          </a:p>
        </p:txBody>
      </p:sp>
      <p:sp>
        <p:nvSpPr>
          <p:cNvPr id="2" name="Title 1"/>
          <p:cNvSpPr>
            <a:spLocks noGrp="1"/>
          </p:cNvSpPr>
          <p:nvPr>
            <p:ph type="ctrTitle"/>
          </p:nvPr>
        </p:nvSpPr>
        <p:spPr>
          <a:xfrm>
            <a:off x="609600" y="1143000"/>
            <a:ext cx="8001000" cy="990600"/>
          </a:xfrm>
        </p:spPr>
        <p:txBody>
          <a:bodyPr>
            <a:noAutofit/>
          </a:bodyPr>
          <a:lstStyle/>
          <a:p>
            <a:r>
              <a:rPr lang="en-US" sz="6000" b="1" dirty="0">
                <a:solidFill>
                  <a:schemeClr val="tx1">
                    <a:lumMod val="50000"/>
                    <a:lumOff val="50000"/>
                  </a:schemeClr>
                </a:solidFill>
              </a:rPr>
              <a:t>2016 </a:t>
            </a:r>
            <a:r>
              <a:rPr lang="en-US" sz="6000" b="1" dirty="0" smtClean="0">
                <a:solidFill>
                  <a:schemeClr val="tx1">
                    <a:lumMod val="50000"/>
                    <a:lumOff val="50000"/>
                  </a:schemeClr>
                </a:solidFill>
              </a:rPr>
              <a:t>National Delegate Binding</a:t>
            </a:r>
            <a:endParaRPr lang="en-US" sz="6000" dirty="0">
              <a:solidFill>
                <a:schemeClr val="tx1">
                  <a:lumMod val="50000"/>
                  <a:lumOff val="50000"/>
                </a:schemeClr>
              </a:solidFill>
            </a:endParaRPr>
          </a:p>
        </p:txBody>
      </p:sp>
      <p:pic>
        <p:nvPicPr>
          <p:cNvPr id="6" name="Content Placeholder 5" descr="RPT Elephant.JPG"/>
          <p:cNvPicPr>
            <a:picLocks noChangeAspect="1"/>
          </p:cNvPicPr>
          <p:nvPr/>
        </p:nvPicPr>
        <p:blipFill>
          <a:blip r:embed="rId2" cstate="print"/>
          <a:stretch>
            <a:fillRect/>
          </a:stretch>
        </p:blipFill>
        <p:spPr>
          <a:xfrm>
            <a:off x="2438400" y="2895600"/>
            <a:ext cx="4267201" cy="3192856"/>
          </a:xfrm>
          <a:prstGeom prst="rect">
            <a:avLst/>
          </a:prstGeom>
        </p:spPr>
      </p:pic>
    </p:spTree>
    <p:extLst>
      <p:ext uri="{BB962C8B-B14F-4D97-AF65-F5344CB8AC3E}">
        <p14:creationId xmlns:p14="http://schemas.microsoft.com/office/powerpoint/2010/main" val="1531206040"/>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85800"/>
          </a:xfrm>
        </p:spPr>
        <p:txBody>
          <a:bodyPr>
            <a:normAutofit fontScale="90000"/>
          </a:bodyPr>
          <a:lstStyle/>
          <a:p>
            <a:r>
              <a:rPr lang="en-US" sz="4400" b="1" dirty="0" smtClean="0"/>
              <a:t>Binding of Delegates</a:t>
            </a:r>
            <a:endParaRPr lang="en-US" sz="4000" dirty="0"/>
          </a:p>
        </p:txBody>
      </p:sp>
      <p:sp>
        <p:nvSpPr>
          <p:cNvPr id="3" name="Content Placeholder 2"/>
          <p:cNvSpPr>
            <a:spLocks noGrp="1"/>
          </p:cNvSpPr>
          <p:nvPr>
            <p:ph sz="quarter" idx="1"/>
          </p:nvPr>
        </p:nvSpPr>
        <p:spPr>
          <a:xfrm>
            <a:off x="304800" y="1447800"/>
            <a:ext cx="8763000" cy="4953000"/>
          </a:xfrm>
        </p:spPr>
        <p:txBody>
          <a:bodyPr>
            <a:normAutofit/>
          </a:bodyPr>
          <a:lstStyle/>
          <a:p>
            <a:pPr>
              <a:buClr>
                <a:srgbClr val="C00000"/>
              </a:buClr>
            </a:pPr>
            <a:r>
              <a:rPr lang="en-US" sz="2800" dirty="0" smtClean="0"/>
              <a:t>At Large Delegates </a:t>
            </a:r>
            <a:endParaRPr lang="en-US" sz="2800" dirty="0"/>
          </a:p>
          <a:p>
            <a:pPr lvl="1">
              <a:buClr>
                <a:srgbClr val="C00000"/>
              </a:buClr>
            </a:pPr>
            <a:r>
              <a:rPr lang="en-US" sz="2400" dirty="0" smtClean="0"/>
              <a:t>Bound by the statewide outcome of the March 1</a:t>
            </a:r>
            <a:r>
              <a:rPr lang="en-US" sz="2400" baseline="30000" dirty="0" smtClean="0"/>
              <a:t>st</a:t>
            </a:r>
            <a:r>
              <a:rPr lang="en-US" sz="2400" dirty="0" smtClean="0"/>
              <a:t> primary</a:t>
            </a:r>
          </a:p>
          <a:p>
            <a:pPr lvl="1">
              <a:buClr>
                <a:srgbClr val="C00000"/>
              </a:buClr>
            </a:pPr>
            <a:r>
              <a:rPr lang="en-US" sz="2400" dirty="0" smtClean="0"/>
              <a:t>Selected by National Nominations Committee</a:t>
            </a:r>
          </a:p>
          <a:p>
            <a:pPr lvl="2">
              <a:buClr>
                <a:srgbClr val="C00000"/>
              </a:buClr>
            </a:pPr>
            <a:r>
              <a:rPr lang="en-US" dirty="0" smtClean="0"/>
              <a:t>At Large Automatic Delegates</a:t>
            </a:r>
          </a:p>
          <a:p>
            <a:pPr lvl="3">
              <a:buClr>
                <a:srgbClr val="C00000"/>
              </a:buClr>
            </a:pPr>
            <a:r>
              <a:rPr lang="en-US" dirty="0" smtClean="0"/>
              <a:t>National Committeewoman</a:t>
            </a:r>
          </a:p>
          <a:p>
            <a:pPr lvl="3">
              <a:buClr>
                <a:srgbClr val="C00000"/>
              </a:buClr>
            </a:pPr>
            <a:r>
              <a:rPr lang="en-US" dirty="0" smtClean="0"/>
              <a:t>National Committeeman</a:t>
            </a:r>
          </a:p>
          <a:p>
            <a:pPr lvl="3">
              <a:buClr>
                <a:srgbClr val="C00000"/>
              </a:buClr>
            </a:pPr>
            <a:r>
              <a:rPr lang="en-US" dirty="0" smtClean="0"/>
              <a:t>State Chairman</a:t>
            </a:r>
          </a:p>
          <a:p>
            <a:pPr lvl="3">
              <a:buClr>
                <a:srgbClr val="C00000"/>
              </a:buClr>
            </a:pPr>
            <a:endParaRPr lang="en-US" dirty="0" smtClean="0"/>
          </a:p>
          <a:p>
            <a:pPr>
              <a:buClr>
                <a:srgbClr val="C00000"/>
              </a:buClr>
            </a:pPr>
            <a:r>
              <a:rPr lang="en-US" sz="2800" dirty="0" smtClean="0"/>
              <a:t>Congressional </a:t>
            </a:r>
            <a:r>
              <a:rPr lang="en-US" sz="2800" dirty="0"/>
              <a:t>District (CD) Delegates</a:t>
            </a:r>
          </a:p>
          <a:p>
            <a:pPr lvl="1"/>
            <a:r>
              <a:rPr lang="en-US" sz="2400" dirty="0"/>
              <a:t>Bound by the CD wide outcome of the March 1</a:t>
            </a:r>
            <a:r>
              <a:rPr lang="en-US" sz="2400" baseline="30000" dirty="0"/>
              <a:t>st</a:t>
            </a:r>
            <a:r>
              <a:rPr lang="en-US" sz="2400" dirty="0"/>
              <a:t> </a:t>
            </a:r>
            <a:r>
              <a:rPr lang="en-US" sz="2400" dirty="0" smtClean="0"/>
              <a:t>primary</a:t>
            </a:r>
          </a:p>
          <a:p>
            <a:pPr lvl="1"/>
            <a:r>
              <a:rPr lang="en-US" sz="2400" dirty="0" smtClean="0"/>
              <a:t>Selected by the delegates from that CD in caucus </a:t>
            </a:r>
          </a:p>
          <a:p>
            <a:pPr lvl="1"/>
            <a:endParaRPr lang="en-US" sz="1800" dirty="0"/>
          </a:p>
          <a:p>
            <a:pPr lvl="0">
              <a:buClr>
                <a:srgbClr val="C00000"/>
              </a:buClr>
              <a:buNone/>
            </a:pPr>
            <a:endParaRPr lang="en-US" sz="2400" dirty="0" smtClean="0"/>
          </a:p>
        </p:txBody>
      </p:sp>
    </p:spTree>
    <p:extLst>
      <p:ext uri="{BB962C8B-B14F-4D97-AF65-F5344CB8AC3E}">
        <p14:creationId xmlns:p14="http://schemas.microsoft.com/office/powerpoint/2010/main" val="4004599427"/>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85800"/>
          </a:xfrm>
        </p:spPr>
        <p:txBody>
          <a:bodyPr>
            <a:normAutofit fontScale="90000"/>
          </a:bodyPr>
          <a:lstStyle/>
          <a:p>
            <a:r>
              <a:rPr lang="en-US" sz="4400" b="1" dirty="0" smtClean="0"/>
              <a:t>Binding of Delegates</a:t>
            </a:r>
            <a:endParaRPr lang="en-US" sz="4000" dirty="0"/>
          </a:p>
        </p:txBody>
      </p:sp>
      <p:sp>
        <p:nvSpPr>
          <p:cNvPr id="3" name="Content Placeholder 2"/>
          <p:cNvSpPr>
            <a:spLocks noGrp="1"/>
          </p:cNvSpPr>
          <p:nvPr>
            <p:ph sz="quarter" idx="1"/>
          </p:nvPr>
        </p:nvSpPr>
        <p:spPr>
          <a:xfrm>
            <a:off x="228600" y="1524000"/>
            <a:ext cx="8763000" cy="4953000"/>
          </a:xfrm>
        </p:spPr>
        <p:txBody>
          <a:bodyPr>
            <a:normAutofit/>
          </a:bodyPr>
          <a:lstStyle/>
          <a:p>
            <a:pPr>
              <a:buClr>
                <a:srgbClr val="C00000"/>
              </a:buClr>
            </a:pPr>
            <a:r>
              <a:rPr lang="en-US" sz="2800" dirty="0" smtClean="0"/>
              <a:t>Uncommitted</a:t>
            </a:r>
            <a:endParaRPr lang="en-US" sz="2800" dirty="0"/>
          </a:p>
          <a:p>
            <a:pPr lvl="1"/>
            <a:r>
              <a:rPr lang="en-US" sz="2600" dirty="0"/>
              <a:t>RPT Rule 38 – “Uncommitted” is an option on the ballot and is counted in the same manner as a presidential candidate</a:t>
            </a:r>
            <a:r>
              <a:rPr lang="en-US" sz="2600" dirty="0" smtClean="0"/>
              <a:t>.</a:t>
            </a:r>
          </a:p>
          <a:p>
            <a:pPr marL="274320" lvl="1" indent="0">
              <a:buNone/>
            </a:pPr>
            <a:endParaRPr lang="en-US" sz="2600" dirty="0"/>
          </a:p>
          <a:p>
            <a:pPr>
              <a:buClr>
                <a:srgbClr val="C00000"/>
              </a:buClr>
            </a:pPr>
            <a:r>
              <a:rPr lang="en-US" sz="2800" dirty="0"/>
              <a:t>Withdrawals</a:t>
            </a:r>
          </a:p>
          <a:p>
            <a:pPr lvl="1">
              <a:buClr>
                <a:srgbClr val="C00000"/>
              </a:buClr>
            </a:pPr>
            <a:r>
              <a:rPr lang="en-US" sz="2300" dirty="0"/>
              <a:t>If a candidate files sworn statement with RPT to withdraw, then that candidate’s delegates would become “Uncommitted”</a:t>
            </a:r>
          </a:p>
          <a:p>
            <a:pPr lvl="2">
              <a:buClr>
                <a:srgbClr val="C00000"/>
              </a:buClr>
            </a:pPr>
            <a:r>
              <a:rPr lang="en-US" dirty="0"/>
              <a:t>NOTE:  Candidates who have made public withdrawal announcements but who have not officially withdrawn in Texas will have their delegates allocated to them as if they had not withdrawn. </a:t>
            </a:r>
          </a:p>
          <a:p>
            <a:pPr lvl="1"/>
            <a:endParaRPr lang="en-US" sz="1800" dirty="0" smtClean="0"/>
          </a:p>
          <a:p>
            <a:pPr lvl="1"/>
            <a:endParaRPr lang="en-US" sz="1800" dirty="0"/>
          </a:p>
          <a:p>
            <a:pPr lvl="0">
              <a:buClr>
                <a:srgbClr val="C00000"/>
              </a:buClr>
              <a:buNone/>
            </a:pPr>
            <a:endParaRPr lang="en-US" sz="2400" dirty="0" smtClean="0"/>
          </a:p>
        </p:txBody>
      </p:sp>
    </p:spTree>
    <p:extLst>
      <p:ext uri="{BB962C8B-B14F-4D97-AF65-F5344CB8AC3E}">
        <p14:creationId xmlns:p14="http://schemas.microsoft.com/office/powerpoint/2010/main" val="3138191938"/>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85800"/>
          </a:xfrm>
        </p:spPr>
        <p:txBody>
          <a:bodyPr>
            <a:normAutofit fontScale="90000"/>
          </a:bodyPr>
          <a:lstStyle/>
          <a:p>
            <a:r>
              <a:rPr lang="en-US" sz="4400" b="1" dirty="0" smtClean="0"/>
              <a:t>CD Delegates</a:t>
            </a:r>
            <a:endParaRPr lang="en-US" sz="4000" dirty="0"/>
          </a:p>
        </p:txBody>
      </p:sp>
      <p:sp>
        <p:nvSpPr>
          <p:cNvPr id="3" name="Content Placeholder 2"/>
          <p:cNvSpPr>
            <a:spLocks noGrp="1"/>
          </p:cNvSpPr>
          <p:nvPr>
            <p:ph sz="quarter" idx="1"/>
          </p:nvPr>
        </p:nvSpPr>
        <p:spPr>
          <a:xfrm>
            <a:off x="228600" y="1752600"/>
            <a:ext cx="8839200" cy="4953000"/>
          </a:xfrm>
        </p:spPr>
        <p:txBody>
          <a:bodyPr>
            <a:normAutofit/>
          </a:bodyPr>
          <a:lstStyle/>
          <a:p>
            <a:pPr>
              <a:buClr>
                <a:srgbClr val="C00000"/>
              </a:buClr>
            </a:pPr>
            <a:r>
              <a:rPr lang="en-US" sz="2800" dirty="0" smtClean="0"/>
              <a:t>Binding Options for CD elected Delegates</a:t>
            </a:r>
            <a:endParaRPr lang="en-US" sz="1800" dirty="0" smtClean="0"/>
          </a:p>
          <a:p>
            <a:pPr lvl="1"/>
            <a:r>
              <a:rPr lang="en-US" sz="2400" dirty="0"/>
              <a:t>Scenario</a:t>
            </a:r>
            <a:r>
              <a:rPr lang="en-US" sz="2400" dirty="0" smtClean="0"/>
              <a:t> A</a:t>
            </a:r>
          </a:p>
          <a:p>
            <a:pPr lvl="2"/>
            <a:r>
              <a:rPr lang="en-US" sz="2400" dirty="0" smtClean="0"/>
              <a:t>One Candidate 50% or more = 3 Delegates</a:t>
            </a:r>
          </a:p>
          <a:p>
            <a:pPr lvl="1"/>
            <a:r>
              <a:rPr lang="en-US" sz="2400" dirty="0"/>
              <a:t>Scenario</a:t>
            </a:r>
            <a:r>
              <a:rPr lang="en-US" sz="2400" dirty="0" smtClean="0"/>
              <a:t> B</a:t>
            </a:r>
          </a:p>
          <a:p>
            <a:pPr lvl="2"/>
            <a:r>
              <a:rPr lang="en-US" sz="2400" dirty="0" smtClean="0"/>
              <a:t>One Candidate gets 20% or more = 2 Delegates</a:t>
            </a:r>
          </a:p>
          <a:p>
            <a:pPr lvl="2"/>
            <a:r>
              <a:rPr lang="en-US" sz="2400" dirty="0" smtClean="0"/>
              <a:t>Next highest vote getter = 1 Delegate</a:t>
            </a:r>
          </a:p>
          <a:p>
            <a:pPr lvl="1"/>
            <a:r>
              <a:rPr lang="en-US" sz="2400" dirty="0"/>
              <a:t>Scenario </a:t>
            </a:r>
            <a:r>
              <a:rPr lang="en-US" sz="2400" dirty="0" smtClean="0"/>
              <a:t>C</a:t>
            </a:r>
          </a:p>
          <a:p>
            <a:pPr lvl="2"/>
            <a:r>
              <a:rPr lang="en-US" sz="2400" dirty="0" smtClean="0"/>
              <a:t>No candidate receives 20% = top 3 vote getters each get 1 Delegate</a:t>
            </a:r>
          </a:p>
          <a:p>
            <a:pPr lvl="0">
              <a:buClr>
                <a:srgbClr val="C00000"/>
              </a:buClr>
              <a:buNone/>
            </a:pPr>
            <a:endParaRPr lang="en-US" sz="2400" dirty="0" smtClean="0"/>
          </a:p>
        </p:txBody>
      </p:sp>
    </p:spTree>
    <p:extLst>
      <p:ext uri="{BB962C8B-B14F-4D97-AF65-F5344CB8AC3E}">
        <p14:creationId xmlns:p14="http://schemas.microsoft.com/office/powerpoint/2010/main" val="1106293114"/>
      </p:ext>
    </p:extLst>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85800"/>
          </a:xfrm>
        </p:spPr>
        <p:txBody>
          <a:bodyPr>
            <a:normAutofit fontScale="90000"/>
          </a:bodyPr>
          <a:lstStyle/>
          <a:p>
            <a:r>
              <a:rPr lang="en-US" sz="4400" b="1" dirty="0" smtClean="0"/>
              <a:t>At Large Delegates</a:t>
            </a:r>
            <a:endParaRPr lang="en-US" sz="4000" dirty="0"/>
          </a:p>
        </p:txBody>
      </p:sp>
      <p:sp>
        <p:nvSpPr>
          <p:cNvPr id="3" name="Content Placeholder 2"/>
          <p:cNvSpPr>
            <a:spLocks noGrp="1"/>
          </p:cNvSpPr>
          <p:nvPr>
            <p:ph sz="quarter" idx="1"/>
          </p:nvPr>
        </p:nvSpPr>
        <p:spPr>
          <a:xfrm>
            <a:off x="76200" y="1600200"/>
            <a:ext cx="8839200" cy="5105400"/>
          </a:xfrm>
        </p:spPr>
        <p:txBody>
          <a:bodyPr>
            <a:normAutofit/>
          </a:bodyPr>
          <a:lstStyle/>
          <a:p>
            <a:pPr lvl="1">
              <a:buClr>
                <a:srgbClr val="C00000"/>
              </a:buClr>
            </a:pPr>
            <a:r>
              <a:rPr lang="en-US" sz="2400" dirty="0" smtClean="0"/>
              <a:t>Scenario </a:t>
            </a:r>
            <a:r>
              <a:rPr lang="en-US" sz="2400" dirty="0"/>
              <a:t>A</a:t>
            </a:r>
          </a:p>
          <a:p>
            <a:pPr lvl="2"/>
            <a:r>
              <a:rPr lang="en-US" sz="2400" dirty="0" smtClean="0"/>
              <a:t>One Candidate 50% or more = ALL At Large Delegates</a:t>
            </a:r>
          </a:p>
          <a:p>
            <a:pPr lvl="1"/>
            <a:endParaRPr lang="en-US" sz="2400" dirty="0" smtClean="0"/>
          </a:p>
          <a:p>
            <a:pPr lvl="1"/>
            <a:r>
              <a:rPr lang="en-US" sz="2400" dirty="0" smtClean="0"/>
              <a:t>Scenario B </a:t>
            </a:r>
          </a:p>
          <a:p>
            <a:pPr lvl="2"/>
            <a:r>
              <a:rPr lang="en-US" sz="2400" dirty="0" smtClean="0"/>
              <a:t>No Candidate receives a statewide majority AND more than one candidate receives at least 20% THEN only those candidates are </a:t>
            </a:r>
            <a:r>
              <a:rPr lang="en-US" sz="2400" dirty="0"/>
              <a:t>entitled to </a:t>
            </a:r>
            <a:r>
              <a:rPr lang="en-US" sz="2400" dirty="0" smtClean="0"/>
              <a:t>delegates</a:t>
            </a:r>
          </a:p>
          <a:p>
            <a:pPr lvl="3"/>
            <a:r>
              <a:rPr lang="en-US" sz="2400" dirty="0"/>
              <a:t>D</a:t>
            </a:r>
            <a:r>
              <a:rPr lang="en-US" sz="2400" dirty="0" smtClean="0"/>
              <a:t>elegates </a:t>
            </a:r>
            <a:r>
              <a:rPr lang="en-US" sz="2400" dirty="0"/>
              <a:t>are allocated proportionally among those candidates beginning with the highest vote getter, rounding up to the nearest whole number, </a:t>
            </a:r>
            <a:r>
              <a:rPr lang="en-US" sz="2400" dirty="0" smtClean="0"/>
              <a:t>proceeding </a:t>
            </a:r>
            <a:r>
              <a:rPr lang="en-US" sz="2400" dirty="0"/>
              <a:t>until all delegates are </a:t>
            </a:r>
            <a:r>
              <a:rPr lang="en-US" sz="2400" dirty="0" smtClean="0"/>
              <a:t>allocated.</a:t>
            </a:r>
          </a:p>
        </p:txBody>
      </p:sp>
    </p:spTree>
    <p:extLst>
      <p:ext uri="{BB962C8B-B14F-4D97-AF65-F5344CB8AC3E}">
        <p14:creationId xmlns:p14="http://schemas.microsoft.com/office/powerpoint/2010/main" val="311652933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3810000" y="590550"/>
            <a:ext cx="1600200" cy="9334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 Box 2"/>
          <p:cNvSpPr txBox="1">
            <a:spLocks noChangeArrowheads="1"/>
          </p:cNvSpPr>
          <p:nvPr/>
        </p:nvSpPr>
        <p:spPr bwMode="auto">
          <a:xfrm>
            <a:off x="3962400" y="685800"/>
            <a:ext cx="1333499" cy="68580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Are you paying with corporate funds?</a:t>
            </a:r>
            <a:endParaRPr kumimoji="0" lang="en-US" altLang="en-US" sz="1200" b="0" i="0" u="none" strike="noStrike" cap="none" normalizeH="0" baseline="0" dirty="0" smtClean="0">
              <a:ln>
                <a:noFill/>
              </a:ln>
              <a:solidFill>
                <a:schemeClr val="tx1"/>
              </a:solidFill>
              <a:effectLst/>
              <a:latin typeface="Arial" panose="020B0604020202020204" pitchFamily="34" charset="0"/>
            </a:endParaRPr>
          </a:p>
        </p:txBody>
      </p:sp>
      <p:cxnSp>
        <p:nvCxnSpPr>
          <p:cNvPr id="6" name="Straight Arrow Connector 5"/>
          <p:cNvCxnSpPr>
            <a:stCxn id="4" idx="1"/>
          </p:cNvCxnSpPr>
          <p:nvPr/>
        </p:nvCxnSpPr>
        <p:spPr>
          <a:xfrm flipH="1">
            <a:off x="3276600" y="1057275"/>
            <a:ext cx="533400" cy="352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Flowchart: Process 6"/>
          <p:cNvSpPr/>
          <p:nvPr/>
        </p:nvSpPr>
        <p:spPr>
          <a:xfrm>
            <a:off x="2438400" y="914400"/>
            <a:ext cx="685800" cy="685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 Box 5"/>
          <p:cNvSpPr txBox="1">
            <a:spLocks noChangeArrowheads="1"/>
          </p:cNvSpPr>
          <p:nvPr/>
        </p:nvSpPr>
        <p:spPr bwMode="auto">
          <a:xfrm>
            <a:off x="2590800" y="1143000"/>
            <a:ext cx="457200" cy="22860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cxnSp>
        <p:nvCxnSpPr>
          <p:cNvPr id="9" name="Straight Arrow Connector 8"/>
          <p:cNvCxnSpPr/>
          <p:nvPr/>
        </p:nvCxnSpPr>
        <p:spPr>
          <a:xfrm>
            <a:off x="5295900" y="1066800"/>
            <a:ext cx="800100" cy="342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Flowchart: Process 9"/>
          <p:cNvSpPr/>
          <p:nvPr/>
        </p:nvSpPr>
        <p:spPr>
          <a:xfrm>
            <a:off x="6172200" y="990600"/>
            <a:ext cx="685800" cy="685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ext Box 8"/>
          <p:cNvSpPr txBox="1">
            <a:spLocks noChangeArrowheads="1"/>
          </p:cNvSpPr>
          <p:nvPr/>
        </p:nvSpPr>
        <p:spPr bwMode="auto">
          <a:xfrm>
            <a:off x="6248400" y="1219200"/>
            <a:ext cx="457200" cy="23812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cxnSp>
        <p:nvCxnSpPr>
          <p:cNvPr id="12" name="Straight Arrow Connector 11"/>
          <p:cNvCxnSpPr/>
          <p:nvPr/>
        </p:nvCxnSpPr>
        <p:spPr>
          <a:xfrm flipH="1">
            <a:off x="1714500" y="1600200"/>
            <a:ext cx="7239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Flowchart: Process 12"/>
          <p:cNvSpPr/>
          <p:nvPr/>
        </p:nvSpPr>
        <p:spPr>
          <a:xfrm>
            <a:off x="190500" y="1676400"/>
            <a:ext cx="1485900" cy="457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Text Box 11"/>
          <p:cNvSpPr txBox="1">
            <a:spLocks noChangeArrowheads="1"/>
          </p:cNvSpPr>
          <p:nvPr/>
        </p:nvSpPr>
        <p:spPr bwMode="auto">
          <a:xfrm>
            <a:off x="304800" y="1752600"/>
            <a:ext cx="1257300" cy="29527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CORPORATE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Flowchart: Process 14"/>
          <p:cNvSpPr/>
          <p:nvPr/>
        </p:nvSpPr>
        <p:spPr>
          <a:xfrm>
            <a:off x="5867400" y="2209800"/>
            <a:ext cx="2971800" cy="10287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Text Box 15"/>
          <p:cNvSpPr txBox="1">
            <a:spLocks noChangeArrowheads="1"/>
          </p:cNvSpPr>
          <p:nvPr/>
        </p:nvSpPr>
        <p:spPr bwMode="auto">
          <a:xfrm>
            <a:off x="6057900" y="2514600"/>
            <a:ext cx="2628900" cy="45720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 you contribute more than $10,000 per person per year?</a:t>
            </a:r>
            <a:endParaRPr kumimoji="0" lang="en-US" altLang="en-US" sz="1200" b="0" i="0" u="none" strike="noStrike" cap="none" normalizeH="0" baseline="0" dirty="0" smtClean="0">
              <a:ln>
                <a:noFill/>
              </a:ln>
              <a:solidFill>
                <a:schemeClr val="tx1"/>
              </a:solidFill>
              <a:effectLst/>
              <a:latin typeface="Arial" panose="020B0604020202020204" pitchFamily="34" charset="0"/>
            </a:endParaRPr>
          </a:p>
        </p:txBody>
      </p:sp>
      <p:cxnSp>
        <p:nvCxnSpPr>
          <p:cNvPr id="17" name="Straight Arrow Connector 16"/>
          <p:cNvCxnSpPr/>
          <p:nvPr/>
        </p:nvCxnSpPr>
        <p:spPr>
          <a:xfrm>
            <a:off x="7734300" y="3124200"/>
            <a:ext cx="800100" cy="571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Flowchart: Process 17"/>
          <p:cNvSpPr/>
          <p:nvPr/>
        </p:nvSpPr>
        <p:spPr>
          <a:xfrm>
            <a:off x="8010525" y="3810000"/>
            <a:ext cx="828675" cy="457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Text Box 18"/>
          <p:cNvSpPr txBox="1">
            <a:spLocks noChangeArrowheads="1"/>
          </p:cNvSpPr>
          <p:nvPr/>
        </p:nvSpPr>
        <p:spPr bwMode="auto">
          <a:xfrm>
            <a:off x="8172450" y="3962400"/>
            <a:ext cx="438150" cy="22860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cxnSp>
        <p:nvCxnSpPr>
          <p:cNvPr id="20" name="Straight Arrow Connector 19"/>
          <p:cNvCxnSpPr/>
          <p:nvPr/>
        </p:nvCxnSpPr>
        <p:spPr>
          <a:xfrm>
            <a:off x="8458200" y="4267200"/>
            <a:ext cx="0" cy="342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Flowchart: Process 20"/>
          <p:cNvSpPr/>
          <p:nvPr/>
        </p:nvSpPr>
        <p:spPr>
          <a:xfrm>
            <a:off x="7696200" y="4648200"/>
            <a:ext cx="1257300" cy="457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Text Box 21"/>
          <p:cNvSpPr txBox="1">
            <a:spLocks noChangeArrowheads="1"/>
          </p:cNvSpPr>
          <p:nvPr/>
        </p:nvSpPr>
        <p:spPr bwMode="auto">
          <a:xfrm>
            <a:off x="7829550" y="4724400"/>
            <a:ext cx="1009650" cy="28575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cxnSp>
        <p:nvCxnSpPr>
          <p:cNvPr id="23" name="Straight Arrow Connector 22"/>
          <p:cNvCxnSpPr/>
          <p:nvPr/>
        </p:nvCxnSpPr>
        <p:spPr>
          <a:xfrm flipH="1">
            <a:off x="5410200" y="3124200"/>
            <a:ext cx="12192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Flowchart: Process 23"/>
          <p:cNvSpPr/>
          <p:nvPr/>
        </p:nvSpPr>
        <p:spPr>
          <a:xfrm>
            <a:off x="4371975" y="3276600"/>
            <a:ext cx="962025" cy="4667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Text Box 24"/>
          <p:cNvSpPr txBox="1">
            <a:spLocks noChangeArrowheads="1"/>
          </p:cNvSpPr>
          <p:nvPr/>
        </p:nvSpPr>
        <p:spPr bwMode="auto">
          <a:xfrm>
            <a:off x="4572000" y="3429000"/>
            <a:ext cx="457200" cy="22860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6" name="Flowchart: Process 25"/>
          <p:cNvSpPr/>
          <p:nvPr/>
        </p:nvSpPr>
        <p:spPr>
          <a:xfrm>
            <a:off x="1295400" y="3467100"/>
            <a:ext cx="2514600" cy="8001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Text Box 27"/>
          <p:cNvSpPr txBox="1">
            <a:spLocks noChangeArrowheads="1"/>
          </p:cNvSpPr>
          <p:nvPr/>
        </p:nvSpPr>
        <p:spPr bwMode="auto">
          <a:xfrm>
            <a:off x="1371600" y="3657600"/>
            <a:ext cx="2286000" cy="45720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 you donate more than $5,000 for a multi-candidate PAC?</a:t>
            </a:r>
            <a:endParaRPr kumimoji="0" lang="en-US" altLang="en-US" sz="1200" b="0" i="0" u="none" strike="noStrike" cap="none" normalizeH="0" baseline="0" dirty="0" smtClean="0">
              <a:ln>
                <a:noFill/>
              </a:ln>
              <a:solidFill>
                <a:schemeClr val="tx1"/>
              </a:solidFill>
              <a:effectLst/>
              <a:latin typeface="Arial" panose="020B0604020202020204" pitchFamily="34" charset="0"/>
            </a:endParaRPr>
          </a:p>
        </p:txBody>
      </p:sp>
      <p:cxnSp>
        <p:nvCxnSpPr>
          <p:cNvPr id="28" name="Straight Arrow Connector 27"/>
          <p:cNvCxnSpPr/>
          <p:nvPr/>
        </p:nvCxnSpPr>
        <p:spPr>
          <a:xfrm flipH="1">
            <a:off x="1695450" y="4191000"/>
            <a:ext cx="571500" cy="342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657475" y="4191000"/>
            <a:ext cx="923290" cy="409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Flowchart: Process 29"/>
          <p:cNvSpPr/>
          <p:nvPr/>
        </p:nvSpPr>
        <p:spPr>
          <a:xfrm>
            <a:off x="3743325" y="4752975"/>
            <a:ext cx="752475" cy="4286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Flowchart: Process 30"/>
          <p:cNvSpPr/>
          <p:nvPr/>
        </p:nvSpPr>
        <p:spPr>
          <a:xfrm>
            <a:off x="685800" y="4495800"/>
            <a:ext cx="857250" cy="457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Text Box 33"/>
          <p:cNvSpPr txBox="1">
            <a:spLocks noChangeArrowheads="1"/>
          </p:cNvSpPr>
          <p:nvPr/>
        </p:nvSpPr>
        <p:spPr bwMode="auto">
          <a:xfrm>
            <a:off x="3905250" y="4876800"/>
            <a:ext cx="361950" cy="22860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3" name="Text Box 34"/>
          <p:cNvSpPr txBox="1">
            <a:spLocks noChangeArrowheads="1"/>
          </p:cNvSpPr>
          <p:nvPr/>
        </p:nvSpPr>
        <p:spPr bwMode="auto">
          <a:xfrm>
            <a:off x="838200" y="4610100"/>
            <a:ext cx="457200" cy="26670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cxnSp>
        <p:nvCxnSpPr>
          <p:cNvPr id="34" name="Straight Arrow Connector 33"/>
          <p:cNvCxnSpPr/>
          <p:nvPr/>
        </p:nvCxnSpPr>
        <p:spPr>
          <a:xfrm>
            <a:off x="1066800" y="4953000"/>
            <a:ext cx="0" cy="395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191000" y="5181600"/>
            <a:ext cx="381000" cy="333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Flowchart: Process 35"/>
          <p:cNvSpPr/>
          <p:nvPr/>
        </p:nvSpPr>
        <p:spPr>
          <a:xfrm>
            <a:off x="304800" y="5410200"/>
            <a:ext cx="1676400" cy="5143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Text Box 38"/>
          <p:cNvSpPr txBox="1">
            <a:spLocks noChangeArrowheads="1"/>
          </p:cNvSpPr>
          <p:nvPr/>
        </p:nvSpPr>
        <p:spPr bwMode="auto">
          <a:xfrm>
            <a:off x="666750" y="5514975"/>
            <a:ext cx="1009650" cy="27622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STATE</a:t>
            </a:r>
            <a:endParaRPr kumimoji="0" lang="en-US" altLang="en-US" sz="9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cxnSp>
        <p:nvCxnSpPr>
          <p:cNvPr id="38" name="Straight Arrow Connector 37"/>
          <p:cNvCxnSpPr/>
          <p:nvPr/>
        </p:nvCxnSpPr>
        <p:spPr>
          <a:xfrm flipH="1">
            <a:off x="3962400" y="3505200"/>
            <a:ext cx="457200" cy="7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Flowchart: Process 38"/>
          <p:cNvSpPr/>
          <p:nvPr/>
        </p:nvSpPr>
        <p:spPr>
          <a:xfrm>
            <a:off x="3848100" y="5638800"/>
            <a:ext cx="1943100" cy="457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Text Box 41"/>
          <p:cNvSpPr txBox="1">
            <a:spLocks noChangeArrowheads="1"/>
          </p:cNvSpPr>
          <p:nvPr/>
        </p:nvSpPr>
        <p:spPr bwMode="auto">
          <a:xfrm>
            <a:off x="4191000" y="5715000"/>
            <a:ext cx="1143000" cy="29527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FEDERAL</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cxnSp>
        <p:nvCxnSpPr>
          <p:cNvPr id="41" name="Straight Arrow Connector 40"/>
          <p:cNvCxnSpPr/>
          <p:nvPr/>
        </p:nvCxnSpPr>
        <p:spPr>
          <a:xfrm>
            <a:off x="6705600" y="1600200"/>
            <a:ext cx="0" cy="571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Rectangle 3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61571613"/>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85800"/>
          </a:xfrm>
        </p:spPr>
        <p:txBody>
          <a:bodyPr>
            <a:normAutofit fontScale="90000"/>
          </a:bodyPr>
          <a:lstStyle/>
          <a:p>
            <a:r>
              <a:rPr lang="en-US" sz="4400" b="1" dirty="0"/>
              <a:t>At </a:t>
            </a:r>
            <a:r>
              <a:rPr lang="en-US" sz="4400" b="1" dirty="0" smtClean="0"/>
              <a:t>Large Delegates</a:t>
            </a:r>
            <a:endParaRPr lang="en-US" sz="4000" dirty="0"/>
          </a:p>
        </p:txBody>
      </p:sp>
      <p:sp>
        <p:nvSpPr>
          <p:cNvPr id="3" name="Content Placeholder 2"/>
          <p:cNvSpPr>
            <a:spLocks noGrp="1"/>
          </p:cNvSpPr>
          <p:nvPr>
            <p:ph sz="quarter" idx="1"/>
          </p:nvPr>
        </p:nvSpPr>
        <p:spPr>
          <a:xfrm>
            <a:off x="152400" y="1447800"/>
            <a:ext cx="8839200" cy="4953000"/>
          </a:xfrm>
        </p:spPr>
        <p:txBody>
          <a:bodyPr>
            <a:normAutofit fontScale="92500" lnSpcReduction="20000"/>
          </a:bodyPr>
          <a:lstStyle/>
          <a:p>
            <a:pPr lvl="1"/>
            <a:r>
              <a:rPr lang="en-US" sz="2600" dirty="0"/>
              <a:t>Scenario C</a:t>
            </a:r>
          </a:p>
          <a:p>
            <a:pPr lvl="2"/>
            <a:r>
              <a:rPr lang="en-US" sz="2600" dirty="0"/>
              <a:t>If only one candidate receives 20% or more THEN only that candidate and the second-highest vote getter are entitled to delegates</a:t>
            </a:r>
          </a:p>
          <a:p>
            <a:pPr lvl="3"/>
            <a:r>
              <a:rPr lang="en-US" sz="2600" dirty="0"/>
              <a:t>The delegates are allocated proportionally between those two candidates, beginning with the highest vote getter, rounding up to the nearest whole number.</a:t>
            </a:r>
          </a:p>
          <a:p>
            <a:pPr lvl="1">
              <a:buClr>
                <a:srgbClr val="C00000"/>
              </a:buClr>
            </a:pPr>
            <a:endParaRPr lang="en-US" sz="2600" dirty="0" smtClean="0"/>
          </a:p>
          <a:p>
            <a:pPr lvl="1">
              <a:buClr>
                <a:srgbClr val="C00000"/>
              </a:buClr>
            </a:pPr>
            <a:r>
              <a:rPr lang="en-US" sz="2600" dirty="0" smtClean="0"/>
              <a:t>Scenario D</a:t>
            </a:r>
            <a:endParaRPr lang="en-US" sz="2600" dirty="0"/>
          </a:p>
          <a:p>
            <a:pPr lvl="2"/>
            <a:r>
              <a:rPr lang="en-US" sz="2600" dirty="0"/>
              <a:t>If no candidate receives 20% of the statewide </a:t>
            </a:r>
            <a:r>
              <a:rPr lang="en-US" sz="2600" dirty="0" smtClean="0"/>
              <a:t>vote</a:t>
            </a:r>
          </a:p>
          <a:p>
            <a:pPr lvl="3"/>
            <a:r>
              <a:rPr lang="en-US" sz="2600" dirty="0" smtClean="0"/>
              <a:t>delegates </a:t>
            </a:r>
            <a:r>
              <a:rPr lang="en-US" sz="2600" dirty="0"/>
              <a:t>are allocated proportionally, beginning with the highest vote getter, rounding up to the nearest whole number, proceeding seriatim until all delegates are allocated</a:t>
            </a:r>
            <a:r>
              <a:rPr lang="en-US" sz="2600" dirty="0" smtClean="0"/>
              <a:t>.</a:t>
            </a:r>
          </a:p>
          <a:p>
            <a:pPr lvl="3"/>
            <a:endParaRPr lang="en-US" sz="1600" dirty="0" smtClean="0"/>
          </a:p>
          <a:p>
            <a:pPr lvl="1"/>
            <a:endParaRPr lang="en-US" sz="1800" dirty="0" smtClean="0"/>
          </a:p>
        </p:txBody>
      </p:sp>
    </p:spTree>
    <p:extLst>
      <p:ext uri="{BB962C8B-B14F-4D97-AF65-F5344CB8AC3E}">
        <p14:creationId xmlns:p14="http://schemas.microsoft.com/office/powerpoint/2010/main" val="2060001774"/>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85800"/>
          </a:xfrm>
        </p:spPr>
        <p:txBody>
          <a:bodyPr>
            <a:normAutofit fontScale="90000"/>
          </a:bodyPr>
          <a:lstStyle/>
          <a:p>
            <a:r>
              <a:rPr lang="en-US" sz="4400" b="1" dirty="0" smtClean="0"/>
              <a:t>Voting at National Convention</a:t>
            </a:r>
            <a:endParaRPr lang="en-US" sz="4000" dirty="0"/>
          </a:p>
        </p:txBody>
      </p:sp>
      <p:sp>
        <p:nvSpPr>
          <p:cNvPr id="4" name="Content Placeholder 3"/>
          <p:cNvSpPr>
            <a:spLocks noGrp="1"/>
          </p:cNvSpPr>
          <p:nvPr>
            <p:ph sz="quarter" idx="1"/>
          </p:nvPr>
        </p:nvSpPr>
        <p:spPr>
          <a:xfrm>
            <a:off x="301752" y="1447800"/>
            <a:ext cx="8503920" cy="4953000"/>
          </a:xfrm>
        </p:spPr>
        <p:txBody>
          <a:bodyPr>
            <a:normAutofit lnSpcReduction="10000"/>
          </a:bodyPr>
          <a:lstStyle/>
          <a:p>
            <a:pPr>
              <a:buClr>
                <a:srgbClr val="C00000"/>
              </a:buClr>
            </a:pPr>
            <a:r>
              <a:rPr lang="en-US" sz="2800" dirty="0" smtClean="0"/>
              <a:t>Nomination for President</a:t>
            </a:r>
          </a:p>
          <a:p>
            <a:pPr lvl="1">
              <a:buClr>
                <a:srgbClr val="C00000"/>
              </a:buClr>
            </a:pPr>
            <a:r>
              <a:rPr lang="en-US" sz="2300" dirty="0" smtClean="0"/>
              <a:t>All delegates are bound accordingly on the 1</a:t>
            </a:r>
            <a:r>
              <a:rPr lang="en-US" sz="2300" baseline="30000" dirty="0" smtClean="0"/>
              <a:t>st</a:t>
            </a:r>
            <a:r>
              <a:rPr lang="en-US" sz="2300" dirty="0" smtClean="0"/>
              <a:t> vote</a:t>
            </a:r>
          </a:p>
          <a:p>
            <a:pPr lvl="1">
              <a:buClr>
                <a:srgbClr val="C00000"/>
              </a:buClr>
            </a:pPr>
            <a:r>
              <a:rPr lang="en-US" sz="2300" dirty="0" smtClean="0"/>
              <a:t>Delegates remain bound to their candidate until:</a:t>
            </a:r>
          </a:p>
          <a:p>
            <a:pPr lvl="2">
              <a:buClr>
                <a:srgbClr val="C00000"/>
              </a:buClr>
            </a:pPr>
            <a:r>
              <a:rPr lang="en-US" sz="2100" dirty="0" smtClean="0"/>
              <a:t>1</a:t>
            </a:r>
            <a:r>
              <a:rPr lang="en-US" sz="2100" baseline="30000" dirty="0" smtClean="0"/>
              <a:t>st</a:t>
            </a:r>
            <a:r>
              <a:rPr lang="en-US" sz="2100" dirty="0" smtClean="0"/>
              <a:t> Round: the candidate dies, formally withdraws or the releases their delegates</a:t>
            </a:r>
          </a:p>
          <a:p>
            <a:pPr lvl="2">
              <a:buClr>
                <a:srgbClr val="C00000"/>
              </a:buClr>
            </a:pPr>
            <a:r>
              <a:rPr lang="en-US" sz="2100" dirty="0" smtClean="0"/>
              <a:t>2</a:t>
            </a:r>
            <a:r>
              <a:rPr lang="en-US" sz="2100" baseline="30000" dirty="0" smtClean="0"/>
              <a:t>nd</a:t>
            </a:r>
            <a:r>
              <a:rPr lang="en-US" sz="2100" dirty="0" smtClean="0"/>
              <a:t> Round:  If the candidate fails to receive 20% or more of the total votes cast on the 1</a:t>
            </a:r>
            <a:r>
              <a:rPr lang="en-US" sz="2100" baseline="30000" dirty="0" smtClean="0"/>
              <a:t>st</a:t>
            </a:r>
            <a:r>
              <a:rPr lang="en-US" sz="2100" dirty="0" smtClean="0"/>
              <a:t> Round or if the candidate releases their delegates</a:t>
            </a:r>
          </a:p>
          <a:p>
            <a:pPr lvl="2">
              <a:buClr>
                <a:srgbClr val="C00000"/>
              </a:buClr>
            </a:pPr>
            <a:r>
              <a:rPr lang="en-US" sz="2100" dirty="0" smtClean="0"/>
              <a:t>3</a:t>
            </a:r>
            <a:r>
              <a:rPr lang="en-US" sz="2100" baseline="30000" dirty="0" smtClean="0"/>
              <a:t>rd</a:t>
            </a:r>
            <a:r>
              <a:rPr lang="en-US" sz="2100" dirty="0" smtClean="0"/>
              <a:t> Round:  At that time the delegate is no longer bound to any candidate</a:t>
            </a:r>
            <a:endParaRPr lang="en-US" sz="2800" dirty="0" smtClean="0"/>
          </a:p>
          <a:p>
            <a:pPr>
              <a:buClr>
                <a:srgbClr val="C00000"/>
              </a:buClr>
            </a:pPr>
            <a:r>
              <a:rPr lang="en-US" sz="2800" dirty="0" smtClean="0"/>
              <a:t>Magic Number</a:t>
            </a:r>
          </a:p>
          <a:p>
            <a:pPr lvl="1">
              <a:buClr>
                <a:srgbClr val="C00000"/>
              </a:buClr>
            </a:pPr>
            <a:r>
              <a:rPr lang="en-US" sz="2300" dirty="0" smtClean="0"/>
              <a:t>1,237 Needed for Nomination </a:t>
            </a:r>
          </a:p>
          <a:p>
            <a:pPr lvl="2">
              <a:buClr>
                <a:srgbClr val="C00000"/>
              </a:buClr>
            </a:pPr>
            <a:r>
              <a:rPr lang="en-US" sz="2100" dirty="0" smtClean="0"/>
              <a:t>2,472 possible </a:t>
            </a:r>
          </a:p>
          <a:p>
            <a:pPr lvl="2">
              <a:buClr>
                <a:srgbClr val="C00000"/>
              </a:buClr>
            </a:pPr>
            <a:endParaRPr lang="en-US" sz="2100" dirty="0"/>
          </a:p>
        </p:txBody>
      </p:sp>
    </p:spTree>
    <p:extLst>
      <p:ext uri="{BB962C8B-B14F-4D97-AF65-F5344CB8AC3E}">
        <p14:creationId xmlns:p14="http://schemas.microsoft.com/office/powerpoint/2010/main" val="3349555770"/>
      </p:ext>
    </p:extLst>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smtClean="0"/>
          </a:p>
          <a:p>
            <a:endParaRPr lang="en-US" dirty="0" smtClean="0"/>
          </a:p>
        </p:txBody>
      </p:sp>
      <p:sp>
        <p:nvSpPr>
          <p:cNvPr id="2" name="Title 1"/>
          <p:cNvSpPr>
            <a:spLocks noGrp="1"/>
          </p:cNvSpPr>
          <p:nvPr>
            <p:ph type="ctrTitle"/>
          </p:nvPr>
        </p:nvSpPr>
        <p:spPr>
          <a:xfrm>
            <a:off x="609600" y="1143000"/>
            <a:ext cx="8001000" cy="990600"/>
          </a:xfrm>
        </p:spPr>
        <p:txBody>
          <a:bodyPr>
            <a:noAutofit/>
          </a:bodyPr>
          <a:lstStyle/>
          <a:p>
            <a:r>
              <a:rPr lang="en-US" sz="6000" b="1" dirty="0" smtClean="0">
                <a:solidFill>
                  <a:schemeClr val="tx1">
                    <a:lumMod val="50000"/>
                    <a:lumOff val="50000"/>
                  </a:schemeClr>
                </a:solidFill>
              </a:rPr>
              <a:t>Other Events at Convention</a:t>
            </a:r>
            <a:endParaRPr lang="en-US" sz="6000" dirty="0">
              <a:solidFill>
                <a:schemeClr val="tx1">
                  <a:lumMod val="50000"/>
                  <a:lumOff val="50000"/>
                </a:schemeClr>
              </a:solidFill>
            </a:endParaRPr>
          </a:p>
        </p:txBody>
      </p:sp>
      <p:pic>
        <p:nvPicPr>
          <p:cNvPr id="6" name="Content Placeholder 5" descr="RPT Elephant.JPG"/>
          <p:cNvPicPr>
            <a:picLocks noChangeAspect="1"/>
          </p:cNvPicPr>
          <p:nvPr/>
        </p:nvPicPr>
        <p:blipFill>
          <a:blip r:embed="rId2" cstate="print"/>
          <a:stretch>
            <a:fillRect/>
          </a:stretch>
        </p:blipFill>
        <p:spPr>
          <a:xfrm>
            <a:off x="2438400" y="2895600"/>
            <a:ext cx="4267201" cy="3192856"/>
          </a:xfrm>
          <a:prstGeom prst="rect">
            <a:avLst/>
          </a:prstGeom>
        </p:spPr>
      </p:pic>
    </p:spTree>
    <p:extLst>
      <p:ext uri="{BB962C8B-B14F-4D97-AF65-F5344CB8AC3E}">
        <p14:creationId xmlns:p14="http://schemas.microsoft.com/office/powerpoint/2010/main" val="2568087395"/>
      </p:ext>
    </p:extLst>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534400" cy="685800"/>
          </a:xfrm>
        </p:spPr>
        <p:txBody>
          <a:bodyPr>
            <a:normAutofit fontScale="90000"/>
          </a:bodyPr>
          <a:lstStyle/>
          <a:p>
            <a:r>
              <a:rPr lang="en-US" sz="4400" b="1" dirty="0" smtClean="0"/>
              <a:t>Freedom, Faith, &amp; Family Event</a:t>
            </a:r>
            <a:endParaRPr lang="en-US" sz="4000" dirty="0"/>
          </a:p>
        </p:txBody>
      </p:sp>
      <p:sp>
        <p:nvSpPr>
          <p:cNvPr id="3" name="Content Placeholder 2"/>
          <p:cNvSpPr>
            <a:spLocks noGrp="1"/>
          </p:cNvSpPr>
          <p:nvPr>
            <p:ph sz="quarter" idx="1"/>
          </p:nvPr>
        </p:nvSpPr>
        <p:spPr>
          <a:xfrm>
            <a:off x="228600" y="1752600"/>
            <a:ext cx="8839200" cy="4953000"/>
          </a:xfrm>
        </p:spPr>
        <p:txBody>
          <a:bodyPr>
            <a:normAutofit/>
          </a:bodyPr>
          <a:lstStyle/>
          <a:p>
            <a:pPr>
              <a:buClr>
                <a:srgbClr val="C00000"/>
              </a:buClr>
            </a:pPr>
            <a:r>
              <a:rPr lang="en-US" sz="2800" dirty="0" smtClean="0"/>
              <a:t>Family friendly celebration</a:t>
            </a:r>
          </a:p>
          <a:p>
            <a:pPr lvl="1">
              <a:buClr>
                <a:srgbClr val="C00000"/>
              </a:buClr>
            </a:pPr>
            <a:r>
              <a:rPr lang="en-US" sz="2300" dirty="0" smtClean="0"/>
              <a:t>7:30p – 9p Main Auditorium on Thursday</a:t>
            </a:r>
          </a:p>
          <a:p>
            <a:pPr>
              <a:buClr>
                <a:srgbClr val="C00000"/>
              </a:buClr>
            </a:pPr>
            <a:r>
              <a:rPr lang="en-US" sz="2800" dirty="0" smtClean="0"/>
              <a:t>Speakers</a:t>
            </a:r>
          </a:p>
          <a:p>
            <a:pPr lvl="1">
              <a:buClr>
                <a:srgbClr val="C00000"/>
              </a:buClr>
            </a:pPr>
            <a:r>
              <a:rPr lang="en-US" sz="2300" dirty="0" smtClean="0"/>
              <a:t>Texas Senator Brian Birdwell</a:t>
            </a:r>
          </a:p>
          <a:p>
            <a:pPr lvl="2"/>
            <a:r>
              <a:rPr lang="en-US" sz="2100" dirty="0" smtClean="0"/>
              <a:t>Purple Heart recipient</a:t>
            </a:r>
          </a:p>
          <a:p>
            <a:pPr lvl="2"/>
            <a:r>
              <a:rPr lang="en-US" sz="2100" dirty="0" smtClean="0"/>
              <a:t>Survivor of the 9/11 attack on the Pentagon</a:t>
            </a:r>
          </a:p>
          <a:p>
            <a:pPr lvl="1"/>
            <a:r>
              <a:rPr lang="en-US" sz="2300" dirty="0" smtClean="0"/>
              <a:t>Bob Smiley</a:t>
            </a:r>
          </a:p>
          <a:p>
            <a:pPr lvl="2"/>
            <a:r>
              <a:rPr lang="en-US" sz="2100" dirty="0" smtClean="0"/>
              <a:t>Family friendly comedian</a:t>
            </a:r>
          </a:p>
          <a:p>
            <a:pPr lvl="1"/>
            <a:r>
              <a:rPr lang="en-US" sz="2300" dirty="0" smtClean="0"/>
              <a:t>More to come!</a:t>
            </a:r>
          </a:p>
          <a:p>
            <a:pPr>
              <a:buClr>
                <a:srgbClr val="C00000"/>
              </a:buClr>
            </a:pPr>
            <a:r>
              <a:rPr lang="en-US" sz="2800" dirty="0" smtClean="0"/>
              <a:t>~~FREE~~</a:t>
            </a:r>
            <a:endParaRPr lang="en-US" sz="2800" dirty="0"/>
          </a:p>
          <a:p>
            <a:pPr>
              <a:buClr>
                <a:srgbClr val="C00000"/>
              </a:buClr>
            </a:pPr>
            <a:endParaRPr lang="en-US" sz="1800" dirty="0"/>
          </a:p>
        </p:txBody>
      </p:sp>
    </p:spTree>
    <p:extLst>
      <p:ext uri="{BB962C8B-B14F-4D97-AF65-F5344CB8AC3E}">
        <p14:creationId xmlns:p14="http://schemas.microsoft.com/office/powerpoint/2010/main" val="2912818372"/>
      </p:ext>
    </p:extLst>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Join the Grassroots Club!</a:t>
            </a:r>
            <a:endParaRPr lang="en-US" sz="4000" b="1" dirty="0"/>
          </a:p>
        </p:txBody>
      </p:sp>
      <p:sp>
        <p:nvSpPr>
          <p:cNvPr id="6" name="TextBox 5"/>
          <p:cNvSpPr txBox="1"/>
          <p:nvPr/>
        </p:nvSpPr>
        <p:spPr>
          <a:xfrm>
            <a:off x="224028" y="1595021"/>
            <a:ext cx="8689848" cy="5724644"/>
          </a:xfrm>
          <a:prstGeom prst="rect">
            <a:avLst/>
          </a:prstGeom>
          <a:noFill/>
        </p:spPr>
        <p:txBody>
          <a:bodyPr wrap="square" rtlCol="0">
            <a:spAutoFit/>
          </a:bodyPr>
          <a:lstStyle/>
          <a:p>
            <a:pPr marL="457200" indent="-457200">
              <a:buFont typeface="Wingdings" panose="05000000000000000000" pitchFamily="2" charset="2"/>
              <a:buChar char="v"/>
            </a:pPr>
            <a:r>
              <a:rPr lang="en-US" sz="2600" b="1" dirty="0" smtClean="0"/>
              <a:t>No fundraising calls or mail from RPT</a:t>
            </a:r>
          </a:p>
          <a:p>
            <a:r>
              <a:rPr lang="en-US" sz="1500" b="1" dirty="0" smtClean="0"/>
              <a:t> </a:t>
            </a:r>
            <a:endParaRPr lang="en-US" sz="1500" b="1" dirty="0"/>
          </a:p>
          <a:p>
            <a:pPr marL="457200" indent="-457200">
              <a:buFont typeface="Wingdings" panose="05000000000000000000" pitchFamily="2" charset="2"/>
              <a:buChar char="v"/>
            </a:pPr>
            <a:r>
              <a:rPr lang="en-US" sz="2600" b="1" dirty="0" smtClean="0"/>
              <a:t>Quarterly </a:t>
            </a:r>
            <a:r>
              <a:rPr lang="en-US" sz="2600" b="1" dirty="0" err="1" smtClean="0"/>
              <a:t>TeleTown</a:t>
            </a:r>
            <a:r>
              <a:rPr lang="en-US" sz="2600" b="1" dirty="0" smtClean="0"/>
              <a:t> Hall with exciting guests</a:t>
            </a:r>
          </a:p>
          <a:p>
            <a:endParaRPr lang="en-US" sz="1500" dirty="0" smtClean="0"/>
          </a:p>
          <a:p>
            <a:pPr marL="457200" indent="-457200">
              <a:buFont typeface="Wingdings" panose="05000000000000000000" pitchFamily="2" charset="2"/>
              <a:buChar char="v"/>
            </a:pPr>
            <a:r>
              <a:rPr lang="en-US" sz="2600" b="1" dirty="0" smtClean="0">
                <a:solidFill>
                  <a:srgbClr val="C00000"/>
                </a:solidFill>
              </a:rPr>
              <a:t>Exclusive rewards at the RPT State Convention </a:t>
            </a:r>
            <a:endParaRPr lang="en-US" sz="2600" dirty="0" smtClean="0">
              <a:solidFill>
                <a:srgbClr val="C00000"/>
              </a:solidFill>
            </a:endParaRPr>
          </a:p>
          <a:p>
            <a:pPr marL="914400" lvl="1" indent="-457200">
              <a:buFont typeface="Wingdings" panose="05000000000000000000" pitchFamily="2" charset="2"/>
              <a:buChar char="ü"/>
            </a:pPr>
            <a:r>
              <a:rPr lang="en-US" sz="2600" dirty="0" smtClean="0"/>
              <a:t>GRC Button</a:t>
            </a:r>
          </a:p>
          <a:p>
            <a:pPr marL="914400" lvl="1" indent="-457200">
              <a:buFont typeface="Wingdings" panose="05000000000000000000" pitchFamily="2" charset="2"/>
              <a:buChar char="ü"/>
            </a:pPr>
            <a:r>
              <a:rPr lang="en-US" sz="2600" dirty="0" smtClean="0"/>
              <a:t>“Grazing with the Elephants” </a:t>
            </a:r>
          </a:p>
          <a:p>
            <a:pPr marL="1371600" lvl="2" indent="-457200">
              <a:buFont typeface="Courier New" panose="02070309020205020404" pitchFamily="49" charset="0"/>
              <a:buChar char="o"/>
            </a:pPr>
            <a:r>
              <a:rPr lang="en-US" sz="2600" dirty="0" smtClean="0"/>
              <a:t>Breakfast </a:t>
            </a:r>
            <a:r>
              <a:rPr lang="en-US" sz="2600" dirty="0"/>
              <a:t>on Friday, May 13</a:t>
            </a:r>
            <a:r>
              <a:rPr lang="en-US" sz="2600" baseline="30000" dirty="0"/>
              <a:t>th</a:t>
            </a:r>
            <a:r>
              <a:rPr lang="en-US" sz="2600" dirty="0"/>
              <a:t> @ </a:t>
            </a:r>
            <a:r>
              <a:rPr lang="en-US" sz="2600" dirty="0" smtClean="0"/>
              <a:t>7a</a:t>
            </a:r>
          </a:p>
          <a:p>
            <a:pPr marL="914400" lvl="1" indent="-457200">
              <a:buFont typeface="Wingdings" panose="05000000000000000000" pitchFamily="2" charset="2"/>
              <a:buChar char="ü"/>
            </a:pPr>
            <a:endParaRPr lang="en-US" sz="1000" dirty="0" smtClean="0"/>
          </a:p>
          <a:p>
            <a:pPr marL="914400" lvl="1" indent="-457200">
              <a:buFont typeface="Wingdings" panose="05000000000000000000" pitchFamily="2" charset="2"/>
              <a:buChar char="ü"/>
            </a:pPr>
            <a:endParaRPr lang="en-US" sz="1000" dirty="0"/>
          </a:p>
          <a:p>
            <a:pPr marL="914400" lvl="1" indent="-457200">
              <a:buFont typeface="Wingdings" panose="05000000000000000000" pitchFamily="2" charset="2"/>
              <a:buChar char="ü"/>
            </a:pPr>
            <a:endParaRPr lang="en-US" sz="1000" dirty="0"/>
          </a:p>
          <a:p>
            <a:pPr lvl="1" algn="ctr"/>
            <a:r>
              <a:rPr lang="en-US" sz="2400" dirty="0" smtClean="0"/>
              <a:t>Sign up now or renew!</a:t>
            </a:r>
          </a:p>
          <a:p>
            <a:pPr lvl="1" algn="ctr"/>
            <a:r>
              <a:rPr lang="en-US" sz="2400" b="1" dirty="0" smtClean="0"/>
              <a:t>$8.25 a month or $99 per year!</a:t>
            </a:r>
          </a:p>
          <a:p>
            <a:pPr lvl="1" algn="ctr"/>
            <a:r>
              <a:rPr lang="en-US" sz="2400" dirty="0" smtClean="0">
                <a:solidFill>
                  <a:srgbClr val="0070C0"/>
                </a:solidFill>
                <a:latin typeface="Arial Black" panose="020B0A04020102020204" pitchFamily="34" charset="0"/>
                <a:hlinkClick r:id="rId2"/>
              </a:rPr>
              <a:t>Grassroots Club Membership</a:t>
            </a:r>
            <a:r>
              <a:rPr lang="en-US" sz="2400" dirty="0" smtClean="0">
                <a:solidFill>
                  <a:srgbClr val="0070C0"/>
                </a:solidFill>
                <a:latin typeface="Arial Black" panose="020B0A04020102020204" pitchFamily="34" charset="0"/>
              </a:rPr>
              <a:t> </a:t>
            </a:r>
            <a:endParaRPr lang="en-US" sz="2400" dirty="0">
              <a:solidFill>
                <a:srgbClr val="0070C0"/>
              </a:solidFill>
              <a:latin typeface="Arial Black" panose="020B0A04020102020204" pitchFamily="34" charset="0"/>
            </a:endParaRPr>
          </a:p>
          <a:p>
            <a:pPr lvl="1"/>
            <a:endParaRPr lang="en-US" sz="2600" dirty="0" smtClean="0"/>
          </a:p>
          <a:p>
            <a:pPr>
              <a:buClr>
                <a:schemeClr val="accent2"/>
              </a:buClr>
            </a:pPr>
            <a:endParaRPr lang="en-US" sz="2600" dirty="0" smtClean="0"/>
          </a:p>
          <a:p>
            <a:pPr marL="285750" indent="-285750">
              <a:buFont typeface="Arial" panose="020B0604020202020204" pitchFamily="34" charset="0"/>
              <a:buChar char="•"/>
            </a:pPr>
            <a:endParaRPr lang="en-US" sz="2600" dirty="0"/>
          </a:p>
        </p:txBody>
      </p:sp>
    </p:spTree>
    <p:extLst>
      <p:ext uri="{BB962C8B-B14F-4D97-AF65-F5344CB8AC3E}">
        <p14:creationId xmlns:p14="http://schemas.microsoft.com/office/powerpoint/2010/main" val="2196359949"/>
      </p:ext>
    </p:extLst>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534400" cy="685800"/>
          </a:xfrm>
        </p:spPr>
        <p:txBody>
          <a:bodyPr>
            <a:noAutofit/>
          </a:bodyPr>
          <a:lstStyle/>
          <a:p>
            <a:r>
              <a:rPr lang="en-US" sz="4000" b="1" dirty="0" smtClean="0"/>
              <a:t>Candidate Resource Committee</a:t>
            </a:r>
            <a:endParaRPr lang="en-US" sz="4000" b="1" dirty="0"/>
          </a:p>
        </p:txBody>
      </p:sp>
      <p:sp>
        <p:nvSpPr>
          <p:cNvPr id="3" name="Content Placeholder 2"/>
          <p:cNvSpPr>
            <a:spLocks noGrp="1"/>
          </p:cNvSpPr>
          <p:nvPr>
            <p:ph sz="quarter" idx="1"/>
          </p:nvPr>
        </p:nvSpPr>
        <p:spPr>
          <a:xfrm>
            <a:off x="304800" y="1371600"/>
            <a:ext cx="8534400" cy="4953000"/>
          </a:xfrm>
        </p:spPr>
        <p:txBody>
          <a:bodyPr>
            <a:normAutofit/>
          </a:bodyPr>
          <a:lstStyle/>
          <a:p>
            <a:pPr>
              <a:buClr>
                <a:srgbClr val="C00000"/>
              </a:buClr>
            </a:pPr>
            <a:r>
              <a:rPr lang="en-US" sz="2800" dirty="0" smtClean="0"/>
              <a:t>Purpose </a:t>
            </a:r>
          </a:p>
          <a:p>
            <a:pPr lvl="1">
              <a:buClr>
                <a:srgbClr val="C00000"/>
              </a:buClr>
            </a:pPr>
            <a:r>
              <a:rPr lang="en-US" dirty="0" smtClean="0">
                <a:latin typeface="Georgia" panose="02040502050405020303" pitchFamily="18" charset="0"/>
              </a:rPr>
              <a:t>The </a:t>
            </a:r>
            <a:r>
              <a:rPr lang="en-US" dirty="0">
                <a:latin typeface="Georgia" panose="02040502050405020303" pitchFamily="18" charset="0"/>
              </a:rPr>
              <a:t>CRC supports Republican candidates </a:t>
            </a:r>
            <a:r>
              <a:rPr lang="en-US" dirty="0" smtClean="0">
                <a:latin typeface="Georgia" panose="02040502050405020303" pitchFamily="18" charset="0"/>
              </a:rPr>
              <a:t>in </a:t>
            </a:r>
            <a:r>
              <a:rPr lang="en-US" b="1" dirty="0">
                <a:solidFill>
                  <a:srgbClr val="C00000"/>
                </a:solidFill>
                <a:latin typeface="Georgia" panose="02040502050405020303" pitchFamily="18" charset="0"/>
              </a:rPr>
              <a:t>local-level </a:t>
            </a:r>
            <a:r>
              <a:rPr lang="en-US" b="1" dirty="0" smtClean="0">
                <a:solidFill>
                  <a:srgbClr val="C00000"/>
                </a:solidFill>
                <a:latin typeface="Georgia" panose="02040502050405020303" pitchFamily="18" charset="0"/>
              </a:rPr>
              <a:t>races</a:t>
            </a:r>
            <a:r>
              <a:rPr lang="en-US" b="1" dirty="0" smtClean="0">
                <a:solidFill>
                  <a:schemeClr val="tx1"/>
                </a:solidFill>
                <a:latin typeface="Georgia" panose="02040502050405020303" pitchFamily="18" charset="0"/>
              </a:rPr>
              <a:t>.</a:t>
            </a:r>
            <a:endParaRPr lang="en-US" dirty="0" smtClean="0">
              <a:solidFill>
                <a:schemeClr val="tx1"/>
              </a:solidFill>
              <a:latin typeface="Georgia" panose="02040502050405020303" pitchFamily="18" charset="0"/>
            </a:endParaRPr>
          </a:p>
          <a:p>
            <a:pPr lvl="2">
              <a:buClr>
                <a:srgbClr val="C00000"/>
              </a:buClr>
            </a:pPr>
            <a:r>
              <a:rPr lang="en-US" dirty="0" smtClean="0">
                <a:latin typeface="Georgia" panose="02040502050405020303" pitchFamily="18" charset="0"/>
              </a:rPr>
              <a:t>County Judge</a:t>
            </a:r>
            <a:r>
              <a:rPr lang="en-US" dirty="0">
                <a:latin typeface="Georgia" panose="02040502050405020303" pitchFamily="18" charset="0"/>
              </a:rPr>
              <a:t>, County Commissioner, </a:t>
            </a:r>
            <a:r>
              <a:rPr lang="en-US" dirty="0" smtClean="0">
                <a:latin typeface="Georgia" panose="02040502050405020303" pitchFamily="18" charset="0"/>
              </a:rPr>
              <a:t>District Attorney</a:t>
            </a:r>
            <a:r>
              <a:rPr lang="en-US" dirty="0">
                <a:latin typeface="Georgia" panose="02040502050405020303" pitchFamily="18" charset="0"/>
              </a:rPr>
              <a:t>, Sheriff, County Court at Law, </a:t>
            </a:r>
            <a:r>
              <a:rPr lang="en-US" dirty="0" smtClean="0">
                <a:latin typeface="Georgia" panose="02040502050405020303" pitchFamily="18" charset="0"/>
              </a:rPr>
              <a:t>County </a:t>
            </a:r>
            <a:r>
              <a:rPr lang="en-US" dirty="0">
                <a:latin typeface="Georgia" panose="02040502050405020303" pitchFamily="18" charset="0"/>
              </a:rPr>
              <a:t>Attorney, Tax Assessor-Collector, </a:t>
            </a:r>
            <a:r>
              <a:rPr lang="en-US" dirty="0" smtClean="0">
                <a:latin typeface="Georgia" panose="02040502050405020303" pitchFamily="18" charset="0"/>
              </a:rPr>
              <a:t>Justice </a:t>
            </a:r>
            <a:r>
              <a:rPr lang="en-US" dirty="0">
                <a:latin typeface="Georgia" panose="02040502050405020303" pitchFamily="18" charset="0"/>
              </a:rPr>
              <a:t>of the Peace, Constable, and other </a:t>
            </a:r>
            <a:r>
              <a:rPr lang="en-US" dirty="0" smtClean="0">
                <a:latin typeface="Georgia" panose="02040502050405020303" pitchFamily="18" charset="0"/>
              </a:rPr>
              <a:t>miscellaneous </a:t>
            </a:r>
            <a:r>
              <a:rPr lang="en-US" dirty="0">
                <a:latin typeface="Georgia" panose="02040502050405020303" pitchFamily="18" charset="0"/>
              </a:rPr>
              <a:t>partisan local elections. </a:t>
            </a:r>
          </a:p>
          <a:p>
            <a:pPr lvl="1">
              <a:buClr>
                <a:srgbClr val="C00000"/>
              </a:buClr>
            </a:pPr>
            <a:endParaRPr lang="en-US" sz="2300" dirty="0" smtClean="0"/>
          </a:p>
          <a:p>
            <a:pPr>
              <a:buClr>
                <a:srgbClr val="C00000"/>
              </a:buClr>
            </a:pPr>
            <a:r>
              <a:rPr lang="en-US" sz="2800" dirty="0" smtClean="0"/>
              <a:t>Collection</a:t>
            </a:r>
          </a:p>
          <a:p>
            <a:pPr lvl="1">
              <a:buClr>
                <a:srgbClr val="C00000"/>
              </a:buClr>
            </a:pPr>
            <a:r>
              <a:rPr lang="en-US" sz="2300" dirty="0" smtClean="0"/>
              <a:t>During the 2</a:t>
            </a:r>
            <a:r>
              <a:rPr lang="en-US" sz="2300" baseline="30000" dirty="0" smtClean="0"/>
              <a:t>nd</a:t>
            </a:r>
            <a:r>
              <a:rPr lang="en-US" sz="2300" dirty="0" smtClean="0"/>
              <a:t> SD Caucus</a:t>
            </a:r>
          </a:p>
          <a:p>
            <a:pPr lvl="1">
              <a:buClr>
                <a:srgbClr val="C00000"/>
              </a:buClr>
            </a:pPr>
            <a:r>
              <a:rPr lang="en-US" sz="2300" dirty="0" smtClean="0"/>
              <a:t>Get a Pin for a $25 donation! </a:t>
            </a:r>
          </a:p>
          <a:p>
            <a:pPr>
              <a:buClr>
                <a:srgbClr val="C00000"/>
              </a:buClr>
            </a:pPr>
            <a:endParaRPr lang="en-US" sz="2800" dirty="0" smtClean="0"/>
          </a:p>
          <a:p>
            <a:pPr lvl="1">
              <a:buClr>
                <a:srgbClr val="C00000"/>
              </a:buClr>
            </a:pPr>
            <a:endParaRPr lang="en-US" sz="2300" dirty="0" smtClean="0"/>
          </a:p>
          <a:p>
            <a:pPr lvl="1">
              <a:buClr>
                <a:srgbClr val="C00000"/>
              </a:buClr>
            </a:pPr>
            <a:endParaRPr lang="en-US" sz="1300" dirty="0"/>
          </a:p>
        </p:txBody>
      </p:sp>
      <p:pic>
        <p:nvPicPr>
          <p:cNvPr id="7" name="Content Placeholder 4"/>
          <p:cNvPicPr>
            <a:picLocks noChangeAspect="1"/>
          </p:cNvPicPr>
          <p:nvPr/>
        </p:nvPicPr>
        <p:blipFill rotWithShape="1">
          <a:blip r:embed="rId2" cstate="print">
            <a:extLst>
              <a:ext uri="{28A0092B-C50C-407E-A947-70E740481C1C}">
                <a14:useLocalDpi xmlns:a14="http://schemas.microsoft.com/office/drawing/2010/main" val="0"/>
              </a:ext>
            </a:extLst>
          </a:blip>
          <a:srcRect l="3487" t="3812" r="2156" b="1624"/>
          <a:stretch/>
        </p:blipFill>
        <p:spPr>
          <a:xfrm>
            <a:off x="5410200" y="3657600"/>
            <a:ext cx="2667000" cy="2683565"/>
          </a:xfrm>
          <a:prstGeom prst="rect">
            <a:avLst/>
          </a:prstGeom>
        </p:spPr>
      </p:pic>
    </p:spTree>
    <p:extLst>
      <p:ext uri="{BB962C8B-B14F-4D97-AF65-F5344CB8AC3E}">
        <p14:creationId xmlns:p14="http://schemas.microsoft.com/office/powerpoint/2010/main" val="1379416144"/>
      </p:ext>
    </p:extLst>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Candidate Resource Committee</a:t>
            </a:r>
            <a:endParaRPr lang="en-US" b="1" dirty="0">
              <a:solidFill>
                <a:srgbClr val="FF0000"/>
              </a:solidFill>
              <a:latin typeface="Georgia" panose="02040502050405020303"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77901548"/>
              </p:ext>
            </p:extLst>
          </p:nvPr>
        </p:nvGraphicFramePr>
        <p:xfrm>
          <a:off x="628650" y="2756296"/>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990600" y="1676400"/>
            <a:ext cx="7086600" cy="523220"/>
          </a:xfrm>
          <a:prstGeom prst="rect">
            <a:avLst/>
          </a:prstGeom>
          <a:noFill/>
        </p:spPr>
        <p:txBody>
          <a:bodyPr wrap="square" rtlCol="0">
            <a:spAutoFit/>
          </a:bodyPr>
          <a:lstStyle/>
          <a:p>
            <a:pPr algn="ctr"/>
            <a:r>
              <a:rPr lang="en-US" sz="2800" b="1" dirty="0">
                <a:solidFill>
                  <a:srgbClr val="FF0000"/>
                </a:solidFill>
                <a:latin typeface="Georgia" panose="02040502050405020303" pitchFamily="18" charset="0"/>
              </a:rPr>
              <a:t>WHERE DOES THE MONEY GO?</a:t>
            </a:r>
            <a:endParaRPr lang="en-US" sz="2800" dirty="0"/>
          </a:p>
        </p:txBody>
      </p:sp>
    </p:spTree>
    <p:extLst>
      <p:ext uri="{BB962C8B-B14F-4D97-AF65-F5344CB8AC3E}">
        <p14:creationId xmlns:p14="http://schemas.microsoft.com/office/powerpoint/2010/main" val="481377717"/>
      </p:ext>
    </p:extLst>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Candidate Resource Committee</a:t>
            </a:r>
            <a:endParaRPr lang="en-US" sz="3600" dirty="0">
              <a:solidFill>
                <a:srgbClr val="C00000"/>
              </a:solidFill>
              <a:latin typeface="Georgia" panose="020405020504050203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5026497"/>
              </p:ext>
            </p:extLst>
          </p:nvPr>
        </p:nvGraphicFramePr>
        <p:xfrm>
          <a:off x="628650" y="2680096"/>
          <a:ext cx="8090807"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914400" y="1905000"/>
            <a:ext cx="7086600" cy="492443"/>
          </a:xfrm>
          <a:prstGeom prst="rect">
            <a:avLst/>
          </a:prstGeom>
          <a:noFill/>
        </p:spPr>
        <p:txBody>
          <a:bodyPr wrap="square" rtlCol="0">
            <a:spAutoFit/>
          </a:bodyPr>
          <a:lstStyle/>
          <a:p>
            <a:pPr algn="ctr"/>
            <a:r>
              <a:rPr lang="en-US" sz="2600" b="1" dirty="0" smtClean="0">
                <a:solidFill>
                  <a:srgbClr val="C00000"/>
                </a:solidFill>
                <a:latin typeface="Georgia" panose="02040502050405020303" pitchFamily="18" charset="0"/>
              </a:rPr>
              <a:t>HOW </a:t>
            </a:r>
            <a:r>
              <a:rPr lang="en-US" sz="2600" b="1" dirty="0">
                <a:solidFill>
                  <a:srgbClr val="C00000"/>
                </a:solidFill>
                <a:latin typeface="Georgia" panose="02040502050405020303" pitchFamily="18" charset="0"/>
              </a:rPr>
              <a:t>WE FUND </a:t>
            </a:r>
            <a:r>
              <a:rPr lang="en-US" sz="2600" b="1" dirty="0" smtClean="0">
                <a:solidFill>
                  <a:srgbClr val="C00000"/>
                </a:solidFill>
                <a:latin typeface="Georgia" panose="02040502050405020303" pitchFamily="18" charset="0"/>
              </a:rPr>
              <a:t>CANDIDATES</a:t>
            </a:r>
            <a:endParaRPr lang="en-US" sz="2600" dirty="0"/>
          </a:p>
        </p:txBody>
      </p:sp>
    </p:spTree>
    <p:extLst>
      <p:ext uri="{BB962C8B-B14F-4D97-AF65-F5344CB8AC3E}">
        <p14:creationId xmlns:p14="http://schemas.microsoft.com/office/powerpoint/2010/main" val="2802400671"/>
      </p:ext>
    </p:extLst>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534400" cy="685800"/>
          </a:xfrm>
        </p:spPr>
        <p:txBody>
          <a:bodyPr>
            <a:normAutofit fontScale="90000"/>
          </a:bodyPr>
          <a:lstStyle/>
          <a:p>
            <a:r>
              <a:rPr lang="en-US" sz="5000" b="1" dirty="0" smtClean="0"/>
              <a:t>Gala</a:t>
            </a:r>
            <a:endParaRPr lang="en-US" sz="5000" dirty="0"/>
          </a:p>
        </p:txBody>
      </p:sp>
      <p:sp>
        <p:nvSpPr>
          <p:cNvPr id="3" name="Content Placeholder 2"/>
          <p:cNvSpPr>
            <a:spLocks noGrp="1"/>
          </p:cNvSpPr>
          <p:nvPr>
            <p:ph sz="quarter" idx="1"/>
          </p:nvPr>
        </p:nvSpPr>
        <p:spPr>
          <a:xfrm>
            <a:off x="228600" y="1524000"/>
            <a:ext cx="8839200" cy="4953000"/>
          </a:xfrm>
        </p:spPr>
        <p:txBody>
          <a:bodyPr>
            <a:normAutofit/>
          </a:bodyPr>
          <a:lstStyle/>
          <a:p>
            <a:pPr>
              <a:buClr>
                <a:srgbClr val="C00000"/>
              </a:buClr>
            </a:pPr>
            <a:r>
              <a:rPr lang="en-US" sz="2800" dirty="0" smtClean="0"/>
              <a:t>Friday Night in Convention Center Ballroom A </a:t>
            </a:r>
          </a:p>
          <a:p>
            <a:pPr lvl="1">
              <a:buClr>
                <a:srgbClr val="C00000"/>
              </a:buClr>
            </a:pPr>
            <a:r>
              <a:rPr lang="en-US" sz="2300" dirty="0" smtClean="0"/>
              <a:t>6p – Cocktails</a:t>
            </a:r>
          </a:p>
          <a:p>
            <a:pPr lvl="1">
              <a:buClr>
                <a:srgbClr val="C00000"/>
              </a:buClr>
            </a:pPr>
            <a:r>
              <a:rPr lang="en-US" sz="2300" dirty="0" smtClean="0"/>
              <a:t>7p – Dinner &amp; Program</a:t>
            </a:r>
          </a:p>
          <a:p>
            <a:pPr>
              <a:buClr>
                <a:srgbClr val="C00000"/>
              </a:buClr>
            </a:pPr>
            <a:r>
              <a:rPr lang="en-US" sz="2800" dirty="0" smtClean="0"/>
              <a:t>Honorary Chair </a:t>
            </a:r>
          </a:p>
          <a:p>
            <a:pPr lvl="1">
              <a:buClr>
                <a:srgbClr val="C00000"/>
              </a:buClr>
            </a:pPr>
            <a:r>
              <a:rPr lang="en-US" sz="2300" dirty="0" smtClean="0"/>
              <a:t>Cecilia Abbot, Frist Lady of Texas</a:t>
            </a:r>
          </a:p>
          <a:p>
            <a:pPr>
              <a:buClr>
                <a:srgbClr val="C00000"/>
              </a:buClr>
            </a:pPr>
            <a:r>
              <a:rPr lang="en-US" sz="2800" dirty="0" smtClean="0"/>
              <a:t>Speakers</a:t>
            </a:r>
          </a:p>
          <a:p>
            <a:pPr lvl="1">
              <a:buClr>
                <a:srgbClr val="C00000"/>
              </a:buClr>
            </a:pPr>
            <a:r>
              <a:rPr lang="en-US" sz="2300" dirty="0" smtClean="0"/>
              <a:t>US Senator Tim Scott, South Carolina</a:t>
            </a:r>
          </a:p>
          <a:p>
            <a:pPr lvl="1">
              <a:buClr>
                <a:srgbClr val="C00000"/>
              </a:buClr>
            </a:pPr>
            <a:r>
              <a:rPr lang="en-US" sz="2300" dirty="0" smtClean="0"/>
              <a:t>Dinesh D’Souza, Conservative Author &amp; Firebrand</a:t>
            </a:r>
          </a:p>
          <a:p>
            <a:pPr>
              <a:buClr>
                <a:srgbClr val="C00000"/>
              </a:buClr>
            </a:pPr>
            <a:r>
              <a:rPr lang="en-US" sz="2800" dirty="0" smtClean="0"/>
              <a:t>Live Music</a:t>
            </a:r>
          </a:p>
          <a:p>
            <a:pPr lvl="1">
              <a:buClr>
                <a:srgbClr val="C00000"/>
              </a:buClr>
            </a:pPr>
            <a:r>
              <a:rPr lang="en-US" sz="2300" dirty="0" smtClean="0"/>
              <a:t>Jesse Garza and the Acoustic Dream</a:t>
            </a:r>
          </a:p>
          <a:p>
            <a:pPr>
              <a:buClr>
                <a:srgbClr val="C00000"/>
              </a:buClr>
            </a:pPr>
            <a:endParaRPr lang="en-US" sz="2800" dirty="0" smtClean="0"/>
          </a:p>
          <a:p>
            <a:pPr lvl="1">
              <a:buClr>
                <a:srgbClr val="C00000"/>
              </a:buClr>
            </a:pPr>
            <a:endParaRPr lang="en-US" sz="2300" dirty="0" smtClean="0"/>
          </a:p>
          <a:p>
            <a:pPr lvl="1">
              <a:buClr>
                <a:srgbClr val="C00000"/>
              </a:buClr>
            </a:pPr>
            <a:endParaRPr lang="en-US" sz="1300" dirty="0"/>
          </a:p>
        </p:txBody>
      </p:sp>
    </p:spTree>
    <p:extLst>
      <p:ext uri="{BB962C8B-B14F-4D97-AF65-F5344CB8AC3E}">
        <p14:creationId xmlns:p14="http://schemas.microsoft.com/office/powerpoint/2010/main" val="2565308083"/>
      </p:ext>
    </p:extLst>
  </p:cSld>
  <p:clrMapOvr>
    <a:masterClrMapping/>
  </p:clrMapOvr>
  <p:transition spd="slow">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534400" cy="685800"/>
          </a:xfrm>
        </p:spPr>
        <p:txBody>
          <a:bodyPr>
            <a:normAutofit fontScale="90000"/>
          </a:bodyPr>
          <a:lstStyle/>
          <a:p>
            <a:r>
              <a:rPr lang="en-US" sz="4400" b="1" dirty="0" smtClean="0"/>
              <a:t>Faith &amp; Fellowship Gathering</a:t>
            </a:r>
            <a:endParaRPr lang="en-US" sz="4000" dirty="0"/>
          </a:p>
        </p:txBody>
      </p:sp>
      <p:sp>
        <p:nvSpPr>
          <p:cNvPr id="3" name="Content Placeholder 2"/>
          <p:cNvSpPr>
            <a:spLocks noGrp="1"/>
          </p:cNvSpPr>
          <p:nvPr>
            <p:ph sz="quarter" idx="1"/>
          </p:nvPr>
        </p:nvSpPr>
        <p:spPr>
          <a:xfrm>
            <a:off x="609600" y="1752600"/>
            <a:ext cx="8382000" cy="4953000"/>
          </a:xfrm>
        </p:spPr>
        <p:txBody>
          <a:bodyPr>
            <a:normAutofit/>
          </a:bodyPr>
          <a:lstStyle/>
          <a:p>
            <a:pPr>
              <a:buClr>
                <a:srgbClr val="C00000"/>
              </a:buClr>
            </a:pPr>
            <a:r>
              <a:rPr lang="en-US" sz="2800" dirty="0" smtClean="0"/>
              <a:t>Morning of worship &amp; prayer</a:t>
            </a:r>
          </a:p>
          <a:p>
            <a:pPr>
              <a:buClr>
                <a:srgbClr val="C00000"/>
              </a:buClr>
            </a:pPr>
            <a:endParaRPr lang="en-US" sz="2800" dirty="0" smtClean="0"/>
          </a:p>
          <a:p>
            <a:pPr>
              <a:buClr>
                <a:srgbClr val="C00000"/>
              </a:buClr>
            </a:pPr>
            <a:r>
              <a:rPr lang="en-US" sz="2800" dirty="0" smtClean="0"/>
              <a:t>Musical entertainment</a:t>
            </a:r>
          </a:p>
          <a:p>
            <a:pPr>
              <a:buClr>
                <a:srgbClr val="C00000"/>
              </a:buClr>
            </a:pPr>
            <a:endParaRPr lang="en-US" sz="2800" dirty="0" smtClean="0"/>
          </a:p>
          <a:p>
            <a:pPr>
              <a:buClr>
                <a:srgbClr val="C00000"/>
              </a:buClr>
            </a:pPr>
            <a:r>
              <a:rPr lang="en-US" sz="2800" dirty="0" smtClean="0"/>
              <a:t>Saturday, May 14</a:t>
            </a:r>
            <a:r>
              <a:rPr lang="en-US" sz="2800" baseline="30000" dirty="0" smtClean="0"/>
              <a:t>th</a:t>
            </a:r>
            <a:r>
              <a:rPr lang="en-US" sz="2800" dirty="0" smtClean="0"/>
              <a:t> @ 7a in the General Session Hall at the Convention Center</a:t>
            </a:r>
          </a:p>
          <a:p>
            <a:pPr>
              <a:buClr>
                <a:srgbClr val="C00000"/>
              </a:buClr>
            </a:pPr>
            <a:endParaRPr lang="en-US" sz="2800" dirty="0" smtClean="0"/>
          </a:p>
          <a:p>
            <a:pPr>
              <a:buClr>
                <a:srgbClr val="C00000"/>
              </a:buClr>
            </a:pPr>
            <a:r>
              <a:rPr lang="en-US" sz="2800" dirty="0" smtClean="0"/>
              <a:t>$10 per person</a:t>
            </a:r>
          </a:p>
          <a:p>
            <a:pPr>
              <a:buClr>
                <a:srgbClr val="C00000"/>
              </a:buClr>
            </a:pPr>
            <a:endParaRPr lang="en-US" sz="1800" dirty="0"/>
          </a:p>
        </p:txBody>
      </p:sp>
    </p:spTree>
    <p:extLst>
      <p:ext uri="{BB962C8B-B14F-4D97-AF65-F5344CB8AC3E}">
        <p14:creationId xmlns:p14="http://schemas.microsoft.com/office/powerpoint/2010/main" val="1030802433"/>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4400" cy="758952"/>
          </a:xfrm>
        </p:spPr>
        <p:txBody>
          <a:bodyPr>
            <a:noAutofit/>
          </a:bodyPr>
          <a:lstStyle/>
          <a:p>
            <a:r>
              <a:rPr lang="en-US" sz="5000" b="1" dirty="0" smtClean="0"/>
              <a:t>Check In</a:t>
            </a:r>
            <a:endParaRPr lang="en-US" sz="5000" b="1" dirty="0"/>
          </a:p>
        </p:txBody>
      </p:sp>
      <p:sp>
        <p:nvSpPr>
          <p:cNvPr id="3" name="Content Placeholder 2"/>
          <p:cNvSpPr>
            <a:spLocks noGrp="1"/>
          </p:cNvSpPr>
          <p:nvPr>
            <p:ph sz="quarter" idx="1"/>
          </p:nvPr>
        </p:nvSpPr>
        <p:spPr>
          <a:xfrm>
            <a:off x="301752" y="1527048"/>
            <a:ext cx="8503920" cy="4873752"/>
          </a:xfrm>
        </p:spPr>
        <p:txBody>
          <a:bodyPr>
            <a:normAutofit fontScale="92500" lnSpcReduction="10000"/>
          </a:bodyPr>
          <a:lstStyle/>
          <a:p>
            <a:pPr>
              <a:buClr>
                <a:srgbClr val="C00000"/>
              </a:buClr>
            </a:pPr>
            <a:r>
              <a:rPr lang="en-US" dirty="0" smtClean="0"/>
              <a:t>Find the kiosk with your Senate District (SD)</a:t>
            </a:r>
          </a:p>
          <a:p>
            <a:pPr lvl="1">
              <a:buClr>
                <a:srgbClr val="C00000"/>
              </a:buClr>
            </a:pPr>
            <a:r>
              <a:rPr lang="en-US" dirty="0" smtClean="0"/>
              <a:t>Present a Photo ID</a:t>
            </a:r>
          </a:p>
          <a:p>
            <a:pPr lvl="1">
              <a:buClr>
                <a:srgbClr val="C00000"/>
              </a:buClr>
            </a:pPr>
            <a:r>
              <a:rPr lang="en-US" dirty="0" smtClean="0"/>
              <a:t>Obtain:</a:t>
            </a:r>
          </a:p>
          <a:p>
            <a:pPr lvl="2">
              <a:buClr>
                <a:srgbClr val="C00000"/>
              </a:buClr>
            </a:pPr>
            <a:r>
              <a:rPr lang="en-US" dirty="0" smtClean="0"/>
              <a:t>Credentials</a:t>
            </a:r>
          </a:p>
          <a:p>
            <a:pPr lvl="3">
              <a:buClr>
                <a:srgbClr val="C00000"/>
              </a:buClr>
            </a:pPr>
            <a:r>
              <a:rPr lang="en-US" dirty="0" smtClean="0"/>
              <a:t>No paper tickets, the bar code on your credentials will serve as your ticket to the event(s)</a:t>
            </a:r>
          </a:p>
          <a:p>
            <a:pPr lvl="4">
              <a:buClr>
                <a:srgbClr val="C00000"/>
              </a:buClr>
            </a:pPr>
            <a:r>
              <a:rPr lang="en-US" dirty="0" smtClean="0"/>
              <a:t>Please save the email you receive from Eventbrite</a:t>
            </a:r>
          </a:p>
          <a:p>
            <a:pPr lvl="2">
              <a:buClr>
                <a:srgbClr val="C00000"/>
              </a:buClr>
            </a:pPr>
            <a:r>
              <a:rPr lang="en-US" dirty="0" smtClean="0"/>
              <a:t>Program</a:t>
            </a:r>
          </a:p>
          <a:p>
            <a:pPr lvl="2">
              <a:buClr>
                <a:srgbClr val="C00000"/>
              </a:buClr>
            </a:pPr>
            <a:r>
              <a:rPr lang="en-US" dirty="0" smtClean="0"/>
              <a:t>Souvenir Convention Bag</a:t>
            </a:r>
          </a:p>
          <a:p>
            <a:pPr>
              <a:buClr>
                <a:srgbClr val="C00000"/>
              </a:buClr>
            </a:pPr>
            <a:r>
              <a:rPr lang="en-US" dirty="0" smtClean="0"/>
              <a:t>Times</a:t>
            </a:r>
          </a:p>
          <a:p>
            <a:pPr lvl="1"/>
            <a:r>
              <a:rPr lang="en-US" dirty="0" smtClean="0"/>
              <a:t>Wednesday:  Noon – 8p</a:t>
            </a:r>
          </a:p>
          <a:p>
            <a:pPr lvl="1"/>
            <a:r>
              <a:rPr lang="en-US" dirty="0" smtClean="0"/>
              <a:t>Thursday:  7a – 7p</a:t>
            </a:r>
          </a:p>
          <a:p>
            <a:pPr lvl="1"/>
            <a:r>
              <a:rPr lang="en-US" dirty="0" smtClean="0"/>
              <a:t>Friday:  7a – 6p</a:t>
            </a:r>
          </a:p>
          <a:p>
            <a:pPr lvl="1"/>
            <a:r>
              <a:rPr lang="en-US" dirty="0" smtClean="0"/>
              <a:t>Saturday:  8a – 4p</a:t>
            </a:r>
          </a:p>
          <a:p>
            <a:endParaRPr lang="en-US" dirty="0" smtClean="0"/>
          </a:p>
        </p:txBody>
      </p:sp>
    </p:spTree>
    <p:extLst>
      <p:ext uri="{BB962C8B-B14F-4D97-AF65-F5344CB8AC3E}">
        <p14:creationId xmlns:p14="http://schemas.microsoft.com/office/powerpoint/2010/main" val="4091996376"/>
      </p:ext>
    </p:extLst>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1000"/>
            <a:ext cx="8534400" cy="685800"/>
          </a:xfrm>
        </p:spPr>
        <p:txBody>
          <a:bodyPr>
            <a:noAutofit/>
          </a:bodyPr>
          <a:lstStyle/>
          <a:p>
            <a:r>
              <a:rPr lang="en-US" sz="5000" b="1" dirty="0" smtClean="0"/>
              <a:t>Abbott University</a:t>
            </a:r>
            <a:endParaRPr lang="en-US" sz="5000" dirty="0"/>
          </a:p>
        </p:txBody>
      </p:sp>
      <p:sp>
        <p:nvSpPr>
          <p:cNvPr id="3" name="Content Placeholder 2"/>
          <p:cNvSpPr>
            <a:spLocks noGrp="1"/>
          </p:cNvSpPr>
          <p:nvPr>
            <p:ph sz="quarter" idx="1"/>
          </p:nvPr>
        </p:nvSpPr>
        <p:spPr>
          <a:xfrm>
            <a:off x="228600" y="1524000"/>
            <a:ext cx="8839200" cy="4953000"/>
          </a:xfrm>
        </p:spPr>
        <p:txBody>
          <a:bodyPr>
            <a:normAutofit/>
          </a:bodyPr>
          <a:lstStyle/>
          <a:p>
            <a:pPr lvl="1"/>
            <a:r>
              <a:rPr lang="en-US" sz="2300" b="1" dirty="0" smtClean="0"/>
              <a:t>Organization Building</a:t>
            </a:r>
            <a:endParaRPr lang="en-US" sz="2300" dirty="0"/>
          </a:p>
          <a:p>
            <a:pPr lvl="2"/>
            <a:r>
              <a:rPr lang="en-US" sz="2100" dirty="0" smtClean="0"/>
              <a:t>Expand </a:t>
            </a:r>
            <a:r>
              <a:rPr lang="en-US" sz="2100" dirty="0"/>
              <a:t>your organization and mobilize resources to maximize influence</a:t>
            </a:r>
          </a:p>
          <a:p>
            <a:pPr lvl="1"/>
            <a:r>
              <a:rPr lang="en-US" sz="2300" b="1" dirty="0"/>
              <a:t>Advantage </a:t>
            </a:r>
            <a:r>
              <a:rPr lang="en-US" sz="2300" b="1" dirty="0" smtClean="0"/>
              <a:t>Mobile</a:t>
            </a:r>
            <a:endParaRPr lang="en-US" sz="2300" dirty="0"/>
          </a:p>
          <a:p>
            <a:pPr lvl="2"/>
            <a:r>
              <a:rPr lang="en-US" sz="2100" dirty="0" smtClean="0"/>
              <a:t>A </a:t>
            </a:r>
            <a:r>
              <a:rPr lang="en-US" sz="2100" dirty="0"/>
              <a:t>comprehensive look at the tools used to organize and utilize data to reach voters</a:t>
            </a:r>
          </a:p>
          <a:p>
            <a:pPr lvl="1"/>
            <a:r>
              <a:rPr lang="en-US" sz="2300" b="1" dirty="0"/>
              <a:t>Social </a:t>
            </a:r>
            <a:r>
              <a:rPr lang="en-US" sz="2300" b="1" dirty="0" smtClean="0"/>
              <a:t>Media</a:t>
            </a:r>
            <a:endParaRPr lang="en-US" sz="2300" dirty="0"/>
          </a:p>
          <a:p>
            <a:pPr lvl="2"/>
            <a:r>
              <a:rPr lang="en-US" sz="2100" dirty="0" smtClean="0"/>
              <a:t>Maximize </a:t>
            </a:r>
            <a:r>
              <a:rPr lang="en-US" sz="2100" dirty="0"/>
              <a:t>your message and reach on the most effective social media platforms </a:t>
            </a:r>
          </a:p>
          <a:p>
            <a:pPr lvl="1"/>
            <a:r>
              <a:rPr lang="en-US" sz="2300" b="1" dirty="0"/>
              <a:t>Voter </a:t>
            </a:r>
            <a:r>
              <a:rPr lang="en-US" sz="2300" b="1" dirty="0" smtClean="0"/>
              <a:t>Registration</a:t>
            </a:r>
            <a:endParaRPr lang="en-US" sz="2300" dirty="0"/>
          </a:p>
          <a:p>
            <a:pPr lvl="2"/>
            <a:r>
              <a:rPr lang="en-US" sz="2100" dirty="0" smtClean="0"/>
              <a:t>Texas </a:t>
            </a:r>
            <a:r>
              <a:rPr lang="en-US" sz="2100" dirty="0"/>
              <a:t>Volunteer Deputy Registrar training and certification* </a:t>
            </a:r>
            <a:endParaRPr lang="en-US" sz="2600" dirty="0"/>
          </a:p>
          <a:p>
            <a:pPr lvl="3"/>
            <a:r>
              <a:rPr lang="en-US" sz="1900" i="1" dirty="0" smtClean="0"/>
              <a:t>*</a:t>
            </a:r>
            <a:r>
              <a:rPr lang="en-US" sz="1900" i="1" dirty="0"/>
              <a:t>Check with your county registrar for reciprocity</a:t>
            </a:r>
            <a:endParaRPr lang="en-US" sz="1900" dirty="0"/>
          </a:p>
          <a:p>
            <a:pPr lvl="1">
              <a:buClr>
                <a:srgbClr val="C00000"/>
              </a:buClr>
            </a:pPr>
            <a:endParaRPr lang="en-US" sz="800" dirty="0"/>
          </a:p>
        </p:txBody>
      </p:sp>
    </p:spTree>
    <p:extLst>
      <p:ext uri="{BB962C8B-B14F-4D97-AF65-F5344CB8AC3E}">
        <p14:creationId xmlns:p14="http://schemas.microsoft.com/office/powerpoint/2010/main" val="1050412373"/>
      </p:ext>
    </p:extLst>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534400" cy="685800"/>
          </a:xfrm>
        </p:spPr>
        <p:txBody>
          <a:bodyPr>
            <a:normAutofit fontScale="90000"/>
          </a:bodyPr>
          <a:lstStyle/>
          <a:p>
            <a:r>
              <a:rPr lang="en-US" sz="4400" b="1" dirty="0" smtClean="0"/>
              <a:t>Exhibitors</a:t>
            </a:r>
            <a:endParaRPr lang="en-US" sz="4000" dirty="0"/>
          </a:p>
        </p:txBody>
      </p:sp>
      <p:sp>
        <p:nvSpPr>
          <p:cNvPr id="3" name="Content Placeholder 2"/>
          <p:cNvSpPr>
            <a:spLocks noGrp="1"/>
          </p:cNvSpPr>
          <p:nvPr>
            <p:ph sz="quarter" idx="1"/>
          </p:nvPr>
        </p:nvSpPr>
        <p:spPr>
          <a:xfrm>
            <a:off x="457200" y="1600200"/>
            <a:ext cx="8839200" cy="4953000"/>
          </a:xfrm>
        </p:spPr>
        <p:txBody>
          <a:bodyPr>
            <a:normAutofit/>
          </a:bodyPr>
          <a:lstStyle/>
          <a:p>
            <a:pPr>
              <a:buClr>
                <a:srgbClr val="C00000"/>
              </a:buClr>
            </a:pPr>
            <a:r>
              <a:rPr lang="en-US" sz="2800" dirty="0" smtClean="0"/>
              <a:t>Groups</a:t>
            </a:r>
          </a:p>
          <a:p>
            <a:pPr lvl="1">
              <a:buClr>
                <a:srgbClr val="C00000"/>
              </a:buClr>
            </a:pPr>
            <a:r>
              <a:rPr lang="en-US" sz="2300" dirty="0" smtClean="0"/>
              <a:t>Clubs to Join</a:t>
            </a:r>
          </a:p>
          <a:p>
            <a:pPr lvl="1">
              <a:buClr>
                <a:srgbClr val="C00000"/>
              </a:buClr>
            </a:pPr>
            <a:r>
              <a:rPr lang="en-US" sz="2300" dirty="0" smtClean="0"/>
              <a:t>Information</a:t>
            </a:r>
          </a:p>
          <a:p>
            <a:pPr>
              <a:buClr>
                <a:srgbClr val="C00000"/>
              </a:buClr>
            </a:pPr>
            <a:r>
              <a:rPr lang="en-US" sz="2800" dirty="0" smtClean="0"/>
              <a:t>Elected Officials &amp; Candidates</a:t>
            </a:r>
          </a:p>
          <a:p>
            <a:pPr lvl="1">
              <a:buClr>
                <a:srgbClr val="C00000"/>
              </a:buClr>
            </a:pPr>
            <a:r>
              <a:rPr lang="en-US" sz="2300" dirty="0" smtClean="0"/>
              <a:t>Run-Off</a:t>
            </a:r>
          </a:p>
          <a:p>
            <a:pPr lvl="1">
              <a:buClr>
                <a:srgbClr val="C00000"/>
              </a:buClr>
            </a:pPr>
            <a:r>
              <a:rPr lang="en-US" sz="2300" dirty="0" smtClean="0"/>
              <a:t>Party</a:t>
            </a:r>
          </a:p>
          <a:p>
            <a:pPr>
              <a:buClr>
                <a:srgbClr val="C00000"/>
              </a:buClr>
            </a:pPr>
            <a:r>
              <a:rPr lang="en-US" sz="2800" dirty="0" smtClean="0"/>
              <a:t>Book Signings</a:t>
            </a:r>
          </a:p>
          <a:p>
            <a:pPr>
              <a:buClr>
                <a:srgbClr val="C00000"/>
              </a:buClr>
            </a:pPr>
            <a:r>
              <a:rPr lang="en-US" sz="2800" dirty="0" smtClean="0"/>
              <a:t>Shopping!!!</a:t>
            </a:r>
          </a:p>
          <a:p>
            <a:pPr lvl="1">
              <a:buClr>
                <a:srgbClr val="C00000"/>
              </a:buClr>
            </a:pPr>
            <a:r>
              <a:rPr lang="en-US" dirty="0" smtClean="0"/>
              <a:t>T-Shirts, Buttons, Political memorabilia</a:t>
            </a:r>
            <a:endParaRPr lang="en-US" dirty="0"/>
          </a:p>
        </p:txBody>
      </p:sp>
    </p:spTree>
    <p:extLst>
      <p:ext uri="{BB962C8B-B14F-4D97-AF65-F5344CB8AC3E}">
        <p14:creationId xmlns:p14="http://schemas.microsoft.com/office/powerpoint/2010/main" val="999339707"/>
      </p:ext>
    </p:extLst>
  </p:cSld>
  <p:clrMapOvr>
    <a:masterClrMapping/>
  </p:clrMapOvr>
  <p:transition spd="slow">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smtClean="0"/>
          </a:p>
          <a:p>
            <a:endParaRPr lang="en-US" dirty="0" smtClean="0"/>
          </a:p>
        </p:txBody>
      </p:sp>
      <p:sp>
        <p:nvSpPr>
          <p:cNvPr id="2" name="Title 1"/>
          <p:cNvSpPr>
            <a:spLocks noGrp="1"/>
          </p:cNvSpPr>
          <p:nvPr>
            <p:ph type="ctrTitle"/>
          </p:nvPr>
        </p:nvSpPr>
        <p:spPr>
          <a:xfrm>
            <a:off x="609600" y="1143000"/>
            <a:ext cx="8001000" cy="990600"/>
          </a:xfrm>
        </p:spPr>
        <p:txBody>
          <a:bodyPr>
            <a:noAutofit/>
          </a:bodyPr>
          <a:lstStyle/>
          <a:p>
            <a:r>
              <a:rPr lang="en-US" sz="6000" b="1" dirty="0" smtClean="0">
                <a:solidFill>
                  <a:schemeClr val="tx1">
                    <a:lumMod val="50000"/>
                    <a:lumOff val="50000"/>
                  </a:schemeClr>
                </a:solidFill>
              </a:rPr>
              <a:t>Ambassadors, </a:t>
            </a:r>
            <a:r>
              <a:rPr lang="en-US" sz="6000" b="1" dirty="0" err="1" smtClean="0">
                <a:solidFill>
                  <a:schemeClr val="tx1">
                    <a:lumMod val="50000"/>
                    <a:lumOff val="50000"/>
                  </a:schemeClr>
                </a:solidFill>
              </a:rPr>
              <a:t>Sgt</a:t>
            </a:r>
            <a:r>
              <a:rPr lang="en-US" sz="6000" b="1" dirty="0" smtClean="0">
                <a:solidFill>
                  <a:schemeClr val="tx1">
                    <a:lumMod val="50000"/>
                    <a:lumOff val="50000"/>
                  </a:schemeClr>
                </a:solidFill>
              </a:rPr>
              <a:t> at Arms, &amp; Pages</a:t>
            </a:r>
            <a:endParaRPr lang="en-US" sz="6000" dirty="0">
              <a:solidFill>
                <a:schemeClr val="tx1">
                  <a:lumMod val="50000"/>
                  <a:lumOff val="50000"/>
                </a:schemeClr>
              </a:solidFill>
            </a:endParaRPr>
          </a:p>
        </p:txBody>
      </p:sp>
      <p:pic>
        <p:nvPicPr>
          <p:cNvPr id="6" name="Content Placeholder 5" descr="RPT Elephant.JPG"/>
          <p:cNvPicPr>
            <a:picLocks noChangeAspect="1"/>
          </p:cNvPicPr>
          <p:nvPr/>
        </p:nvPicPr>
        <p:blipFill>
          <a:blip r:embed="rId2" cstate="print"/>
          <a:stretch>
            <a:fillRect/>
          </a:stretch>
        </p:blipFill>
        <p:spPr>
          <a:xfrm>
            <a:off x="2438400" y="2895600"/>
            <a:ext cx="4267201" cy="3192856"/>
          </a:xfrm>
          <a:prstGeom prst="rect">
            <a:avLst/>
          </a:prstGeom>
        </p:spPr>
      </p:pic>
    </p:spTree>
    <p:extLst>
      <p:ext uri="{BB962C8B-B14F-4D97-AF65-F5344CB8AC3E}">
        <p14:creationId xmlns:p14="http://schemas.microsoft.com/office/powerpoint/2010/main" val="1845805380"/>
      </p:ext>
    </p:extLst>
  </p:cSld>
  <p:clrMapOvr>
    <a:masterClrMapping/>
  </p:clrMapOvr>
  <p:transition spd="slow">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85800"/>
          </a:xfrm>
        </p:spPr>
        <p:txBody>
          <a:bodyPr>
            <a:normAutofit fontScale="90000"/>
          </a:bodyPr>
          <a:lstStyle/>
          <a:p>
            <a:r>
              <a:rPr lang="en-US" sz="4400" b="1" dirty="0"/>
              <a:t>Volunteer Opportunities </a:t>
            </a:r>
            <a:endParaRPr lang="en-US" sz="4000" dirty="0"/>
          </a:p>
        </p:txBody>
      </p:sp>
      <p:sp>
        <p:nvSpPr>
          <p:cNvPr id="3" name="Content Placeholder 2"/>
          <p:cNvSpPr>
            <a:spLocks noGrp="1"/>
          </p:cNvSpPr>
          <p:nvPr>
            <p:ph sz="quarter" idx="1"/>
          </p:nvPr>
        </p:nvSpPr>
        <p:spPr>
          <a:xfrm>
            <a:off x="228600" y="1752600"/>
            <a:ext cx="8839200" cy="4953000"/>
          </a:xfrm>
        </p:spPr>
        <p:txBody>
          <a:bodyPr>
            <a:normAutofit/>
          </a:bodyPr>
          <a:lstStyle/>
          <a:p>
            <a:pPr marL="0" lvl="0" indent="0">
              <a:buClr>
                <a:srgbClr val="C00000"/>
              </a:buClr>
              <a:buNone/>
            </a:pPr>
            <a:r>
              <a:rPr lang="en-US" sz="2800" b="1" dirty="0" smtClean="0"/>
              <a:t>Ambassadors</a:t>
            </a:r>
          </a:p>
          <a:p>
            <a:pPr marL="0" lvl="0" indent="0">
              <a:buClr>
                <a:srgbClr val="C00000"/>
              </a:buClr>
              <a:buNone/>
            </a:pPr>
            <a:r>
              <a:rPr lang="en-US" sz="1000" b="1" dirty="0"/>
              <a:t> </a:t>
            </a:r>
            <a:endParaRPr lang="en-US" sz="1000" dirty="0"/>
          </a:p>
          <a:p>
            <a:pPr lvl="0">
              <a:buClr>
                <a:srgbClr val="C00000"/>
              </a:buClr>
            </a:pPr>
            <a:r>
              <a:rPr lang="en-US" sz="2400" dirty="0"/>
              <a:t>Provide information in a warm and friendly manner.</a:t>
            </a:r>
          </a:p>
          <a:p>
            <a:pPr lvl="0">
              <a:buClr>
                <a:srgbClr val="C00000"/>
              </a:buClr>
            </a:pPr>
            <a:r>
              <a:rPr lang="en-US" sz="2400" dirty="0"/>
              <a:t>Staff information tables at the host hotels and throughout the convention center. </a:t>
            </a:r>
          </a:p>
          <a:p>
            <a:pPr lvl="0">
              <a:buClr>
                <a:srgbClr val="C00000"/>
              </a:buClr>
            </a:pPr>
            <a:r>
              <a:rPr lang="en-US" sz="2400" dirty="0"/>
              <a:t>Help our guests find their way around the convention facility and surrounding area. </a:t>
            </a:r>
          </a:p>
          <a:p>
            <a:pPr lvl="0">
              <a:buClr>
                <a:srgbClr val="C00000"/>
              </a:buClr>
            </a:pPr>
            <a:r>
              <a:rPr lang="en-US" sz="2400" dirty="0"/>
              <a:t>Trained to answer basic questions about the convention schedule, room locations, and the surrounding area.</a:t>
            </a:r>
          </a:p>
        </p:txBody>
      </p:sp>
    </p:spTree>
    <p:extLst>
      <p:ext uri="{BB962C8B-B14F-4D97-AF65-F5344CB8AC3E}">
        <p14:creationId xmlns:p14="http://schemas.microsoft.com/office/powerpoint/2010/main" val="859812343"/>
      </p:ext>
    </p:extLst>
  </p:cSld>
  <p:clrMapOvr>
    <a:masterClrMapping/>
  </p:clrMapOvr>
  <p:transition spd="slow">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85800"/>
          </a:xfrm>
        </p:spPr>
        <p:txBody>
          <a:bodyPr>
            <a:normAutofit fontScale="90000"/>
          </a:bodyPr>
          <a:lstStyle/>
          <a:p>
            <a:r>
              <a:rPr lang="en-US" sz="4400" b="1" dirty="0" smtClean="0"/>
              <a:t>Volunteer Opportunities </a:t>
            </a:r>
            <a:endParaRPr lang="en-US" sz="4000" dirty="0"/>
          </a:p>
        </p:txBody>
      </p:sp>
      <p:sp>
        <p:nvSpPr>
          <p:cNvPr id="3" name="Content Placeholder 2"/>
          <p:cNvSpPr>
            <a:spLocks noGrp="1"/>
          </p:cNvSpPr>
          <p:nvPr>
            <p:ph sz="quarter" idx="1"/>
          </p:nvPr>
        </p:nvSpPr>
        <p:spPr>
          <a:xfrm>
            <a:off x="228600" y="1447800"/>
            <a:ext cx="8839200" cy="4953000"/>
          </a:xfrm>
        </p:spPr>
        <p:txBody>
          <a:bodyPr>
            <a:normAutofit fontScale="85000" lnSpcReduction="20000"/>
          </a:bodyPr>
          <a:lstStyle/>
          <a:p>
            <a:pPr marL="0" lvl="0" indent="0">
              <a:buClr>
                <a:srgbClr val="C00000"/>
              </a:buClr>
              <a:buNone/>
            </a:pPr>
            <a:r>
              <a:rPr lang="en-US" sz="3300" b="1" dirty="0" smtClean="0"/>
              <a:t>Sergeant-at-Arms</a:t>
            </a:r>
            <a:endParaRPr lang="en-US" sz="3300" dirty="0"/>
          </a:p>
          <a:p>
            <a:pPr>
              <a:buClr>
                <a:srgbClr val="C00000"/>
              </a:buClr>
            </a:pPr>
            <a:r>
              <a:rPr lang="en-US" sz="2800" dirty="0"/>
              <a:t>H</a:t>
            </a:r>
            <a:r>
              <a:rPr lang="en-US" sz="2800" dirty="0" smtClean="0"/>
              <a:t>elp </a:t>
            </a:r>
            <a:r>
              <a:rPr lang="en-US" sz="2800" dirty="0"/>
              <a:t>maintain order. </a:t>
            </a:r>
          </a:p>
          <a:p>
            <a:pPr>
              <a:buClr>
                <a:srgbClr val="C00000"/>
              </a:buClr>
            </a:pPr>
            <a:r>
              <a:rPr lang="en-US" sz="2800" dirty="0" smtClean="0"/>
              <a:t>Assist </a:t>
            </a:r>
            <a:r>
              <a:rPr lang="en-US" sz="2800" dirty="0"/>
              <a:t>each caucus with checking credentials and monitoring those who enter and exit the rooms. </a:t>
            </a:r>
            <a:endParaRPr lang="en-US" sz="2800" dirty="0" smtClean="0"/>
          </a:p>
          <a:p>
            <a:pPr>
              <a:buClr>
                <a:srgbClr val="C00000"/>
              </a:buClr>
            </a:pPr>
            <a:r>
              <a:rPr lang="en-US" sz="2800" dirty="0" smtClean="0"/>
              <a:t>During </a:t>
            </a:r>
            <a:r>
              <a:rPr lang="en-US" sz="2800" dirty="0"/>
              <a:t>general sessions, they will be present at each entrance/section of the arena to direct delegates to their seats, help maintain order and monitor the lights and the microphones during debate. </a:t>
            </a:r>
            <a:endParaRPr lang="en-US" sz="2800" dirty="0" smtClean="0"/>
          </a:p>
          <a:p>
            <a:pPr>
              <a:buClr>
                <a:srgbClr val="C00000"/>
              </a:buClr>
            </a:pPr>
            <a:r>
              <a:rPr lang="en-US" sz="2800" dirty="0" smtClean="0"/>
              <a:t>Serve as primary </a:t>
            </a:r>
            <a:r>
              <a:rPr lang="en-US" sz="2800" dirty="0"/>
              <a:t>security for the Hospitality Suite</a:t>
            </a:r>
            <a:r>
              <a:rPr lang="en-US" sz="2800" dirty="0" smtClean="0"/>
              <a:t>.</a:t>
            </a:r>
          </a:p>
          <a:p>
            <a:pPr marL="0" indent="0">
              <a:buClr>
                <a:srgbClr val="C00000"/>
              </a:buClr>
              <a:buNone/>
            </a:pPr>
            <a:endParaRPr lang="en-US" sz="2800" dirty="0" smtClean="0"/>
          </a:p>
          <a:p>
            <a:pPr marL="0" lvl="0" indent="0">
              <a:buNone/>
            </a:pPr>
            <a:r>
              <a:rPr lang="en-US" sz="3300" b="1" dirty="0"/>
              <a:t>Pages</a:t>
            </a:r>
            <a:endParaRPr lang="en-US" sz="3300" dirty="0"/>
          </a:p>
          <a:p>
            <a:pPr lvl="0">
              <a:buClr>
                <a:srgbClr val="C00000"/>
              </a:buClr>
            </a:pPr>
            <a:r>
              <a:rPr lang="en-US" sz="2800" dirty="0"/>
              <a:t>Serve as runners, staff caucus rooms, pass out the rules and platform books, staff committee hearings, and will generally be on call as assistance is needed.</a:t>
            </a:r>
          </a:p>
          <a:p>
            <a:pPr lvl="0">
              <a:buClr>
                <a:srgbClr val="C00000"/>
              </a:buClr>
            </a:pPr>
            <a:endParaRPr lang="en-US" sz="2800" dirty="0"/>
          </a:p>
        </p:txBody>
      </p:sp>
    </p:spTree>
    <p:extLst>
      <p:ext uri="{BB962C8B-B14F-4D97-AF65-F5344CB8AC3E}">
        <p14:creationId xmlns:p14="http://schemas.microsoft.com/office/powerpoint/2010/main" val="2202304093"/>
      </p:ext>
    </p:extLst>
  </p:cSld>
  <p:clrMapOvr>
    <a:masterClrMapping/>
  </p:clrMapOvr>
  <p:transition spd="slow">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smtClean="0"/>
          </a:p>
          <a:p>
            <a:endParaRPr lang="en-US" dirty="0" smtClean="0"/>
          </a:p>
        </p:txBody>
      </p:sp>
      <p:sp>
        <p:nvSpPr>
          <p:cNvPr id="2" name="Title 1"/>
          <p:cNvSpPr>
            <a:spLocks noGrp="1"/>
          </p:cNvSpPr>
          <p:nvPr>
            <p:ph type="ctrTitle"/>
          </p:nvPr>
        </p:nvSpPr>
        <p:spPr>
          <a:xfrm>
            <a:off x="609600" y="762000"/>
            <a:ext cx="8001000" cy="990600"/>
          </a:xfrm>
        </p:spPr>
        <p:txBody>
          <a:bodyPr>
            <a:noAutofit/>
          </a:bodyPr>
          <a:lstStyle/>
          <a:p>
            <a:r>
              <a:rPr lang="en-US" sz="6000" b="1" dirty="0" smtClean="0">
                <a:solidFill>
                  <a:schemeClr val="tx1">
                    <a:lumMod val="50000"/>
                    <a:lumOff val="50000"/>
                  </a:schemeClr>
                </a:solidFill>
              </a:rPr>
              <a:t>Helpful Hints!</a:t>
            </a:r>
            <a:endParaRPr lang="en-US" sz="6000" dirty="0">
              <a:solidFill>
                <a:schemeClr val="tx1">
                  <a:lumMod val="50000"/>
                  <a:lumOff val="50000"/>
                </a:schemeClr>
              </a:solidFill>
            </a:endParaRPr>
          </a:p>
        </p:txBody>
      </p:sp>
      <p:pic>
        <p:nvPicPr>
          <p:cNvPr id="6" name="Content Placeholder 5" descr="RPT Elephant.JPG"/>
          <p:cNvPicPr>
            <a:picLocks noChangeAspect="1"/>
          </p:cNvPicPr>
          <p:nvPr/>
        </p:nvPicPr>
        <p:blipFill>
          <a:blip r:embed="rId2" cstate="print"/>
          <a:stretch>
            <a:fillRect/>
          </a:stretch>
        </p:blipFill>
        <p:spPr>
          <a:xfrm>
            <a:off x="2438400" y="2895600"/>
            <a:ext cx="4267201" cy="3192856"/>
          </a:xfrm>
          <a:prstGeom prst="rect">
            <a:avLst/>
          </a:prstGeom>
        </p:spPr>
      </p:pic>
    </p:spTree>
    <p:extLst>
      <p:ext uri="{BB962C8B-B14F-4D97-AF65-F5344CB8AC3E}">
        <p14:creationId xmlns:p14="http://schemas.microsoft.com/office/powerpoint/2010/main" val="1720849867"/>
      </p:ext>
    </p:extLst>
  </p:cSld>
  <p:clrMapOvr>
    <a:masterClrMapping/>
  </p:clrMapOvr>
  <p:transition spd="slow">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85800"/>
          </a:xfrm>
        </p:spPr>
        <p:txBody>
          <a:bodyPr>
            <a:normAutofit fontScale="90000"/>
          </a:bodyPr>
          <a:lstStyle/>
          <a:p>
            <a:r>
              <a:rPr lang="en-US" sz="4400" b="1" dirty="0" smtClean="0"/>
              <a:t>Helpful Hints</a:t>
            </a:r>
            <a:endParaRPr lang="en-US" sz="4000" dirty="0"/>
          </a:p>
        </p:txBody>
      </p:sp>
      <p:sp>
        <p:nvSpPr>
          <p:cNvPr id="3" name="Content Placeholder 2"/>
          <p:cNvSpPr>
            <a:spLocks noGrp="1"/>
          </p:cNvSpPr>
          <p:nvPr>
            <p:ph sz="quarter" idx="1"/>
          </p:nvPr>
        </p:nvSpPr>
        <p:spPr>
          <a:xfrm>
            <a:off x="228600" y="1524000"/>
            <a:ext cx="8839200" cy="4953000"/>
          </a:xfrm>
        </p:spPr>
        <p:txBody>
          <a:bodyPr numCol="2">
            <a:normAutofit/>
          </a:bodyPr>
          <a:lstStyle/>
          <a:p>
            <a:pPr>
              <a:buClr>
                <a:srgbClr val="C00000"/>
              </a:buClr>
            </a:pPr>
            <a:r>
              <a:rPr lang="en-US" sz="2800" dirty="0" smtClean="0"/>
              <a:t>Comfortable walking shoes</a:t>
            </a:r>
          </a:p>
          <a:p>
            <a:pPr>
              <a:buClr>
                <a:srgbClr val="C00000"/>
              </a:buClr>
            </a:pPr>
            <a:r>
              <a:rPr lang="en-US" sz="2800" dirty="0" smtClean="0"/>
              <a:t>Phone Accessories </a:t>
            </a:r>
          </a:p>
          <a:p>
            <a:pPr lvl="1">
              <a:buClr>
                <a:srgbClr val="C00000"/>
              </a:buClr>
            </a:pPr>
            <a:r>
              <a:rPr lang="en-US" sz="1900" dirty="0" smtClean="0"/>
              <a:t>Cord, wall plug, &amp; back up battery pack</a:t>
            </a:r>
          </a:p>
          <a:p>
            <a:pPr lvl="1">
              <a:buClr>
                <a:srgbClr val="C00000"/>
              </a:buClr>
            </a:pPr>
            <a:r>
              <a:rPr lang="en-US" sz="1900" dirty="0" smtClean="0"/>
              <a:t>*Some charging stations throughout he convention center</a:t>
            </a:r>
          </a:p>
          <a:p>
            <a:pPr>
              <a:buClr>
                <a:srgbClr val="C00000"/>
              </a:buClr>
            </a:pPr>
            <a:r>
              <a:rPr lang="en-US" sz="2400" dirty="0" smtClean="0"/>
              <a:t>Snacks</a:t>
            </a:r>
          </a:p>
          <a:p>
            <a:pPr>
              <a:buClr>
                <a:srgbClr val="C00000"/>
              </a:buClr>
            </a:pPr>
            <a:r>
              <a:rPr lang="en-US" sz="2400" dirty="0" smtClean="0"/>
              <a:t>Cash</a:t>
            </a:r>
          </a:p>
          <a:p>
            <a:pPr>
              <a:buClr>
                <a:srgbClr val="C00000"/>
              </a:buClr>
            </a:pPr>
            <a:r>
              <a:rPr lang="en-US" sz="2400" dirty="0" smtClean="0"/>
              <a:t>Light jacket </a:t>
            </a:r>
          </a:p>
          <a:p>
            <a:pPr>
              <a:buClr>
                <a:srgbClr val="C00000"/>
              </a:buClr>
            </a:pPr>
            <a:r>
              <a:rPr lang="en-US" sz="2400" dirty="0" smtClean="0"/>
              <a:t>Band-Aids </a:t>
            </a:r>
          </a:p>
          <a:p>
            <a:pPr>
              <a:buClr>
                <a:srgbClr val="C00000"/>
              </a:buClr>
            </a:pPr>
            <a:r>
              <a:rPr lang="en-US" sz="2400" dirty="0" smtClean="0"/>
              <a:t>Bottle of water</a:t>
            </a:r>
          </a:p>
          <a:p>
            <a:pPr>
              <a:buClr>
                <a:srgbClr val="C00000"/>
              </a:buClr>
            </a:pPr>
            <a:r>
              <a:rPr lang="en-US" sz="2400" dirty="0" smtClean="0"/>
              <a:t>Pen &amp; Notepad </a:t>
            </a:r>
          </a:p>
          <a:p>
            <a:pPr>
              <a:buClr>
                <a:srgbClr val="C00000"/>
              </a:buClr>
            </a:pPr>
            <a:r>
              <a:rPr lang="en-US" sz="2400" dirty="0" smtClean="0"/>
              <a:t>Bag to carry your items and program etc.</a:t>
            </a:r>
          </a:p>
          <a:p>
            <a:pPr>
              <a:buClr>
                <a:srgbClr val="C00000"/>
              </a:buClr>
            </a:pPr>
            <a:r>
              <a:rPr lang="en-US" sz="2400" dirty="0" smtClean="0"/>
              <a:t>Open Carry</a:t>
            </a:r>
          </a:p>
        </p:txBody>
      </p:sp>
    </p:spTree>
    <p:extLst>
      <p:ext uri="{BB962C8B-B14F-4D97-AF65-F5344CB8AC3E}">
        <p14:creationId xmlns:p14="http://schemas.microsoft.com/office/powerpoint/2010/main" val="3840987504"/>
      </p:ext>
    </p:extLst>
  </p:cSld>
  <p:clrMapOvr>
    <a:masterClrMapping/>
  </p:clrMapOvr>
  <p:transition spd="slow">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85800"/>
          </a:xfrm>
        </p:spPr>
        <p:txBody>
          <a:bodyPr>
            <a:normAutofit fontScale="90000"/>
          </a:bodyPr>
          <a:lstStyle/>
          <a:p>
            <a:r>
              <a:rPr lang="en-US" sz="4400" b="1" dirty="0" smtClean="0"/>
              <a:t>General Dress Code</a:t>
            </a:r>
            <a:endParaRPr lang="en-US" sz="4000" dirty="0"/>
          </a:p>
        </p:txBody>
      </p:sp>
      <p:sp>
        <p:nvSpPr>
          <p:cNvPr id="3" name="Content Placeholder 2"/>
          <p:cNvSpPr>
            <a:spLocks noGrp="1"/>
          </p:cNvSpPr>
          <p:nvPr>
            <p:ph sz="quarter" idx="1"/>
          </p:nvPr>
        </p:nvSpPr>
        <p:spPr>
          <a:xfrm>
            <a:off x="228600" y="1752600"/>
            <a:ext cx="8839200" cy="4953000"/>
          </a:xfrm>
        </p:spPr>
        <p:txBody>
          <a:bodyPr>
            <a:normAutofit/>
          </a:bodyPr>
          <a:lstStyle/>
          <a:p>
            <a:pPr>
              <a:buClr>
                <a:srgbClr val="C00000"/>
              </a:buClr>
            </a:pPr>
            <a:r>
              <a:rPr lang="en-US" sz="2800" dirty="0" smtClean="0"/>
              <a:t>Patriotic &amp; Comfortable</a:t>
            </a:r>
          </a:p>
          <a:p>
            <a:pPr lvl="1">
              <a:buClr>
                <a:srgbClr val="C00000"/>
              </a:buClr>
            </a:pPr>
            <a:r>
              <a:rPr lang="en-US" sz="2300" dirty="0" smtClean="0"/>
              <a:t>You may want to take pictures with candidates or elected officials</a:t>
            </a:r>
          </a:p>
          <a:p>
            <a:pPr lvl="1">
              <a:buClr>
                <a:srgbClr val="C00000"/>
              </a:buClr>
            </a:pPr>
            <a:endParaRPr lang="en-US" sz="2300" dirty="0" smtClean="0"/>
          </a:p>
          <a:p>
            <a:pPr>
              <a:buClr>
                <a:srgbClr val="C00000"/>
              </a:buClr>
            </a:pPr>
            <a:r>
              <a:rPr lang="en-US" sz="2800" dirty="0"/>
              <a:t>Comfortable walking </a:t>
            </a:r>
            <a:r>
              <a:rPr lang="en-US" sz="2800" dirty="0" smtClean="0"/>
              <a:t>shoes</a:t>
            </a:r>
          </a:p>
          <a:p>
            <a:pPr lvl="1">
              <a:buClr>
                <a:srgbClr val="C00000"/>
              </a:buClr>
            </a:pPr>
            <a:r>
              <a:rPr lang="en-US" sz="2300" dirty="0" smtClean="0"/>
              <a:t>Cannot say it enough!</a:t>
            </a:r>
          </a:p>
          <a:p>
            <a:pPr lvl="1">
              <a:buClr>
                <a:srgbClr val="C00000"/>
              </a:buClr>
            </a:pPr>
            <a:endParaRPr lang="en-US" sz="2300" dirty="0" smtClean="0"/>
          </a:p>
          <a:p>
            <a:pPr>
              <a:buClr>
                <a:srgbClr val="C00000"/>
              </a:buClr>
            </a:pPr>
            <a:r>
              <a:rPr lang="en-US" sz="2800" dirty="0" smtClean="0"/>
              <a:t>Dress in layers</a:t>
            </a:r>
          </a:p>
          <a:p>
            <a:pPr lvl="1">
              <a:buClr>
                <a:srgbClr val="C00000"/>
              </a:buClr>
            </a:pPr>
            <a:r>
              <a:rPr lang="en-US" sz="2300" dirty="0" smtClean="0"/>
              <a:t>Sometimes hot, sometimes cold</a:t>
            </a:r>
            <a:endParaRPr lang="en-US" sz="2300" dirty="0"/>
          </a:p>
        </p:txBody>
      </p:sp>
    </p:spTree>
    <p:extLst>
      <p:ext uri="{BB962C8B-B14F-4D97-AF65-F5344CB8AC3E}">
        <p14:creationId xmlns:p14="http://schemas.microsoft.com/office/powerpoint/2010/main" val="2084098329"/>
      </p:ext>
    </p:extLst>
  </p:cSld>
  <p:clrMapOvr>
    <a:masterClrMapping/>
  </p:clrMapOvr>
  <p:transition spd="slow">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a:p>
            <a:endParaRPr lang="en-US" dirty="0"/>
          </a:p>
        </p:txBody>
      </p:sp>
      <p:sp>
        <p:nvSpPr>
          <p:cNvPr id="2" name="Title 1"/>
          <p:cNvSpPr>
            <a:spLocks noGrp="1"/>
          </p:cNvSpPr>
          <p:nvPr>
            <p:ph type="ctrTitle"/>
          </p:nvPr>
        </p:nvSpPr>
        <p:spPr>
          <a:xfrm>
            <a:off x="609600" y="1066800"/>
            <a:ext cx="8001000" cy="990600"/>
          </a:xfrm>
        </p:spPr>
        <p:txBody>
          <a:bodyPr>
            <a:noAutofit/>
          </a:bodyPr>
          <a:lstStyle/>
          <a:p>
            <a:r>
              <a:rPr lang="en-US" sz="6000" b="1" dirty="0">
                <a:solidFill>
                  <a:schemeClr val="tx1">
                    <a:lumMod val="50000"/>
                    <a:lumOff val="50000"/>
                  </a:schemeClr>
                </a:solidFill>
              </a:rPr>
              <a:t>Parliamentary Procedure </a:t>
            </a:r>
            <a:endParaRPr lang="en-US" sz="6000" dirty="0">
              <a:solidFill>
                <a:schemeClr val="tx1">
                  <a:lumMod val="50000"/>
                  <a:lumOff val="50000"/>
                </a:schemeClr>
              </a:solidFill>
            </a:endParaRPr>
          </a:p>
        </p:txBody>
      </p:sp>
      <p:pic>
        <p:nvPicPr>
          <p:cNvPr id="6" name="Content Placeholder 5" descr="RPT Elephant.JPG"/>
          <p:cNvPicPr>
            <a:picLocks noChangeAspect="1"/>
          </p:cNvPicPr>
          <p:nvPr/>
        </p:nvPicPr>
        <p:blipFill>
          <a:blip r:embed="rId2" cstate="print"/>
          <a:stretch>
            <a:fillRect/>
          </a:stretch>
        </p:blipFill>
        <p:spPr>
          <a:xfrm>
            <a:off x="2438400" y="2895600"/>
            <a:ext cx="4267201" cy="3192856"/>
          </a:xfrm>
          <a:prstGeom prst="rect">
            <a:avLst/>
          </a:prstGeom>
        </p:spPr>
      </p:pic>
    </p:spTree>
    <p:extLst>
      <p:ext uri="{BB962C8B-B14F-4D97-AF65-F5344CB8AC3E}">
        <p14:creationId xmlns:p14="http://schemas.microsoft.com/office/powerpoint/2010/main" val="3036148439"/>
      </p:ext>
    </p:extLst>
  </p:cSld>
  <p:clrMapOvr>
    <a:masterClrMapping/>
  </p:clrMapOvr>
  <p:transition spd="slow">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Floor Parliamentarians</a:t>
            </a:r>
            <a:endParaRPr lang="en-US" sz="4000" dirty="0">
              <a:solidFill>
                <a:schemeClr val="tx1"/>
              </a:solidFill>
            </a:endParaRPr>
          </a:p>
        </p:txBody>
      </p:sp>
      <p:sp>
        <p:nvSpPr>
          <p:cNvPr id="3" name="Content Placeholder 2"/>
          <p:cNvSpPr>
            <a:spLocks noGrp="1"/>
          </p:cNvSpPr>
          <p:nvPr>
            <p:ph sz="quarter" idx="1"/>
          </p:nvPr>
        </p:nvSpPr>
        <p:spPr/>
        <p:txBody>
          <a:bodyPr>
            <a:normAutofit lnSpcReduction="10000"/>
          </a:bodyPr>
          <a:lstStyle/>
          <a:p>
            <a:pPr>
              <a:buFont typeface="Wingdings" pitchFamily="2" charset="2"/>
              <a:buChar char="v"/>
            </a:pPr>
            <a:r>
              <a:rPr lang="en-US" sz="3200" dirty="0"/>
              <a:t>Each floor microphone will have a Floor Parliamentarian and </a:t>
            </a:r>
            <a:r>
              <a:rPr lang="en-US" sz="3200" dirty="0" err="1"/>
              <a:t>Sargent</a:t>
            </a:r>
            <a:r>
              <a:rPr lang="en-US" sz="3200" dirty="0"/>
              <a:t>-at-Arms</a:t>
            </a:r>
          </a:p>
          <a:p>
            <a:pPr>
              <a:buNone/>
            </a:pPr>
            <a:endParaRPr lang="en-US" sz="3200" dirty="0"/>
          </a:p>
          <a:p>
            <a:pPr>
              <a:buFont typeface="Wingdings" pitchFamily="2" charset="2"/>
              <a:buChar char="v"/>
            </a:pPr>
            <a:r>
              <a:rPr lang="en-US" sz="3200" dirty="0"/>
              <a:t>The Floor Parliamentarian is there to answer any parliamentary questions and proposed interrupting questions in an effort to resolve the delegate’s questions/concern and avoid unnecessarily disrupting the entire convention</a:t>
            </a:r>
          </a:p>
        </p:txBody>
      </p:sp>
    </p:spTree>
    <p:extLst>
      <p:ext uri="{BB962C8B-B14F-4D97-AF65-F5344CB8AC3E}">
        <p14:creationId xmlns:p14="http://schemas.microsoft.com/office/powerpoint/2010/main" val="986207421"/>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4400" cy="758952"/>
          </a:xfrm>
        </p:spPr>
        <p:txBody>
          <a:bodyPr>
            <a:noAutofit/>
          </a:bodyPr>
          <a:lstStyle/>
          <a:p>
            <a:r>
              <a:rPr lang="en-US" sz="5000" b="1" dirty="0" smtClean="0"/>
              <a:t>On Site Registration</a:t>
            </a:r>
            <a:endParaRPr lang="en-US" sz="5000" b="1" dirty="0"/>
          </a:p>
        </p:txBody>
      </p:sp>
      <p:sp>
        <p:nvSpPr>
          <p:cNvPr id="3" name="Content Placeholder 2"/>
          <p:cNvSpPr>
            <a:spLocks noGrp="1"/>
          </p:cNvSpPr>
          <p:nvPr>
            <p:ph sz="quarter" idx="1"/>
          </p:nvPr>
        </p:nvSpPr>
        <p:spPr>
          <a:xfrm>
            <a:off x="301752" y="1679448"/>
            <a:ext cx="8503920" cy="4873752"/>
          </a:xfrm>
        </p:spPr>
        <p:txBody>
          <a:bodyPr>
            <a:normAutofit/>
          </a:bodyPr>
          <a:lstStyle/>
          <a:p>
            <a:pPr>
              <a:buClr>
                <a:srgbClr val="C00000"/>
              </a:buClr>
            </a:pPr>
            <a:r>
              <a:rPr lang="en-US" dirty="0"/>
              <a:t>Pre Register</a:t>
            </a:r>
            <a:r>
              <a:rPr lang="en-US" dirty="0" smtClean="0"/>
              <a:t>!!</a:t>
            </a:r>
          </a:p>
          <a:p>
            <a:pPr lvl="1">
              <a:buClr>
                <a:srgbClr val="C00000"/>
              </a:buClr>
            </a:pPr>
            <a:r>
              <a:rPr lang="en-US" dirty="0" smtClean="0"/>
              <a:t>Avoid lines</a:t>
            </a:r>
          </a:p>
          <a:p>
            <a:pPr lvl="1">
              <a:buClr>
                <a:srgbClr val="C00000"/>
              </a:buClr>
            </a:pPr>
            <a:r>
              <a:rPr lang="en-US" dirty="0" smtClean="0"/>
              <a:t>Make sure you get tickets to the events you want</a:t>
            </a:r>
          </a:p>
          <a:p>
            <a:pPr marL="274320" lvl="1" indent="0">
              <a:buClr>
                <a:srgbClr val="C00000"/>
              </a:buClr>
              <a:buNone/>
            </a:pPr>
            <a:endParaRPr lang="en-US" dirty="0" smtClean="0"/>
          </a:p>
          <a:p>
            <a:pPr>
              <a:buClr>
                <a:srgbClr val="C00000"/>
              </a:buClr>
            </a:pPr>
            <a:r>
              <a:rPr lang="en-US" dirty="0" smtClean="0"/>
              <a:t>Accounting Office Onsite </a:t>
            </a:r>
          </a:p>
          <a:p>
            <a:pPr lvl="1">
              <a:buClr>
                <a:srgbClr val="C00000"/>
              </a:buClr>
            </a:pPr>
            <a:r>
              <a:rPr lang="en-US" dirty="0" smtClean="0"/>
              <a:t>Register</a:t>
            </a:r>
          </a:p>
          <a:p>
            <a:pPr lvl="2">
              <a:buClr>
                <a:srgbClr val="C00000"/>
              </a:buClr>
            </a:pPr>
            <a:r>
              <a:rPr lang="en-US" dirty="0" smtClean="0"/>
              <a:t>Facility Fees</a:t>
            </a:r>
          </a:p>
          <a:p>
            <a:pPr lvl="2">
              <a:buClr>
                <a:srgbClr val="C00000"/>
              </a:buClr>
            </a:pPr>
            <a:r>
              <a:rPr lang="en-US" dirty="0" smtClean="0"/>
              <a:t>Events</a:t>
            </a:r>
          </a:p>
          <a:p>
            <a:pPr lvl="3">
              <a:buClr>
                <a:srgbClr val="C00000"/>
              </a:buClr>
            </a:pPr>
            <a:r>
              <a:rPr lang="en-US" dirty="0" smtClean="0"/>
              <a:t>IF tickets are still available</a:t>
            </a:r>
          </a:p>
          <a:p>
            <a:pPr lvl="1">
              <a:buClr>
                <a:srgbClr val="C00000"/>
              </a:buClr>
            </a:pPr>
            <a:r>
              <a:rPr lang="en-US" dirty="0" smtClean="0"/>
              <a:t>Stand in line at your SD to obtain your credentials</a:t>
            </a:r>
            <a:endParaRPr lang="en-US" dirty="0"/>
          </a:p>
          <a:p>
            <a:pPr lvl="2">
              <a:buClr>
                <a:srgbClr val="C00000"/>
              </a:buClr>
            </a:pPr>
            <a:endParaRPr lang="en-US" dirty="0" smtClean="0"/>
          </a:p>
          <a:p>
            <a:pPr marL="0" indent="0">
              <a:buNone/>
            </a:pPr>
            <a:endParaRPr lang="en-US" dirty="0"/>
          </a:p>
        </p:txBody>
      </p:sp>
    </p:spTree>
    <p:extLst>
      <p:ext uri="{BB962C8B-B14F-4D97-AF65-F5344CB8AC3E}">
        <p14:creationId xmlns:p14="http://schemas.microsoft.com/office/powerpoint/2010/main" val="2844849082"/>
      </p:ext>
    </p:extLst>
  </p:cSld>
  <p:clrMapOvr>
    <a:masterClrMapping/>
  </p:clrMapOvr>
  <p:transition spd="slow">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050"/>
          <p:cNvSpPr>
            <a:spLocks noGrp="1" noChangeArrowheads="1"/>
          </p:cNvSpPr>
          <p:nvPr>
            <p:ph type="title" idx="4294967295"/>
          </p:nvPr>
        </p:nvSpPr>
        <p:spPr>
          <a:xfrm>
            <a:off x="304800" y="228600"/>
            <a:ext cx="8839200" cy="838200"/>
          </a:xfrm>
        </p:spPr>
        <p:txBody>
          <a:bodyPr>
            <a:normAutofit/>
          </a:bodyPr>
          <a:lstStyle/>
          <a:p>
            <a:pPr fontAlgn="auto">
              <a:spcAft>
                <a:spcPts val="0"/>
              </a:spcAft>
              <a:defRPr/>
            </a:pPr>
            <a:r>
              <a:rPr lang="en-US" sz="4000" b="1" dirty="0" smtClean="0"/>
              <a:t>Seek Recognition</a:t>
            </a:r>
            <a:endParaRPr lang="en-US" sz="4000" dirty="0">
              <a:solidFill>
                <a:schemeClr val="tx1"/>
              </a:solidFill>
              <a:latin typeface="+mn-lt"/>
            </a:endParaRPr>
          </a:p>
        </p:txBody>
      </p:sp>
      <p:sp>
        <p:nvSpPr>
          <p:cNvPr id="14339" name="Rectangle 2051"/>
          <p:cNvSpPr>
            <a:spLocks noGrp="1" noChangeArrowheads="1"/>
          </p:cNvSpPr>
          <p:nvPr>
            <p:ph idx="4294967295"/>
          </p:nvPr>
        </p:nvSpPr>
        <p:spPr>
          <a:xfrm>
            <a:off x="304800" y="1371600"/>
            <a:ext cx="8305800" cy="4953000"/>
          </a:xfrm>
        </p:spPr>
        <p:txBody>
          <a:bodyPr>
            <a:normAutofit fontScale="92500" lnSpcReduction="10000"/>
          </a:bodyPr>
          <a:lstStyle/>
          <a:p>
            <a:pPr marL="457200" indent="-457200" fontAlgn="auto">
              <a:lnSpc>
                <a:spcPct val="90000"/>
              </a:lnSpc>
              <a:spcAft>
                <a:spcPts val="0"/>
              </a:spcAft>
              <a:buFont typeface="Wingdings 2"/>
              <a:buNone/>
              <a:defRPr/>
            </a:pPr>
            <a:r>
              <a:rPr lang="en-US" sz="2800" b="1" dirty="0">
                <a:sym typeface="Wingdings"/>
              </a:rPr>
              <a:t>	</a:t>
            </a:r>
            <a:r>
              <a:rPr lang="en-US" sz="2800" b="1" dirty="0"/>
              <a:t>In SD/CD Caucus:</a:t>
            </a:r>
          </a:p>
          <a:p>
            <a:pPr marL="457200" indent="0" fontAlgn="auto">
              <a:lnSpc>
                <a:spcPct val="90000"/>
              </a:lnSpc>
              <a:spcAft>
                <a:spcPts val="0"/>
              </a:spcAft>
              <a:buSzPct val="50000"/>
              <a:buFont typeface="Wingdings" pitchFamily="2" charset="2"/>
              <a:buChar char="q"/>
              <a:defRPr/>
            </a:pPr>
            <a:r>
              <a:rPr lang="en-US" sz="2800" dirty="0"/>
              <a:t>  Delegate rises and addresses the  Chair</a:t>
            </a:r>
          </a:p>
          <a:p>
            <a:pPr marL="457200" indent="0" fontAlgn="auto">
              <a:lnSpc>
                <a:spcPct val="90000"/>
              </a:lnSpc>
              <a:spcAft>
                <a:spcPts val="0"/>
              </a:spcAft>
              <a:buSzPct val="50000"/>
              <a:buFont typeface="Arial" charset="0"/>
              <a:buNone/>
              <a:tabLst>
                <a:tab pos="808038" algn="l"/>
              </a:tabLst>
              <a:defRPr/>
            </a:pPr>
            <a:r>
              <a:rPr lang="en-US" sz="2800" dirty="0"/>
              <a:t>	“Mr./Madam Chairman”</a:t>
            </a:r>
          </a:p>
          <a:p>
            <a:pPr marL="746125" indent="-288925" fontAlgn="auto">
              <a:lnSpc>
                <a:spcPct val="90000"/>
              </a:lnSpc>
              <a:spcAft>
                <a:spcPts val="0"/>
              </a:spcAft>
              <a:buSzPct val="50000"/>
              <a:buFont typeface="Wingdings" pitchFamily="2" charset="2"/>
              <a:buChar char="q"/>
              <a:defRPr/>
            </a:pPr>
            <a:r>
              <a:rPr lang="en-US" sz="2800" dirty="0"/>
              <a:t>The delegate remains standing and awaits  recognition by the Chair</a:t>
            </a:r>
          </a:p>
          <a:p>
            <a:pPr marL="457200" indent="-457200" fontAlgn="auto">
              <a:lnSpc>
                <a:spcPct val="90000"/>
              </a:lnSpc>
              <a:spcAft>
                <a:spcPts val="0"/>
              </a:spcAft>
              <a:buFont typeface="Wingdings 2"/>
              <a:buNone/>
              <a:defRPr/>
            </a:pPr>
            <a:r>
              <a:rPr lang="en-US" sz="2800" b="1" dirty="0">
                <a:sym typeface="Wingdings"/>
              </a:rPr>
              <a:t>	</a:t>
            </a:r>
            <a:r>
              <a:rPr lang="en-US" sz="2800" b="1" dirty="0"/>
              <a:t>In General Session:</a:t>
            </a:r>
          </a:p>
          <a:p>
            <a:pPr marL="449263" indent="7938" fontAlgn="auto">
              <a:lnSpc>
                <a:spcPct val="90000"/>
              </a:lnSpc>
              <a:spcAft>
                <a:spcPts val="0"/>
              </a:spcAft>
              <a:buSzPct val="50000"/>
              <a:buFont typeface="Wingdings" pitchFamily="2" charset="2"/>
              <a:buChar char="q"/>
              <a:defRPr/>
            </a:pPr>
            <a:r>
              <a:rPr lang="en-US" sz="2800" dirty="0"/>
              <a:t>  Delegate goes to microphone</a:t>
            </a:r>
          </a:p>
          <a:p>
            <a:pPr marL="746125" indent="-288925" fontAlgn="auto">
              <a:lnSpc>
                <a:spcPct val="90000"/>
              </a:lnSpc>
              <a:spcAft>
                <a:spcPts val="0"/>
              </a:spcAft>
              <a:buSzPct val="50000"/>
              <a:buFont typeface="Wingdings" pitchFamily="2" charset="2"/>
              <a:buChar char="q"/>
              <a:defRPr/>
            </a:pPr>
            <a:r>
              <a:rPr lang="en-US" sz="2800" dirty="0"/>
              <a:t>Microphone worker activates                                                  </a:t>
            </a:r>
          </a:p>
          <a:p>
            <a:pPr marL="746125" indent="-288925" fontAlgn="auto">
              <a:lnSpc>
                <a:spcPct val="90000"/>
              </a:lnSpc>
              <a:spcAft>
                <a:spcPts val="0"/>
              </a:spcAft>
              <a:buSzPct val="50000"/>
              <a:buFont typeface="Arial" charset="0"/>
              <a:buNone/>
              <a:defRPr/>
            </a:pPr>
            <a:r>
              <a:rPr lang="en-US" sz="2800" dirty="0"/>
              <a:t>	appropriate light for Parliamentary</a:t>
            </a:r>
          </a:p>
          <a:p>
            <a:pPr marL="746125" indent="-288925" fontAlgn="auto">
              <a:lnSpc>
                <a:spcPct val="90000"/>
              </a:lnSpc>
              <a:spcAft>
                <a:spcPts val="0"/>
              </a:spcAft>
              <a:buSzPct val="50000"/>
              <a:buFont typeface="Arial" charset="0"/>
              <a:buNone/>
              <a:defRPr/>
            </a:pPr>
            <a:r>
              <a:rPr lang="en-US" sz="2800" dirty="0"/>
              <a:t>	Motion</a:t>
            </a:r>
          </a:p>
          <a:p>
            <a:pPr marL="746125" indent="-288925" fontAlgn="auto">
              <a:lnSpc>
                <a:spcPct val="90000"/>
              </a:lnSpc>
              <a:spcAft>
                <a:spcPts val="0"/>
              </a:spcAft>
              <a:buSzPct val="50000"/>
              <a:buFont typeface="Wingdings" pitchFamily="2" charset="2"/>
              <a:buChar char="q"/>
              <a:defRPr/>
            </a:pPr>
            <a:r>
              <a:rPr lang="en-US" sz="2800" dirty="0"/>
              <a:t>The delegate remains standing and awaits recognition by the Chair</a:t>
            </a:r>
          </a:p>
          <a:p>
            <a:pPr fontAlgn="auto">
              <a:lnSpc>
                <a:spcPct val="90000"/>
              </a:lnSpc>
              <a:spcAft>
                <a:spcPts val="0"/>
              </a:spcAft>
              <a:buFont typeface="Wingdings" pitchFamily="2" charset="2"/>
              <a:buNone/>
              <a:defRPr/>
            </a:pPr>
            <a:endParaRPr lang="en-US" sz="1000" dirty="0"/>
          </a:p>
        </p:txBody>
      </p:sp>
      <p:pic>
        <p:nvPicPr>
          <p:cNvPr id="26628" name="Picture 2052"/>
          <p:cNvPicPr>
            <a:picLocks noChangeAspect="1" noChangeArrowheads="1"/>
          </p:cNvPicPr>
          <p:nvPr/>
        </p:nvPicPr>
        <p:blipFill>
          <a:blip r:embed="rId2" cstate="print"/>
          <a:srcRect/>
          <a:stretch>
            <a:fillRect/>
          </a:stretch>
        </p:blipFill>
        <p:spPr bwMode="auto">
          <a:xfrm>
            <a:off x="6553200" y="2895600"/>
            <a:ext cx="1905000" cy="2328863"/>
          </a:xfrm>
          <a:prstGeom prst="rect">
            <a:avLst/>
          </a:prstGeom>
          <a:noFill/>
          <a:ln w="9525">
            <a:noFill/>
            <a:miter lim="800000"/>
            <a:headEnd/>
            <a:tailEnd/>
          </a:ln>
        </p:spPr>
      </p:pic>
    </p:spTree>
    <p:extLst>
      <p:ext uri="{BB962C8B-B14F-4D97-AF65-F5344CB8AC3E}">
        <p14:creationId xmlns:p14="http://schemas.microsoft.com/office/powerpoint/2010/main" val="17631716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10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10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433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 calcmode="lin" valueType="num">
                                      <p:cBhvr additive="base">
                                        <p:cTn id="17" dur="10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4339">
                                            <p:txEl>
                                              <p:pRg st="3" end="3"/>
                                            </p:txEl>
                                          </p:spTgt>
                                        </p:tgtEl>
                                        <p:attrNameLst>
                                          <p:attrName>style.visibility</p:attrName>
                                        </p:attrNameLst>
                                      </p:cBhvr>
                                      <p:to>
                                        <p:strVal val="visible"/>
                                      </p:to>
                                    </p:set>
                                    <p:anim calcmode="lin" valueType="num">
                                      <p:cBhvr additive="base">
                                        <p:cTn id="23" dur="1000" fill="hold"/>
                                        <p:tgtEl>
                                          <p:spTgt spid="14339">
                                            <p:txEl>
                                              <p:pRg st="3" end="3"/>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143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4339">
                                            <p:txEl>
                                              <p:pRg st="4" end="4"/>
                                            </p:txEl>
                                          </p:spTgt>
                                        </p:tgtEl>
                                        <p:attrNameLst>
                                          <p:attrName>style.visibility</p:attrName>
                                        </p:attrNameLst>
                                      </p:cBhvr>
                                      <p:to>
                                        <p:strVal val="visible"/>
                                      </p:to>
                                    </p:set>
                                    <p:anim calcmode="lin" valueType="num">
                                      <p:cBhvr additive="base">
                                        <p:cTn id="29" dur="1000" fill="hold"/>
                                        <p:tgtEl>
                                          <p:spTgt spid="14339">
                                            <p:txEl>
                                              <p:pRg st="4" end="4"/>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143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4339">
                                            <p:txEl>
                                              <p:pRg st="5" end="5"/>
                                            </p:txEl>
                                          </p:spTgt>
                                        </p:tgtEl>
                                        <p:attrNameLst>
                                          <p:attrName>style.visibility</p:attrName>
                                        </p:attrNameLst>
                                      </p:cBhvr>
                                      <p:to>
                                        <p:strVal val="visible"/>
                                      </p:to>
                                    </p:set>
                                    <p:anim calcmode="lin" valueType="num">
                                      <p:cBhvr additive="base">
                                        <p:cTn id="35" dur="1000" fill="hold"/>
                                        <p:tgtEl>
                                          <p:spTgt spid="14339">
                                            <p:txEl>
                                              <p:pRg st="5" end="5"/>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143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4339">
                                            <p:txEl>
                                              <p:pRg st="6" end="6"/>
                                            </p:txEl>
                                          </p:spTgt>
                                        </p:tgtEl>
                                        <p:attrNameLst>
                                          <p:attrName>style.visibility</p:attrName>
                                        </p:attrNameLst>
                                      </p:cBhvr>
                                      <p:to>
                                        <p:strVal val="visible"/>
                                      </p:to>
                                    </p:set>
                                    <p:anim calcmode="lin" valueType="num">
                                      <p:cBhvr additive="base">
                                        <p:cTn id="41" dur="1000" fill="hold"/>
                                        <p:tgtEl>
                                          <p:spTgt spid="14339">
                                            <p:txEl>
                                              <p:pRg st="6" end="6"/>
                                            </p:txEl>
                                          </p:spTgt>
                                        </p:tgtEl>
                                        <p:attrNameLst>
                                          <p:attrName>ppt_x</p:attrName>
                                        </p:attrNameLst>
                                      </p:cBhvr>
                                      <p:tavLst>
                                        <p:tav tm="0">
                                          <p:val>
                                            <p:strVal val="0-#ppt_w/2"/>
                                          </p:val>
                                        </p:tav>
                                        <p:tav tm="100000">
                                          <p:val>
                                            <p:strVal val="#ppt_x"/>
                                          </p:val>
                                        </p:tav>
                                      </p:tavLst>
                                    </p:anim>
                                    <p:anim calcmode="lin" valueType="num">
                                      <p:cBhvr additive="base">
                                        <p:cTn id="42" dur="1000" fill="hold"/>
                                        <p:tgtEl>
                                          <p:spTgt spid="14339">
                                            <p:txEl>
                                              <p:pRg st="6" end="6"/>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4339">
                                            <p:txEl>
                                              <p:pRg st="7" end="7"/>
                                            </p:txEl>
                                          </p:spTgt>
                                        </p:tgtEl>
                                        <p:attrNameLst>
                                          <p:attrName>style.visibility</p:attrName>
                                        </p:attrNameLst>
                                      </p:cBhvr>
                                      <p:to>
                                        <p:strVal val="visible"/>
                                      </p:to>
                                    </p:set>
                                    <p:anim calcmode="lin" valueType="num">
                                      <p:cBhvr additive="base">
                                        <p:cTn id="45" dur="1000" fill="hold"/>
                                        <p:tgtEl>
                                          <p:spTgt spid="14339">
                                            <p:txEl>
                                              <p:pRg st="7" end="7"/>
                                            </p:txEl>
                                          </p:spTgt>
                                        </p:tgtEl>
                                        <p:attrNameLst>
                                          <p:attrName>ppt_x</p:attrName>
                                        </p:attrNameLst>
                                      </p:cBhvr>
                                      <p:tavLst>
                                        <p:tav tm="0">
                                          <p:val>
                                            <p:strVal val="0-#ppt_w/2"/>
                                          </p:val>
                                        </p:tav>
                                        <p:tav tm="100000">
                                          <p:val>
                                            <p:strVal val="#ppt_x"/>
                                          </p:val>
                                        </p:tav>
                                      </p:tavLst>
                                    </p:anim>
                                    <p:anim calcmode="lin" valueType="num">
                                      <p:cBhvr additive="base">
                                        <p:cTn id="46" dur="1000" fill="hold"/>
                                        <p:tgtEl>
                                          <p:spTgt spid="14339">
                                            <p:txEl>
                                              <p:pRg st="7" end="7"/>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4339">
                                            <p:txEl>
                                              <p:pRg st="8" end="8"/>
                                            </p:txEl>
                                          </p:spTgt>
                                        </p:tgtEl>
                                        <p:attrNameLst>
                                          <p:attrName>style.visibility</p:attrName>
                                        </p:attrNameLst>
                                      </p:cBhvr>
                                      <p:to>
                                        <p:strVal val="visible"/>
                                      </p:to>
                                    </p:set>
                                    <p:anim calcmode="lin" valueType="num">
                                      <p:cBhvr additive="base">
                                        <p:cTn id="49" dur="1000" fill="hold"/>
                                        <p:tgtEl>
                                          <p:spTgt spid="14339">
                                            <p:txEl>
                                              <p:pRg st="8" end="8"/>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1433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4339">
                                            <p:txEl>
                                              <p:pRg st="9" end="9"/>
                                            </p:txEl>
                                          </p:spTgt>
                                        </p:tgtEl>
                                        <p:attrNameLst>
                                          <p:attrName>style.visibility</p:attrName>
                                        </p:attrNameLst>
                                      </p:cBhvr>
                                      <p:to>
                                        <p:strVal val="visible"/>
                                      </p:to>
                                    </p:set>
                                    <p:anim calcmode="lin" valueType="num">
                                      <p:cBhvr additive="base">
                                        <p:cTn id="55" dur="1000" fill="hold"/>
                                        <p:tgtEl>
                                          <p:spTgt spid="14339">
                                            <p:txEl>
                                              <p:pRg st="9" end="9"/>
                                            </p:txEl>
                                          </p:spTgt>
                                        </p:tgtEl>
                                        <p:attrNameLst>
                                          <p:attrName>ppt_x</p:attrName>
                                        </p:attrNameLst>
                                      </p:cBhvr>
                                      <p:tavLst>
                                        <p:tav tm="0">
                                          <p:val>
                                            <p:strVal val="0-#ppt_w/2"/>
                                          </p:val>
                                        </p:tav>
                                        <p:tav tm="100000">
                                          <p:val>
                                            <p:strVal val="#ppt_x"/>
                                          </p:val>
                                        </p:tav>
                                      </p:tavLst>
                                    </p:anim>
                                    <p:anim calcmode="lin" valueType="num">
                                      <p:cBhvr additive="base">
                                        <p:cTn id="56" dur="1000" fill="hold"/>
                                        <p:tgtEl>
                                          <p:spTgt spid="14339">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Assignment of the Floor</a:t>
            </a:r>
            <a:endParaRPr lang="en-US" sz="4000" dirty="0">
              <a:solidFill>
                <a:schemeClr val="tx1"/>
              </a:solidFill>
            </a:endParaRPr>
          </a:p>
        </p:txBody>
      </p:sp>
      <p:sp>
        <p:nvSpPr>
          <p:cNvPr id="3" name="Content Placeholder 2"/>
          <p:cNvSpPr>
            <a:spLocks noGrp="1"/>
          </p:cNvSpPr>
          <p:nvPr>
            <p:ph sz="quarter" idx="1"/>
          </p:nvPr>
        </p:nvSpPr>
        <p:spPr>
          <a:xfrm>
            <a:off x="301752" y="1527048"/>
            <a:ext cx="8503920" cy="4873752"/>
          </a:xfrm>
        </p:spPr>
        <p:txBody>
          <a:bodyPr>
            <a:normAutofit/>
          </a:bodyPr>
          <a:lstStyle/>
          <a:p>
            <a:pPr marL="457200" indent="-457200">
              <a:buNone/>
              <a:defRPr/>
            </a:pPr>
            <a:r>
              <a:rPr lang="en-US" sz="2400" b="1" dirty="0">
                <a:sym typeface="Wingdings"/>
              </a:rPr>
              <a:t>	</a:t>
            </a:r>
            <a:r>
              <a:rPr lang="en-US" sz="2400" b="1" dirty="0"/>
              <a:t>In SD/CD Caucus:</a:t>
            </a:r>
          </a:p>
          <a:p>
            <a:pPr marL="746125" indent="-288925" fontAlgn="auto">
              <a:spcAft>
                <a:spcPts val="0"/>
              </a:spcAft>
              <a:buSzPct val="50000"/>
              <a:buFont typeface="Wingdings" pitchFamily="2" charset="2"/>
              <a:buChar char="q"/>
              <a:defRPr/>
            </a:pPr>
            <a:r>
              <a:rPr lang="en-US" sz="2400" dirty="0"/>
              <a:t>Chair recognizes the delegate</a:t>
            </a:r>
          </a:p>
          <a:p>
            <a:pPr lvl="1" indent="171450" fontAlgn="auto">
              <a:spcAft>
                <a:spcPts val="0"/>
              </a:spcAft>
              <a:buSzPct val="50000"/>
              <a:buFont typeface="Wingdings" pitchFamily="2" charset="2"/>
              <a:buChar char="Ø"/>
              <a:defRPr/>
            </a:pPr>
            <a:r>
              <a:rPr lang="en-US" sz="2400" dirty="0"/>
              <a:t>Calls delegate by name or title or  nods to the delegate</a:t>
            </a:r>
          </a:p>
          <a:p>
            <a:pPr marL="547688" lvl="1" indent="-79375" fontAlgn="auto">
              <a:spcAft>
                <a:spcPts val="0"/>
              </a:spcAft>
              <a:buClr>
                <a:srgbClr val="FFC000"/>
              </a:buClr>
              <a:buSzPct val="50000"/>
              <a:buFont typeface="Wingdings" pitchFamily="2" charset="2"/>
              <a:buChar char="q"/>
              <a:defRPr/>
            </a:pPr>
            <a:r>
              <a:rPr lang="en-US" sz="2400" dirty="0"/>
              <a:t>  The delegate gives name and county</a:t>
            </a:r>
          </a:p>
          <a:p>
            <a:pPr marL="457200" indent="-457200">
              <a:buSzPct val="100000"/>
              <a:buNone/>
              <a:defRPr/>
            </a:pPr>
            <a:r>
              <a:rPr lang="en-US" sz="2400" b="1" dirty="0">
                <a:sym typeface="Wingdings"/>
              </a:rPr>
              <a:t>	</a:t>
            </a:r>
            <a:r>
              <a:rPr lang="en-US" sz="2400" b="1" dirty="0"/>
              <a:t>In General Session:</a:t>
            </a:r>
          </a:p>
          <a:p>
            <a:pPr marL="746125" lvl="1" indent="-288925" fontAlgn="auto">
              <a:spcAft>
                <a:spcPts val="0"/>
              </a:spcAft>
              <a:buClr>
                <a:srgbClr val="FFC000"/>
              </a:buClr>
              <a:buSzPct val="50000"/>
              <a:buFont typeface="Wingdings" pitchFamily="2" charset="2"/>
              <a:buChar char="q"/>
              <a:defRPr/>
            </a:pPr>
            <a:r>
              <a:rPr lang="en-US" sz="2400" dirty="0"/>
              <a:t>The Chair identifies microphone # and type of Motion</a:t>
            </a:r>
          </a:p>
          <a:p>
            <a:pPr marL="746125" indent="-288925" fontAlgn="auto">
              <a:spcAft>
                <a:spcPts val="0"/>
              </a:spcAft>
              <a:buClr>
                <a:srgbClr val="FFC000"/>
              </a:buClr>
              <a:buSzPct val="50000"/>
              <a:buFont typeface="Wingdings" pitchFamily="2" charset="2"/>
              <a:buChar char="q"/>
              <a:defRPr/>
            </a:pPr>
            <a:r>
              <a:rPr lang="en-US" sz="2400" dirty="0"/>
              <a:t>The delegate gives name, SD/CD #, County and purpose for  which they seek recognition</a:t>
            </a:r>
          </a:p>
          <a:p>
            <a:pPr marL="457200" indent="0" fontAlgn="auto">
              <a:spcAft>
                <a:spcPts val="0"/>
              </a:spcAft>
              <a:buSzPct val="50000"/>
              <a:buFont typeface="Wingdings" pitchFamily="2" charset="2"/>
              <a:buChar char="q"/>
              <a:defRPr/>
            </a:pPr>
            <a:r>
              <a:rPr lang="en-US" sz="2400" dirty="0"/>
              <a:t>  Chair recognizes the delegate</a:t>
            </a:r>
          </a:p>
          <a:p>
            <a:pPr marL="457200" indent="0" fontAlgn="auto">
              <a:spcAft>
                <a:spcPts val="0"/>
              </a:spcAft>
              <a:buSzPct val="50000"/>
              <a:buFont typeface="Wingdings" pitchFamily="2" charset="2"/>
              <a:buChar char="q"/>
              <a:defRPr/>
            </a:pPr>
            <a:endParaRPr lang="en-US" sz="2400" dirty="0"/>
          </a:p>
          <a:p>
            <a:pPr>
              <a:buNone/>
            </a:pPr>
            <a:endParaRPr lang="en-US" dirty="0"/>
          </a:p>
        </p:txBody>
      </p:sp>
    </p:spTree>
    <p:extLst>
      <p:ext uri="{BB962C8B-B14F-4D97-AF65-F5344CB8AC3E}">
        <p14:creationId xmlns:p14="http://schemas.microsoft.com/office/powerpoint/2010/main" val="3300577015"/>
      </p:ext>
    </p:extLst>
  </p:cSld>
  <p:clrMapOvr>
    <a:masterClrMapping/>
  </p:clrMapOvr>
  <p:transition spd="slow">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ic Chart.jpg"/>
          <p:cNvPicPr>
            <a:picLocks noGrp="1" noChangeAspect="1"/>
          </p:cNvPicPr>
          <p:nvPr>
            <p:ph sz="quarter" idx="1"/>
          </p:nvPr>
        </p:nvPicPr>
        <p:blipFill>
          <a:blip r:embed="rId2" cstate="print"/>
          <a:stretch>
            <a:fillRect/>
          </a:stretch>
        </p:blipFill>
        <p:spPr>
          <a:xfrm rot="16200000">
            <a:off x="1143000" y="-1143000"/>
            <a:ext cx="6857999" cy="9144000"/>
          </a:xfrm>
        </p:spPr>
      </p:pic>
    </p:spTree>
    <p:extLst>
      <p:ext uri="{BB962C8B-B14F-4D97-AF65-F5344CB8AC3E}">
        <p14:creationId xmlns:p14="http://schemas.microsoft.com/office/powerpoint/2010/main" val="4093971097"/>
      </p:ext>
    </p:extLst>
  </p:cSld>
  <p:clrMapOvr>
    <a:masterClrMapping/>
  </p:clrMapOvr>
  <p:transition spd="slow">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Lights</a:t>
            </a:r>
            <a:endParaRPr lang="en-US" sz="4000" dirty="0">
              <a:solidFill>
                <a:schemeClr val="tx1"/>
              </a:solidFill>
            </a:endParaRPr>
          </a:p>
        </p:txBody>
      </p:sp>
      <p:sp>
        <p:nvSpPr>
          <p:cNvPr id="3" name="Content Placeholder 2"/>
          <p:cNvSpPr>
            <a:spLocks noGrp="1"/>
          </p:cNvSpPr>
          <p:nvPr>
            <p:ph sz="quarter" idx="1"/>
          </p:nvPr>
        </p:nvSpPr>
        <p:spPr>
          <a:xfrm>
            <a:off x="301752" y="1527048"/>
            <a:ext cx="8503920" cy="4797552"/>
          </a:xfrm>
        </p:spPr>
        <p:txBody>
          <a:bodyPr/>
          <a:lstStyle/>
          <a:p>
            <a:pPr marL="0" indent="0" fontAlgn="auto">
              <a:spcAft>
                <a:spcPts val="0"/>
              </a:spcAft>
              <a:buFont typeface="Arial" charset="0"/>
              <a:buNone/>
              <a:defRPr/>
            </a:pPr>
            <a:r>
              <a:rPr lang="en-US" dirty="0"/>
              <a:t>At each microphone there is a control panel with four colored lights</a:t>
            </a:r>
          </a:p>
          <a:p>
            <a:pPr fontAlgn="auto">
              <a:spcAft>
                <a:spcPts val="0"/>
              </a:spcAft>
              <a:buFont typeface="Arial" charset="0"/>
              <a:buNone/>
              <a:defRPr/>
            </a:pPr>
            <a:r>
              <a:rPr lang="en-US" dirty="0">
                <a:solidFill>
                  <a:srgbClr val="0070C0"/>
                </a:solidFill>
              </a:rPr>
              <a:t>Blue light </a:t>
            </a:r>
            <a:r>
              <a:rPr lang="en-US" dirty="0"/>
              <a:t>– motions</a:t>
            </a:r>
          </a:p>
          <a:p>
            <a:pPr fontAlgn="auto">
              <a:spcAft>
                <a:spcPts val="0"/>
              </a:spcAft>
              <a:buFont typeface="Arial" charset="0"/>
              <a:buNone/>
              <a:defRPr/>
            </a:pPr>
            <a:r>
              <a:rPr lang="en-US" dirty="0">
                <a:solidFill>
                  <a:srgbClr val="00B050"/>
                </a:solidFill>
              </a:rPr>
              <a:t>Green light </a:t>
            </a:r>
            <a:r>
              <a:rPr lang="en-US" dirty="0"/>
              <a:t>– speak in favor of motion</a:t>
            </a:r>
          </a:p>
          <a:p>
            <a:pPr fontAlgn="auto">
              <a:spcAft>
                <a:spcPts val="0"/>
              </a:spcAft>
              <a:buFont typeface="Arial" charset="0"/>
              <a:buNone/>
              <a:defRPr/>
            </a:pPr>
            <a:r>
              <a:rPr lang="en-US" dirty="0">
                <a:solidFill>
                  <a:srgbClr val="FF0000"/>
                </a:solidFill>
              </a:rPr>
              <a:t>Red light </a:t>
            </a:r>
            <a:r>
              <a:rPr lang="en-US" dirty="0"/>
              <a:t>– speak against motion</a:t>
            </a:r>
          </a:p>
          <a:p>
            <a:pPr marL="0" indent="0" fontAlgn="auto">
              <a:spcAft>
                <a:spcPts val="0"/>
              </a:spcAft>
              <a:buFont typeface="Arial" charset="0"/>
              <a:buNone/>
              <a:defRPr/>
            </a:pPr>
            <a:r>
              <a:rPr lang="en-US" b="1" dirty="0">
                <a:ln>
                  <a:solidFill>
                    <a:schemeClr val="tx1"/>
                  </a:solidFill>
                </a:ln>
                <a:solidFill>
                  <a:schemeClr val="bg2"/>
                </a:solidFill>
                <a:effectLst>
                  <a:outerShdw blurRad="50800" dist="50800" dir="5400000" algn="ctr" rotWithShape="0">
                    <a:schemeClr val="tx1"/>
                  </a:outerShdw>
                </a:effectLst>
              </a:rPr>
              <a:t>White blinking </a:t>
            </a:r>
            <a:r>
              <a:rPr lang="en-US" dirty="0"/>
              <a:t>– interrupting Motions</a:t>
            </a:r>
          </a:p>
          <a:p>
            <a:pPr marL="0" indent="0" fontAlgn="auto">
              <a:spcAft>
                <a:spcPts val="0"/>
              </a:spcAft>
              <a:buFont typeface="Arial" charset="0"/>
              <a:buNone/>
              <a:defRPr/>
            </a:pPr>
            <a:r>
              <a:rPr lang="en-US" dirty="0"/>
              <a:t>	(e.g., Point of Order, Appeal, Request for	Information, Parliamentary Inquiry)</a:t>
            </a:r>
          </a:p>
          <a:p>
            <a:endParaRPr lang="en-US" dirty="0"/>
          </a:p>
        </p:txBody>
      </p:sp>
    </p:spTree>
    <p:extLst>
      <p:ext uri="{BB962C8B-B14F-4D97-AF65-F5344CB8AC3E}">
        <p14:creationId xmlns:p14="http://schemas.microsoft.com/office/powerpoint/2010/main" val="116618448"/>
      </p:ext>
    </p:extLst>
  </p:cSld>
  <p:clrMapOvr>
    <a:masterClrMapping/>
  </p:clrMapOvr>
  <p:transition spd="slow">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type="title" idx="4294967295"/>
          </p:nvPr>
        </p:nvSpPr>
        <p:spPr>
          <a:xfrm>
            <a:off x="304800" y="228600"/>
            <a:ext cx="8839200" cy="762000"/>
          </a:xfrm>
        </p:spPr>
        <p:txBody>
          <a:bodyPr>
            <a:noAutofit/>
          </a:bodyPr>
          <a:lstStyle/>
          <a:p>
            <a:pPr fontAlgn="auto">
              <a:spcAft>
                <a:spcPts val="0"/>
              </a:spcAft>
              <a:defRPr/>
            </a:pPr>
            <a:r>
              <a:rPr lang="en-US" sz="5000" b="1" dirty="0" smtClean="0"/>
              <a:t>Debate</a:t>
            </a:r>
            <a:endParaRPr lang="en-US" sz="5000" dirty="0">
              <a:solidFill>
                <a:schemeClr val="tx1"/>
              </a:solidFill>
              <a:latin typeface="+mn-lt"/>
            </a:endParaRPr>
          </a:p>
        </p:txBody>
      </p:sp>
      <p:sp>
        <p:nvSpPr>
          <p:cNvPr id="50178" name="Rectangle 2"/>
          <p:cNvSpPr>
            <a:spLocks noGrp="1" noChangeArrowheads="1"/>
          </p:cNvSpPr>
          <p:nvPr>
            <p:ph idx="4294967295"/>
          </p:nvPr>
        </p:nvSpPr>
        <p:spPr>
          <a:xfrm>
            <a:off x="304800" y="1371600"/>
            <a:ext cx="8534400" cy="6019800"/>
          </a:xfrm>
        </p:spPr>
        <p:txBody>
          <a:bodyPr/>
          <a:lstStyle/>
          <a:p>
            <a:pPr marL="533400" indent="-533400">
              <a:buFont typeface="Wingdings 2" pitchFamily="18" charset="2"/>
              <a:buNone/>
            </a:pPr>
            <a:r>
              <a:rPr lang="en-US" sz="2300" dirty="0">
                <a:sym typeface="Wingdings" pitchFamily="2" charset="2"/>
              </a:rPr>
              <a:t>	</a:t>
            </a:r>
            <a:r>
              <a:rPr lang="en-US" sz="3200" dirty="0"/>
              <a:t>Discussion or debate is how the convention decides whether a proposed course of action should be followed</a:t>
            </a:r>
          </a:p>
          <a:p>
            <a:pPr marL="533400" indent="-533400">
              <a:buFont typeface="Wingdings 2" pitchFamily="18" charset="2"/>
              <a:buNone/>
            </a:pPr>
            <a:r>
              <a:rPr lang="en-US" sz="3200" dirty="0">
                <a:sym typeface="Wingdings" pitchFamily="2" charset="2"/>
              </a:rPr>
              <a:t>	</a:t>
            </a:r>
            <a:r>
              <a:rPr lang="en-US" sz="3200" dirty="0"/>
              <a:t>Maker of the motion has right to speak first</a:t>
            </a:r>
          </a:p>
          <a:p>
            <a:pPr marL="533400" indent="-533400">
              <a:buFont typeface="Wingdings 2" pitchFamily="18" charset="2"/>
              <a:buNone/>
            </a:pPr>
            <a:r>
              <a:rPr lang="en-US" sz="3200" dirty="0">
                <a:sym typeface="Wingdings" pitchFamily="2" charset="2"/>
              </a:rPr>
              <a:t>	</a:t>
            </a:r>
            <a:r>
              <a:rPr lang="en-US" sz="3200" dirty="0"/>
              <a:t>All remarks must be addressed to the chair (not to other members)</a:t>
            </a:r>
          </a:p>
          <a:p>
            <a:pPr marL="533400" indent="-533400">
              <a:buFont typeface="Wingdings 2" pitchFamily="18" charset="2"/>
              <a:buNone/>
            </a:pPr>
            <a:r>
              <a:rPr lang="en-US" sz="3200" dirty="0">
                <a:sym typeface="Wingdings" pitchFamily="2" charset="2"/>
              </a:rPr>
              <a:t>	</a:t>
            </a:r>
            <a:r>
              <a:rPr lang="en-US" sz="3200" dirty="0"/>
              <a:t>Debate must be confined to the merits of the pending question</a:t>
            </a:r>
          </a:p>
          <a:p>
            <a:pPr marL="533400" indent="-533400">
              <a:buFont typeface="Wingdings 2" pitchFamily="18" charset="2"/>
              <a:buNone/>
            </a:pPr>
            <a:endParaRPr lang="en-US" sz="2300" dirty="0"/>
          </a:p>
        </p:txBody>
      </p:sp>
    </p:spTree>
    <p:extLst>
      <p:ext uri="{BB962C8B-B14F-4D97-AF65-F5344CB8AC3E}">
        <p14:creationId xmlns:p14="http://schemas.microsoft.com/office/powerpoint/2010/main" val="77411654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anim calcmode="lin" valueType="num">
                                      <p:cBhvr>
                                        <p:cTn id="7" dur="500" fill="hold"/>
                                        <p:tgtEl>
                                          <p:spTgt spid="50178">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50178">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0178">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5017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50178">
                                            <p:txEl>
                                              <p:pRg st="1" end="1"/>
                                            </p:txEl>
                                          </p:spTgt>
                                        </p:tgtEl>
                                        <p:attrNameLst>
                                          <p:attrName>style.visibility</p:attrName>
                                        </p:attrNameLst>
                                      </p:cBhvr>
                                      <p:to>
                                        <p:strVal val="visible"/>
                                      </p:to>
                                    </p:set>
                                    <p:anim calcmode="lin" valueType="num">
                                      <p:cBhvr>
                                        <p:cTn id="15" dur="500" fill="hold"/>
                                        <p:tgtEl>
                                          <p:spTgt spid="50178">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50178">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50178">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017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50178">
                                            <p:txEl>
                                              <p:pRg st="2" end="2"/>
                                            </p:txEl>
                                          </p:spTgt>
                                        </p:tgtEl>
                                        <p:attrNameLst>
                                          <p:attrName>style.visibility</p:attrName>
                                        </p:attrNameLst>
                                      </p:cBhvr>
                                      <p:to>
                                        <p:strVal val="visible"/>
                                      </p:to>
                                    </p:set>
                                    <p:anim calcmode="lin" valueType="num">
                                      <p:cBhvr>
                                        <p:cTn id="23" dur="500" fill="hold"/>
                                        <p:tgtEl>
                                          <p:spTgt spid="50178">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50178">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50178">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017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50178">
                                            <p:txEl>
                                              <p:pRg st="3" end="3"/>
                                            </p:txEl>
                                          </p:spTgt>
                                        </p:tgtEl>
                                        <p:attrNameLst>
                                          <p:attrName>style.visibility</p:attrName>
                                        </p:attrNameLst>
                                      </p:cBhvr>
                                      <p:to>
                                        <p:strVal val="visible"/>
                                      </p:to>
                                    </p:set>
                                    <p:anim calcmode="lin" valueType="num">
                                      <p:cBhvr>
                                        <p:cTn id="31" dur="500" fill="hold"/>
                                        <p:tgtEl>
                                          <p:spTgt spid="50178">
                                            <p:txEl>
                                              <p:pRg st="3" end="3"/>
                                            </p:txEl>
                                          </p:spTgt>
                                        </p:tgtEl>
                                        <p:attrNameLst>
                                          <p:attrName>ppt_x</p:attrName>
                                        </p:attrNameLst>
                                      </p:cBhvr>
                                      <p:tavLst>
                                        <p:tav tm="0">
                                          <p:val>
                                            <p:strVal val="#ppt_x-#ppt_w/2"/>
                                          </p:val>
                                        </p:tav>
                                        <p:tav tm="100000">
                                          <p:val>
                                            <p:strVal val="#ppt_x"/>
                                          </p:val>
                                        </p:tav>
                                      </p:tavLst>
                                    </p:anim>
                                    <p:anim calcmode="lin" valueType="num">
                                      <p:cBhvr>
                                        <p:cTn id="32" dur="500" fill="hold"/>
                                        <p:tgtEl>
                                          <p:spTgt spid="50178">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50178">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50178">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type="title" idx="4294967295"/>
          </p:nvPr>
        </p:nvSpPr>
        <p:spPr>
          <a:xfrm>
            <a:off x="304800" y="228600"/>
            <a:ext cx="8839200" cy="762000"/>
          </a:xfrm>
        </p:spPr>
        <p:txBody>
          <a:bodyPr>
            <a:normAutofit/>
          </a:bodyPr>
          <a:lstStyle/>
          <a:p>
            <a:pPr fontAlgn="auto">
              <a:spcAft>
                <a:spcPts val="0"/>
              </a:spcAft>
              <a:defRPr/>
            </a:pPr>
            <a:r>
              <a:rPr lang="en-US" sz="4000" b="1" dirty="0"/>
              <a:t>Debate</a:t>
            </a:r>
            <a:endParaRPr lang="en-US" sz="4000" dirty="0">
              <a:solidFill>
                <a:schemeClr val="tx1"/>
              </a:solidFill>
            </a:endParaRPr>
          </a:p>
        </p:txBody>
      </p:sp>
      <p:sp>
        <p:nvSpPr>
          <p:cNvPr id="50178" name="Rectangle 2"/>
          <p:cNvSpPr>
            <a:spLocks noGrp="1" noChangeArrowheads="1"/>
          </p:cNvSpPr>
          <p:nvPr>
            <p:ph idx="4294967295"/>
          </p:nvPr>
        </p:nvSpPr>
        <p:spPr>
          <a:xfrm>
            <a:off x="304800" y="1524000"/>
            <a:ext cx="8610600" cy="6019800"/>
          </a:xfrm>
        </p:spPr>
        <p:txBody>
          <a:bodyPr/>
          <a:lstStyle/>
          <a:p>
            <a:pPr marL="533400" indent="-533400">
              <a:buSzPct val="100000"/>
              <a:buNone/>
            </a:pPr>
            <a:r>
              <a:rPr lang="en-US" sz="2300" dirty="0">
                <a:sym typeface="Wingdings" pitchFamily="2" charset="2"/>
              </a:rPr>
              <a:t>	</a:t>
            </a:r>
            <a:r>
              <a:rPr lang="en-US" sz="2800" dirty="0"/>
              <a:t>Debate may not exceed five minutes for a Main Motion nor more than three minutes on Amendment or debatable motion subsequently made without general consent of the convention. RPT Rule 17</a:t>
            </a:r>
          </a:p>
          <a:p>
            <a:pPr marL="533400" indent="-533400">
              <a:buFont typeface="Wingdings 2" pitchFamily="18" charset="2"/>
              <a:buNone/>
            </a:pPr>
            <a:r>
              <a:rPr lang="en-US" sz="2800" dirty="0">
                <a:sym typeface="Wingdings" pitchFamily="2" charset="2"/>
              </a:rPr>
              <a:t>	</a:t>
            </a:r>
            <a:r>
              <a:rPr lang="en-US" sz="2800" dirty="0"/>
              <a:t>Debate should alternate between those favoring and those opposing a measure</a:t>
            </a:r>
          </a:p>
          <a:p>
            <a:pPr marL="533400" indent="-533400">
              <a:buFont typeface="Wingdings 2" pitchFamily="18" charset="2"/>
              <a:buNone/>
            </a:pPr>
            <a:r>
              <a:rPr lang="en-US" sz="2800" dirty="0">
                <a:sym typeface="Wingdings" pitchFamily="2" charset="2"/>
              </a:rPr>
              <a:t>	</a:t>
            </a:r>
            <a:r>
              <a:rPr lang="en-US" sz="2800" dirty="0"/>
              <a:t>Debate can be closed by majority vote, or by the Chair if no one seeks the floor for further debate.  RPT Rule 16a</a:t>
            </a:r>
          </a:p>
        </p:txBody>
      </p:sp>
    </p:spTree>
    <p:extLst>
      <p:ext uri="{BB962C8B-B14F-4D97-AF65-F5344CB8AC3E}">
        <p14:creationId xmlns:p14="http://schemas.microsoft.com/office/powerpoint/2010/main" val="370132273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anim calcmode="lin" valueType="num">
                                      <p:cBhvr>
                                        <p:cTn id="7" dur="500" fill="hold"/>
                                        <p:tgtEl>
                                          <p:spTgt spid="50178">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50178">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0178">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5017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50178">
                                            <p:txEl>
                                              <p:pRg st="1" end="1"/>
                                            </p:txEl>
                                          </p:spTgt>
                                        </p:tgtEl>
                                        <p:attrNameLst>
                                          <p:attrName>style.visibility</p:attrName>
                                        </p:attrNameLst>
                                      </p:cBhvr>
                                      <p:to>
                                        <p:strVal val="visible"/>
                                      </p:to>
                                    </p:set>
                                    <p:anim calcmode="lin" valueType="num">
                                      <p:cBhvr>
                                        <p:cTn id="15" dur="500" fill="hold"/>
                                        <p:tgtEl>
                                          <p:spTgt spid="50178">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50178">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50178">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017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50178">
                                            <p:txEl>
                                              <p:pRg st="2" end="2"/>
                                            </p:txEl>
                                          </p:spTgt>
                                        </p:tgtEl>
                                        <p:attrNameLst>
                                          <p:attrName>style.visibility</p:attrName>
                                        </p:attrNameLst>
                                      </p:cBhvr>
                                      <p:to>
                                        <p:strVal val="visible"/>
                                      </p:to>
                                    </p:set>
                                    <p:anim calcmode="lin" valueType="num">
                                      <p:cBhvr>
                                        <p:cTn id="23" dur="500" fill="hold"/>
                                        <p:tgtEl>
                                          <p:spTgt spid="50178">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50178">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50178">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0178">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Basic Motions</a:t>
            </a:r>
            <a:endParaRPr lang="en-US" sz="4000" dirty="0">
              <a:solidFill>
                <a:schemeClr val="tx1"/>
              </a:solidFill>
            </a:endParaRPr>
          </a:p>
        </p:txBody>
      </p:sp>
      <p:sp>
        <p:nvSpPr>
          <p:cNvPr id="3" name="Content Placeholder 2"/>
          <p:cNvSpPr>
            <a:spLocks noGrp="1"/>
          </p:cNvSpPr>
          <p:nvPr>
            <p:ph sz="quarter" idx="1"/>
          </p:nvPr>
        </p:nvSpPr>
        <p:spPr/>
        <p:txBody>
          <a:bodyPr>
            <a:normAutofit lnSpcReduction="10000"/>
          </a:bodyPr>
          <a:lstStyle/>
          <a:p>
            <a:pPr>
              <a:buClr>
                <a:srgbClr val="C00000"/>
              </a:buClr>
            </a:pPr>
            <a:r>
              <a:rPr lang="en-US" sz="3200" dirty="0"/>
              <a:t>Main </a:t>
            </a:r>
            <a:r>
              <a:rPr lang="en-US" sz="3200" dirty="0" smtClean="0"/>
              <a:t>Motion</a:t>
            </a:r>
          </a:p>
          <a:p>
            <a:pPr>
              <a:buClr>
                <a:srgbClr val="C00000"/>
              </a:buClr>
            </a:pPr>
            <a:r>
              <a:rPr lang="en-US" sz="3200" dirty="0" smtClean="0"/>
              <a:t>Amend</a:t>
            </a:r>
            <a:endParaRPr lang="en-US" sz="3200" dirty="0"/>
          </a:p>
          <a:p>
            <a:pPr>
              <a:buClr>
                <a:srgbClr val="C00000"/>
              </a:buClr>
            </a:pPr>
            <a:r>
              <a:rPr lang="en-US" sz="3200" dirty="0" smtClean="0"/>
              <a:t>Limit Debate</a:t>
            </a:r>
          </a:p>
          <a:p>
            <a:pPr>
              <a:buClr>
                <a:srgbClr val="C00000"/>
              </a:buClr>
            </a:pPr>
            <a:r>
              <a:rPr lang="en-US" sz="3200" dirty="0" smtClean="0"/>
              <a:t>Previous Question</a:t>
            </a:r>
          </a:p>
          <a:p>
            <a:pPr>
              <a:buClr>
                <a:srgbClr val="C00000"/>
              </a:buClr>
            </a:pPr>
            <a:r>
              <a:rPr lang="en-US" sz="3200" dirty="0" smtClean="0"/>
              <a:t>Parliamentary Inquiry</a:t>
            </a:r>
          </a:p>
          <a:p>
            <a:pPr>
              <a:buClr>
                <a:srgbClr val="C00000"/>
              </a:buClr>
            </a:pPr>
            <a:r>
              <a:rPr lang="en-US" sz="3200" dirty="0" smtClean="0"/>
              <a:t>Requests Information</a:t>
            </a:r>
          </a:p>
          <a:p>
            <a:pPr>
              <a:buClr>
                <a:srgbClr val="C00000"/>
              </a:buClr>
            </a:pPr>
            <a:r>
              <a:rPr lang="en-US" sz="3200" dirty="0" smtClean="0"/>
              <a:t>Point </a:t>
            </a:r>
            <a:r>
              <a:rPr lang="en-US" sz="3200" dirty="0"/>
              <a:t>of </a:t>
            </a:r>
            <a:r>
              <a:rPr lang="en-US" sz="3200" dirty="0" smtClean="0"/>
              <a:t>Order</a:t>
            </a:r>
          </a:p>
          <a:p>
            <a:pPr>
              <a:buClr>
                <a:srgbClr val="C00000"/>
              </a:buClr>
            </a:pPr>
            <a:r>
              <a:rPr lang="en-US" sz="3200" dirty="0" smtClean="0"/>
              <a:t>Appeal</a:t>
            </a:r>
            <a:endParaRPr lang="en-US" sz="3200" dirty="0"/>
          </a:p>
          <a:p>
            <a:endParaRPr lang="en-US" dirty="0"/>
          </a:p>
        </p:txBody>
      </p:sp>
    </p:spTree>
    <p:extLst>
      <p:ext uri="{BB962C8B-B14F-4D97-AF65-F5344CB8AC3E}">
        <p14:creationId xmlns:p14="http://schemas.microsoft.com/office/powerpoint/2010/main" val="3666502519"/>
      </p:ext>
    </p:extLst>
  </p:cSld>
  <p:clrMapOvr>
    <a:masterClrMapping/>
  </p:clrMapOvr>
  <p:transition spd="slow">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2" name="Picture 3" descr="D:\PFiles\MSOffice\Clipart\standard\stddir1\bd05546_.wmf"/>
          <p:cNvPicPr>
            <a:picLocks noGrp="1" noChangeAspect="1" noChangeArrowheads="1"/>
          </p:cNvPicPr>
          <p:nvPr>
            <p:ph type="clipArt" sz="half" idx="4294967295"/>
          </p:nvPr>
        </p:nvPicPr>
        <p:blipFill>
          <a:blip r:embed="rId2" cstate="print"/>
          <a:srcRect/>
          <a:stretch>
            <a:fillRect/>
          </a:stretch>
        </p:blipFill>
        <p:spPr>
          <a:xfrm>
            <a:off x="4953000" y="1447800"/>
            <a:ext cx="3810000" cy="3841750"/>
          </a:xfrm>
        </p:spPr>
      </p:pic>
      <p:sp>
        <p:nvSpPr>
          <p:cNvPr id="28674" name="Rectangle 5"/>
          <p:cNvSpPr>
            <a:spLocks noGrp="1" noChangeArrowheads="1"/>
          </p:cNvSpPr>
          <p:nvPr>
            <p:ph type="ctrTitle" idx="4294967295"/>
          </p:nvPr>
        </p:nvSpPr>
        <p:spPr>
          <a:xfrm>
            <a:off x="685800" y="228600"/>
            <a:ext cx="7772400" cy="838200"/>
          </a:xfrm>
        </p:spPr>
        <p:txBody>
          <a:bodyPr>
            <a:normAutofit/>
          </a:bodyPr>
          <a:lstStyle/>
          <a:p>
            <a:pPr>
              <a:defRPr/>
            </a:pPr>
            <a:r>
              <a:rPr lang="en-US" sz="4000" b="1" dirty="0" smtClean="0"/>
              <a:t>Main Motion</a:t>
            </a:r>
            <a:endParaRPr lang="en-US" sz="4000" dirty="0">
              <a:solidFill>
                <a:schemeClr val="tx1"/>
              </a:solidFill>
              <a:latin typeface="Georgia" pitchFamily="18" charset="0"/>
            </a:endParaRPr>
          </a:p>
        </p:txBody>
      </p:sp>
      <p:sp>
        <p:nvSpPr>
          <p:cNvPr id="60418" name="Rectangle 2"/>
          <p:cNvSpPr>
            <a:spLocks noGrp="1" noChangeArrowheads="1"/>
          </p:cNvSpPr>
          <p:nvPr>
            <p:ph type="subTitle" idx="4294967295"/>
          </p:nvPr>
        </p:nvSpPr>
        <p:spPr>
          <a:xfrm>
            <a:off x="838200" y="4191000"/>
            <a:ext cx="4953000" cy="2514600"/>
          </a:xfrm>
        </p:spPr>
        <p:txBody>
          <a:bodyPr/>
          <a:lstStyle/>
          <a:p>
            <a:pPr>
              <a:buFont typeface="Arial" charset="0"/>
              <a:buNone/>
            </a:pPr>
            <a:r>
              <a:rPr lang="en-US" sz="3600" dirty="0"/>
              <a:t>    </a:t>
            </a:r>
            <a:r>
              <a:rPr lang="en-US" sz="3600" dirty="0">
                <a:solidFill>
                  <a:schemeClr val="tx1"/>
                </a:solidFill>
              </a:rPr>
              <a:t>“I move to (that)…”</a:t>
            </a:r>
          </a:p>
          <a:p>
            <a:pPr>
              <a:buFont typeface="Arial" charset="0"/>
              <a:buNone/>
            </a:pPr>
            <a:r>
              <a:rPr lang="en-US" sz="3600" dirty="0">
                <a:solidFill>
                  <a:schemeClr val="tx1"/>
                </a:solidFill>
              </a:rPr>
              <a:t>	</a:t>
            </a:r>
          </a:p>
        </p:txBody>
      </p:sp>
      <p:sp>
        <p:nvSpPr>
          <p:cNvPr id="40965" name="Text Box 4"/>
          <p:cNvSpPr txBox="1">
            <a:spLocks noChangeArrowheads="1"/>
          </p:cNvSpPr>
          <p:nvPr/>
        </p:nvSpPr>
        <p:spPr bwMode="auto">
          <a:xfrm>
            <a:off x="536864" y="1703387"/>
            <a:ext cx="5105400" cy="2563813"/>
          </a:xfrm>
          <a:prstGeom prst="rect">
            <a:avLst/>
          </a:prstGeom>
          <a:noFill/>
          <a:ln w="9525">
            <a:noFill/>
            <a:miter lim="800000"/>
            <a:headEnd/>
            <a:tailEnd/>
          </a:ln>
        </p:spPr>
        <p:txBody>
          <a:bodyPr wrap="square">
            <a:spAutoFit/>
          </a:bodyPr>
          <a:lstStyle/>
          <a:p>
            <a:pPr>
              <a:spcBef>
                <a:spcPct val="20000"/>
              </a:spcBef>
            </a:pPr>
            <a:r>
              <a:rPr lang="en-US" sz="3600" dirty="0">
                <a:latin typeface="Times New Roman" pitchFamily="18" charset="0"/>
              </a:rPr>
              <a:t>If a delegate wants to bring business before the assembly, state:</a:t>
            </a:r>
          </a:p>
          <a:p>
            <a:pPr>
              <a:spcBef>
                <a:spcPct val="50000"/>
              </a:spcBef>
            </a:pPr>
            <a:endParaRPr lang="en-US" sz="3600" dirty="0">
              <a:latin typeface="Times New Roman" pitchFamily="18" charset="0"/>
            </a:endParaRPr>
          </a:p>
        </p:txBody>
      </p:sp>
    </p:spTree>
    <p:extLst>
      <p:ext uri="{BB962C8B-B14F-4D97-AF65-F5344CB8AC3E}">
        <p14:creationId xmlns:p14="http://schemas.microsoft.com/office/powerpoint/2010/main" val="298739188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body" sz="half" idx="4294967295"/>
          </p:nvPr>
        </p:nvSpPr>
        <p:spPr>
          <a:xfrm>
            <a:off x="457200" y="2590800"/>
            <a:ext cx="7848600" cy="4648200"/>
          </a:xfrm>
        </p:spPr>
        <p:txBody>
          <a:bodyPr>
            <a:normAutofit/>
          </a:bodyPr>
          <a:lstStyle/>
          <a:p>
            <a:pPr marL="457200" indent="-457200" fontAlgn="auto">
              <a:spcAft>
                <a:spcPts val="0"/>
              </a:spcAft>
              <a:buSzPct val="75000"/>
              <a:buFont typeface="Arial" charset="0"/>
              <a:buNone/>
              <a:defRPr/>
            </a:pPr>
            <a:r>
              <a:rPr lang="en-US" b="1" dirty="0">
                <a:cs typeface="Times New Roman" pitchFamily="18" charset="0"/>
              </a:rPr>
              <a:t>1.	inserting</a:t>
            </a:r>
            <a:r>
              <a:rPr lang="en-US" dirty="0">
                <a:cs typeface="Times New Roman" pitchFamily="18" charset="0"/>
              </a:rPr>
              <a:t> or </a:t>
            </a:r>
            <a:r>
              <a:rPr lang="en-US" b="1" dirty="0">
                <a:cs typeface="Times New Roman" pitchFamily="18" charset="0"/>
              </a:rPr>
              <a:t>adding </a:t>
            </a:r>
            <a:r>
              <a:rPr lang="en-US" dirty="0">
                <a:cs typeface="Times New Roman" pitchFamily="18" charset="0"/>
              </a:rPr>
              <a:t>words or a paragraph</a:t>
            </a:r>
          </a:p>
          <a:p>
            <a:pPr fontAlgn="auto">
              <a:spcAft>
                <a:spcPts val="0"/>
              </a:spcAft>
              <a:buSzPct val="75000"/>
              <a:buFont typeface="Webdings" pitchFamily="18" charset="2"/>
              <a:buNone/>
              <a:defRPr/>
            </a:pPr>
            <a:endParaRPr lang="en-US" sz="1000" dirty="0">
              <a:cs typeface="Times New Roman" pitchFamily="18" charset="0"/>
            </a:endParaRPr>
          </a:p>
          <a:p>
            <a:pPr marL="457200" indent="-457200" fontAlgn="auto">
              <a:spcAft>
                <a:spcPts val="0"/>
              </a:spcAft>
              <a:buSzPct val="75000"/>
              <a:buFont typeface="Arial" charset="0"/>
              <a:buNone/>
              <a:defRPr/>
            </a:pPr>
            <a:r>
              <a:rPr lang="en-US" b="1" dirty="0">
                <a:cs typeface="Times New Roman" pitchFamily="18" charset="0"/>
              </a:rPr>
              <a:t>2.	striking out</a:t>
            </a:r>
            <a:r>
              <a:rPr lang="en-US" dirty="0">
                <a:cs typeface="Times New Roman" pitchFamily="18" charset="0"/>
              </a:rPr>
              <a:t> words or a paragraph</a:t>
            </a:r>
          </a:p>
          <a:p>
            <a:pPr fontAlgn="auto">
              <a:spcAft>
                <a:spcPts val="0"/>
              </a:spcAft>
              <a:buSzPct val="75000"/>
              <a:buFont typeface="Webdings" pitchFamily="18" charset="2"/>
              <a:buNone/>
              <a:defRPr/>
            </a:pPr>
            <a:endParaRPr lang="en-US" sz="1000" dirty="0">
              <a:cs typeface="Times New Roman" pitchFamily="18" charset="0"/>
            </a:endParaRPr>
          </a:p>
          <a:p>
            <a:pPr marL="457200" indent="-457200" fontAlgn="auto">
              <a:spcAft>
                <a:spcPts val="0"/>
              </a:spcAft>
              <a:buSzPct val="75000"/>
              <a:buFont typeface="Arial" charset="0"/>
              <a:buNone/>
              <a:defRPr/>
            </a:pPr>
            <a:r>
              <a:rPr lang="en-US" b="1" dirty="0">
                <a:cs typeface="Times New Roman" pitchFamily="18" charset="0"/>
              </a:rPr>
              <a:t>3.	striking out and inserting </a:t>
            </a:r>
            <a:r>
              <a:rPr lang="en-US" dirty="0">
                <a:cs typeface="Times New Roman" pitchFamily="18" charset="0"/>
              </a:rPr>
              <a:t>words or </a:t>
            </a:r>
            <a:r>
              <a:rPr lang="en-US" b="1" dirty="0">
                <a:cs typeface="Times New Roman" pitchFamily="18" charset="0"/>
              </a:rPr>
              <a:t>substituting </a:t>
            </a:r>
            <a:r>
              <a:rPr lang="en-US" dirty="0">
                <a:cs typeface="Times New Roman" pitchFamily="18" charset="0"/>
              </a:rPr>
              <a:t>a paragraph</a:t>
            </a:r>
            <a:endParaRPr lang="en-US" dirty="0"/>
          </a:p>
        </p:txBody>
      </p:sp>
      <p:pic>
        <p:nvPicPr>
          <p:cNvPr id="41987" name="Picture 3" descr="C:\WINDOWS\Application Data\Microsoft\Media Catalog\Downloaded Clips\cl55\j0213183.wmf"/>
          <p:cNvPicPr>
            <a:picLocks noGrp="1" noChangeAspect="1" noChangeArrowheads="1"/>
          </p:cNvPicPr>
          <p:nvPr>
            <p:ph type="clipArt" sz="half" idx="4294967295"/>
          </p:nvPr>
        </p:nvPicPr>
        <p:blipFill>
          <a:blip r:embed="rId2" cstate="print"/>
          <a:srcRect/>
          <a:stretch>
            <a:fillRect/>
          </a:stretch>
        </p:blipFill>
        <p:spPr>
          <a:xfrm>
            <a:off x="6477000" y="4419600"/>
            <a:ext cx="1717675" cy="1822450"/>
          </a:xfrm>
        </p:spPr>
      </p:pic>
      <p:sp>
        <p:nvSpPr>
          <p:cNvPr id="41988" name="Text Box 4"/>
          <p:cNvSpPr txBox="1">
            <a:spLocks noChangeArrowheads="1"/>
          </p:cNvSpPr>
          <p:nvPr/>
        </p:nvSpPr>
        <p:spPr bwMode="auto">
          <a:xfrm>
            <a:off x="228600" y="1447800"/>
            <a:ext cx="8686800" cy="1492716"/>
          </a:xfrm>
          <a:prstGeom prst="rect">
            <a:avLst/>
          </a:prstGeom>
          <a:noFill/>
          <a:ln w="9525">
            <a:noFill/>
            <a:miter lim="800000"/>
            <a:headEnd/>
            <a:tailEnd/>
          </a:ln>
        </p:spPr>
        <p:txBody>
          <a:bodyPr wrap="square">
            <a:spAutoFit/>
          </a:bodyPr>
          <a:lstStyle/>
          <a:p>
            <a:pPr>
              <a:spcBef>
                <a:spcPct val="20000"/>
              </a:spcBef>
            </a:pPr>
            <a:r>
              <a:rPr lang="en-US" sz="3200" dirty="0">
                <a:latin typeface="Times New Roman" pitchFamily="18" charset="0"/>
              </a:rPr>
              <a:t>If a delegate wants to change a motion, move to Amend by:</a:t>
            </a:r>
          </a:p>
          <a:p>
            <a:pPr>
              <a:spcBef>
                <a:spcPct val="50000"/>
              </a:spcBef>
            </a:pPr>
            <a:endParaRPr lang="en-US" dirty="0">
              <a:latin typeface="Times New Roman" pitchFamily="18" charset="0"/>
            </a:endParaRPr>
          </a:p>
        </p:txBody>
      </p:sp>
      <p:sp>
        <p:nvSpPr>
          <p:cNvPr id="41989" name="TextBox 4"/>
          <p:cNvSpPr txBox="1">
            <a:spLocks noChangeArrowheads="1"/>
          </p:cNvSpPr>
          <p:nvPr/>
        </p:nvSpPr>
        <p:spPr bwMode="auto">
          <a:xfrm>
            <a:off x="609600" y="152400"/>
            <a:ext cx="7772400" cy="861774"/>
          </a:xfrm>
          <a:prstGeom prst="rect">
            <a:avLst/>
          </a:prstGeom>
          <a:noFill/>
          <a:ln w="9525">
            <a:noFill/>
            <a:miter lim="800000"/>
            <a:headEnd/>
            <a:tailEnd/>
          </a:ln>
        </p:spPr>
        <p:txBody>
          <a:bodyPr>
            <a:spAutoFit/>
          </a:bodyPr>
          <a:lstStyle/>
          <a:p>
            <a:pPr algn="ctr"/>
            <a:r>
              <a:rPr lang="en-US" sz="5000" b="1" dirty="0" smtClean="0">
                <a:solidFill>
                  <a:schemeClr val="accent3"/>
                </a:solidFill>
              </a:rPr>
              <a:t>Amend</a:t>
            </a:r>
            <a:endParaRPr lang="en-US" sz="5000" dirty="0">
              <a:solidFill>
                <a:schemeClr val="accent3"/>
              </a:solidFill>
              <a:latin typeface="Georgia" pitchFamily="18" charset="0"/>
            </a:endParaRPr>
          </a:p>
        </p:txBody>
      </p:sp>
    </p:spTree>
    <p:extLst>
      <p:ext uri="{BB962C8B-B14F-4D97-AF65-F5344CB8AC3E}">
        <p14:creationId xmlns:p14="http://schemas.microsoft.com/office/powerpoint/2010/main" val="309830706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4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sz="half" idx="4294967295"/>
          </p:nvPr>
        </p:nvSpPr>
        <p:spPr>
          <a:xfrm>
            <a:off x="609600" y="1676400"/>
            <a:ext cx="5638800" cy="1828800"/>
          </a:xfrm>
        </p:spPr>
        <p:txBody>
          <a:bodyPr>
            <a:noAutofit/>
          </a:bodyPr>
          <a:lstStyle/>
          <a:p>
            <a:pPr marL="0" indent="0">
              <a:buFontTx/>
              <a:buNone/>
            </a:pPr>
            <a:r>
              <a:rPr lang="en-US" sz="3600" dirty="0">
                <a:latin typeface="Times New Roman" pitchFamily="18" charset="0"/>
                <a:cs typeface="Times New Roman" pitchFamily="18" charset="0"/>
              </a:rPr>
              <a:t>If a delegate wants to change the rules of debate, move to:</a:t>
            </a:r>
          </a:p>
        </p:txBody>
      </p:sp>
      <p:sp>
        <p:nvSpPr>
          <p:cNvPr id="43013" name="Text Box 5"/>
          <p:cNvSpPr txBox="1">
            <a:spLocks noChangeArrowheads="1"/>
          </p:cNvSpPr>
          <p:nvPr/>
        </p:nvSpPr>
        <p:spPr bwMode="auto">
          <a:xfrm>
            <a:off x="381000" y="4343400"/>
            <a:ext cx="7162800" cy="1200329"/>
          </a:xfrm>
          <a:prstGeom prst="rect">
            <a:avLst/>
          </a:prstGeom>
          <a:noFill/>
          <a:ln w="9525">
            <a:noFill/>
            <a:miter lim="800000"/>
            <a:headEnd/>
            <a:tailEnd/>
          </a:ln>
        </p:spPr>
        <p:txBody>
          <a:bodyPr wrap="square">
            <a:spAutoFit/>
          </a:bodyPr>
          <a:lstStyle/>
          <a:p>
            <a:pPr>
              <a:spcBef>
                <a:spcPct val="50000"/>
              </a:spcBef>
            </a:pPr>
            <a:r>
              <a:rPr lang="en-US" sz="3600" dirty="0">
                <a:latin typeface="Times New Roman" pitchFamily="18" charset="0"/>
              </a:rPr>
              <a:t>Limit or extend the limits of debate  RPT Rule 17d – Majority Vote</a:t>
            </a:r>
          </a:p>
        </p:txBody>
      </p:sp>
      <p:pic>
        <p:nvPicPr>
          <p:cNvPr id="43015" name="Picture 7"/>
          <p:cNvPicPr>
            <a:picLocks noChangeAspect="1" noChangeArrowheads="1"/>
          </p:cNvPicPr>
          <p:nvPr/>
        </p:nvPicPr>
        <p:blipFill>
          <a:blip r:embed="rId3" cstate="print"/>
          <a:srcRect/>
          <a:stretch>
            <a:fillRect/>
          </a:stretch>
        </p:blipFill>
        <p:spPr bwMode="auto">
          <a:xfrm>
            <a:off x="5943600" y="2362200"/>
            <a:ext cx="1820863" cy="1809750"/>
          </a:xfrm>
          <a:prstGeom prst="rect">
            <a:avLst/>
          </a:prstGeom>
          <a:noFill/>
          <a:ln w="9525">
            <a:noFill/>
            <a:miter lim="800000"/>
            <a:headEnd/>
            <a:tailEnd/>
          </a:ln>
        </p:spPr>
      </p:pic>
      <p:sp>
        <p:nvSpPr>
          <p:cNvPr id="43016" name="TextBox 7"/>
          <p:cNvSpPr txBox="1">
            <a:spLocks noChangeArrowheads="1"/>
          </p:cNvSpPr>
          <p:nvPr/>
        </p:nvSpPr>
        <p:spPr bwMode="auto">
          <a:xfrm>
            <a:off x="533400" y="304800"/>
            <a:ext cx="8077200" cy="861774"/>
          </a:xfrm>
          <a:prstGeom prst="rect">
            <a:avLst/>
          </a:prstGeom>
          <a:noFill/>
          <a:ln w="9525">
            <a:noFill/>
            <a:miter lim="800000"/>
            <a:headEnd/>
            <a:tailEnd/>
          </a:ln>
        </p:spPr>
        <p:txBody>
          <a:bodyPr wrap="square">
            <a:spAutoFit/>
          </a:bodyPr>
          <a:lstStyle/>
          <a:p>
            <a:pPr algn="ctr"/>
            <a:r>
              <a:rPr lang="en-US" sz="5000" b="1" dirty="0">
                <a:solidFill>
                  <a:schemeClr val="accent3"/>
                </a:solidFill>
                <a:latin typeface="Georgia" pitchFamily="18" charset="0"/>
              </a:rPr>
              <a:t>Limit Debate</a:t>
            </a:r>
          </a:p>
        </p:txBody>
      </p:sp>
    </p:spTree>
    <p:extLst>
      <p:ext uri="{BB962C8B-B14F-4D97-AF65-F5344CB8AC3E}">
        <p14:creationId xmlns:p14="http://schemas.microsoft.com/office/powerpoint/2010/main" val="2381385116"/>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1000"/>
            <a:ext cx="8534400" cy="685800"/>
          </a:xfrm>
        </p:spPr>
        <p:txBody>
          <a:bodyPr>
            <a:noAutofit/>
          </a:bodyPr>
          <a:lstStyle/>
          <a:p>
            <a:r>
              <a:rPr lang="en-US" sz="5000" b="1" dirty="0" smtClean="0"/>
              <a:t>Scooter Rental</a:t>
            </a:r>
            <a:endParaRPr lang="en-US" sz="5000" dirty="0"/>
          </a:p>
        </p:txBody>
      </p:sp>
      <p:pic>
        <p:nvPicPr>
          <p:cNvPr id="1028" name="Picture 4" descr="Screen Shot 2016-03-20 at 10.05.38 P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95718"/>
            <a:ext cx="2971800" cy="41954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95800" y="2166878"/>
            <a:ext cx="3733800" cy="2862322"/>
          </a:xfrm>
          <a:prstGeom prst="rect">
            <a:avLst/>
          </a:prstGeom>
          <a:noFill/>
        </p:spPr>
        <p:txBody>
          <a:bodyPr wrap="square" rtlCol="0">
            <a:spAutoFit/>
          </a:bodyPr>
          <a:lstStyle/>
          <a:p>
            <a:pPr algn="ctr"/>
            <a:r>
              <a:rPr lang="en-US" sz="3600" dirty="0" smtClean="0"/>
              <a:t>Contact them NOW to have your scooter ready &amp; waiting when you arrive!</a:t>
            </a:r>
            <a:endParaRPr lang="en-US" sz="3600" dirty="0"/>
          </a:p>
        </p:txBody>
      </p:sp>
    </p:spTree>
    <p:extLst>
      <p:ext uri="{BB962C8B-B14F-4D97-AF65-F5344CB8AC3E}">
        <p14:creationId xmlns:p14="http://schemas.microsoft.com/office/powerpoint/2010/main" val="355213439"/>
      </p:ext>
    </p:extLst>
  </p:cSld>
  <p:clrMapOvr>
    <a:masterClrMapping/>
  </p:clrMapOvr>
  <p:transition spd="slow">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p:cNvSpPr>
            <a:spLocks noGrp="1" noChangeArrowheads="1"/>
          </p:cNvSpPr>
          <p:nvPr>
            <p:ph sz="half" idx="4294967295"/>
          </p:nvPr>
        </p:nvSpPr>
        <p:spPr>
          <a:xfrm>
            <a:off x="609600" y="1905000"/>
            <a:ext cx="5562600" cy="1752600"/>
          </a:xfrm>
        </p:spPr>
        <p:txBody>
          <a:bodyPr>
            <a:normAutofit/>
          </a:bodyPr>
          <a:lstStyle/>
          <a:p>
            <a:pPr marL="0" indent="0" fontAlgn="auto">
              <a:lnSpc>
                <a:spcPct val="90000"/>
              </a:lnSpc>
              <a:spcAft>
                <a:spcPts val="0"/>
              </a:spcAft>
              <a:buFontTx/>
              <a:buNone/>
              <a:defRPr/>
            </a:pPr>
            <a:r>
              <a:rPr lang="en-US" sz="3600" dirty="0">
                <a:latin typeface="Times New Roman" pitchFamily="18" charset="0"/>
                <a:cs typeface="Times New Roman" pitchFamily="18" charset="0"/>
              </a:rPr>
              <a:t>If a delegate wants to close and end debate, move the:</a:t>
            </a:r>
            <a:endParaRPr lang="en-US" sz="3600" b="1" dirty="0">
              <a:latin typeface="Times New Roman" pitchFamily="18" charset="0"/>
              <a:cs typeface="Times New Roman" pitchFamily="18" charset="0"/>
            </a:endParaRPr>
          </a:p>
          <a:p>
            <a:pPr marL="0" indent="0" fontAlgn="auto">
              <a:lnSpc>
                <a:spcPct val="90000"/>
              </a:lnSpc>
              <a:spcAft>
                <a:spcPts val="0"/>
              </a:spcAft>
              <a:buFontTx/>
              <a:buNone/>
              <a:defRPr/>
            </a:pPr>
            <a:endParaRPr lang="en-US" sz="3600" b="1" dirty="0">
              <a:solidFill>
                <a:schemeClr val="accent2"/>
              </a:solidFill>
            </a:endParaRPr>
          </a:p>
          <a:p>
            <a:pPr marL="0" indent="0" fontAlgn="auto">
              <a:lnSpc>
                <a:spcPct val="90000"/>
              </a:lnSpc>
              <a:spcAft>
                <a:spcPts val="0"/>
              </a:spcAft>
              <a:buFontTx/>
              <a:buNone/>
              <a:defRPr/>
            </a:pPr>
            <a:endParaRPr lang="en-US" sz="3600" b="1" dirty="0">
              <a:solidFill>
                <a:schemeClr val="accent2"/>
              </a:solidFill>
            </a:endParaRPr>
          </a:p>
        </p:txBody>
      </p:sp>
      <p:pic>
        <p:nvPicPr>
          <p:cNvPr id="43012" name="Picture 4" descr="C:\WINDOWS\Application Data\Microsoft\Media Catalog\Downloaded Clips\cl86\j0336396.gif"/>
          <p:cNvPicPr>
            <a:picLocks noChangeAspect="1" noChangeArrowheads="1" noCrop="1"/>
          </p:cNvPicPr>
          <p:nvPr/>
        </p:nvPicPr>
        <p:blipFill>
          <a:blip r:embed="rId3" cstate="print"/>
          <a:srcRect/>
          <a:stretch>
            <a:fillRect/>
          </a:stretch>
        </p:blipFill>
        <p:spPr bwMode="auto">
          <a:xfrm>
            <a:off x="6096000" y="2667000"/>
            <a:ext cx="1295400" cy="1295400"/>
          </a:xfrm>
          <a:prstGeom prst="rect">
            <a:avLst/>
          </a:prstGeom>
          <a:noFill/>
          <a:ln w="9525">
            <a:noFill/>
            <a:miter lim="800000"/>
            <a:headEnd/>
            <a:tailEnd/>
          </a:ln>
        </p:spPr>
      </p:pic>
      <p:sp>
        <p:nvSpPr>
          <p:cNvPr id="43014" name="Text Box 6"/>
          <p:cNvSpPr txBox="1">
            <a:spLocks noChangeArrowheads="1"/>
          </p:cNvSpPr>
          <p:nvPr/>
        </p:nvSpPr>
        <p:spPr bwMode="auto">
          <a:xfrm>
            <a:off x="1143000" y="3886200"/>
            <a:ext cx="5410200" cy="1200329"/>
          </a:xfrm>
          <a:prstGeom prst="rect">
            <a:avLst/>
          </a:prstGeom>
          <a:noFill/>
          <a:ln w="9525">
            <a:noFill/>
            <a:miter lim="800000"/>
            <a:headEnd/>
            <a:tailEnd/>
          </a:ln>
        </p:spPr>
        <p:txBody>
          <a:bodyPr wrap="square">
            <a:spAutoFit/>
          </a:bodyPr>
          <a:lstStyle/>
          <a:p>
            <a:r>
              <a:rPr lang="en-US" sz="3600" dirty="0">
                <a:latin typeface="Times New Roman" pitchFamily="18" charset="0"/>
              </a:rPr>
              <a:t>Previous question  </a:t>
            </a:r>
          </a:p>
          <a:p>
            <a:r>
              <a:rPr lang="en-US" sz="3600" dirty="0">
                <a:latin typeface="Times New Roman" pitchFamily="18" charset="0"/>
              </a:rPr>
              <a:t>Rule 16a – Majority Vote</a:t>
            </a:r>
          </a:p>
        </p:txBody>
      </p:sp>
      <p:sp>
        <p:nvSpPr>
          <p:cNvPr id="43017" name="TextBox 8"/>
          <p:cNvSpPr txBox="1">
            <a:spLocks noChangeArrowheads="1"/>
          </p:cNvSpPr>
          <p:nvPr/>
        </p:nvSpPr>
        <p:spPr bwMode="auto">
          <a:xfrm>
            <a:off x="0" y="381000"/>
            <a:ext cx="9144000" cy="861774"/>
          </a:xfrm>
          <a:prstGeom prst="rect">
            <a:avLst/>
          </a:prstGeom>
          <a:noFill/>
          <a:ln w="9525">
            <a:noFill/>
            <a:miter lim="800000"/>
            <a:headEnd/>
            <a:tailEnd/>
          </a:ln>
        </p:spPr>
        <p:txBody>
          <a:bodyPr wrap="square">
            <a:spAutoFit/>
          </a:bodyPr>
          <a:lstStyle/>
          <a:p>
            <a:pPr algn="ctr"/>
            <a:r>
              <a:rPr lang="en-US" sz="5000" b="1" dirty="0">
                <a:solidFill>
                  <a:schemeClr val="accent3"/>
                </a:solidFill>
                <a:latin typeface="Georgia" pitchFamily="18" charset="0"/>
              </a:rPr>
              <a:t>Previous Question</a:t>
            </a:r>
          </a:p>
        </p:txBody>
      </p:sp>
    </p:spTree>
    <p:extLst>
      <p:ext uri="{BB962C8B-B14F-4D97-AF65-F5344CB8AC3E}">
        <p14:creationId xmlns:p14="http://schemas.microsoft.com/office/powerpoint/2010/main" val="1683435967"/>
      </p:ext>
    </p:extLst>
  </p:cSld>
  <p:clrMapOvr>
    <a:masterClrMapping/>
  </p:clrMapOvr>
  <p:transition>
    <p:wipe di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1026"/>
          <p:cNvSpPr>
            <a:spLocks noGrp="1" noChangeArrowheads="1"/>
          </p:cNvSpPr>
          <p:nvPr>
            <p:ph idx="4294967295"/>
          </p:nvPr>
        </p:nvSpPr>
        <p:spPr>
          <a:xfrm>
            <a:off x="381000" y="228600"/>
            <a:ext cx="8382000" cy="6324600"/>
          </a:xfrm>
        </p:spPr>
        <p:txBody>
          <a:bodyPr>
            <a:normAutofit/>
          </a:bodyPr>
          <a:lstStyle/>
          <a:p>
            <a:pPr marL="990600" lvl="1" indent="-990600" algn="ctr" fontAlgn="auto">
              <a:spcAft>
                <a:spcPts val="0"/>
              </a:spcAft>
              <a:buFontTx/>
              <a:buNone/>
              <a:defRPr/>
            </a:pPr>
            <a:r>
              <a:rPr lang="en-US" sz="5000" b="1" dirty="0">
                <a:solidFill>
                  <a:schemeClr val="accent3"/>
                </a:solidFill>
                <a:latin typeface="Georgia" pitchFamily="18" charset="0"/>
              </a:rPr>
              <a:t>Parliamentary Inquiry</a:t>
            </a:r>
          </a:p>
          <a:p>
            <a:pPr marL="990600" lvl="1" indent="-990600" fontAlgn="auto">
              <a:spcAft>
                <a:spcPts val="0"/>
              </a:spcAft>
              <a:buFontTx/>
              <a:buNone/>
              <a:defRPr/>
            </a:pPr>
            <a:endParaRPr lang="en-US" sz="3200" b="1" dirty="0">
              <a:latin typeface="Arial Black" pitchFamily="34" charset="0"/>
            </a:endParaRPr>
          </a:p>
          <a:p>
            <a:pPr marL="990600" lvl="1" indent="-990600" fontAlgn="auto">
              <a:spcAft>
                <a:spcPts val="0"/>
              </a:spcAft>
              <a:buFontTx/>
              <a:buNone/>
              <a:defRPr/>
            </a:pPr>
            <a:endParaRPr lang="en-US" sz="3200" b="1" dirty="0">
              <a:latin typeface="Arial Black" pitchFamily="34" charset="0"/>
            </a:endParaRPr>
          </a:p>
          <a:p>
            <a:pPr marL="457200" lvl="1" indent="-457200" fontAlgn="auto">
              <a:spcAft>
                <a:spcPts val="0"/>
              </a:spcAft>
              <a:buFontTx/>
              <a:buNone/>
              <a:defRPr/>
            </a:pPr>
            <a:r>
              <a:rPr lang="en-US" sz="3600" dirty="0"/>
              <a:t>To obtain information about</a:t>
            </a:r>
          </a:p>
          <a:p>
            <a:pPr marL="990600" lvl="1" indent="-990600" fontAlgn="auto">
              <a:spcAft>
                <a:spcPts val="0"/>
              </a:spcAft>
              <a:buFontTx/>
              <a:buNone/>
              <a:defRPr/>
            </a:pPr>
            <a:r>
              <a:rPr lang="en-US" sz="3600" dirty="0"/>
              <a:t>parliamentary law or rules of the</a:t>
            </a:r>
          </a:p>
          <a:p>
            <a:pPr marL="990600" lvl="1" indent="-990600" fontAlgn="auto">
              <a:spcAft>
                <a:spcPts val="0"/>
              </a:spcAft>
              <a:buFontTx/>
              <a:buNone/>
              <a:defRPr/>
            </a:pPr>
            <a:r>
              <a:rPr lang="en-US" sz="3600" dirty="0"/>
              <a:t>Party, make a </a:t>
            </a:r>
          </a:p>
          <a:p>
            <a:pPr marL="990600" lvl="1" indent="-990600" fontAlgn="auto">
              <a:spcAft>
                <a:spcPts val="0"/>
              </a:spcAft>
              <a:buFontTx/>
              <a:buNone/>
              <a:defRPr/>
            </a:pPr>
            <a:r>
              <a:rPr lang="en-US" sz="3600" dirty="0"/>
              <a:t>Parliamentary Inquiry </a:t>
            </a:r>
          </a:p>
          <a:p>
            <a:pPr marL="990600" lvl="1" indent="-533400" fontAlgn="auto">
              <a:spcAft>
                <a:spcPts val="0"/>
              </a:spcAft>
              <a:buFontTx/>
              <a:buNone/>
              <a:defRPr/>
            </a:pPr>
            <a:endParaRPr lang="en-US" sz="3600" b="1" dirty="0"/>
          </a:p>
        </p:txBody>
      </p:sp>
      <p:pic>
        <p:nvPicPr>
          <p:cNvPr id="44035" name="Picture 1028" descr="bd05094_"/>
          <p:cNvPicPr>
            <a:picLocks noChangeAspect="1" noChangeArrowheads="1"/>
          </p:cNvPicPr>
          <p:nvPr/>
        </p:nvPicPr>
        <p:blipFill>
          <a:blip r:embed="rId3" cstate="print"/>
          <a:srcRect/>
          <a:stretch>
            <a:fillRect/>
          </a:stretch>
        </p:blipFill>
        <p:spPr bwMode="auto">
          <a:xfrm>
            <a:off x="5257800" y="3733800"/>
            <a:ext cx="3051175" cy="1981200"/>
          </a:xfrm>
          <a:prstGeom prst="rect">
            <a:avLst/>
          </a:prstGeom>
          <a:noFill/>
          <a:ln w="9525">
            <a:noFill/>
            <a:miter lim="800000"/>
            <a:headEnd/>
            <a:tailEnd/>
          </a:ln>
        </p:spPr>
      </p:pic>
    </p:spTree>
    <p:extLst>
      <p:ext uri="{BB962C8B-B14F-4D97-AF65-F5344CB8AC3E}">
        <p14:creationId xmlns:p14="http://schemas.microsoft.com/office/powerpoint/2010/main" val="2288981704"/>
      </p:ext>
    </p:extLst>
  </p:cSld>
  <p:clrMapOvr>
    <a:masterClrMapping/>
  </p:clrMapOvr>
  <p:transition spd="slow">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1026"/>
          <p:cNvSpPr>
            <a:spLocks noGrp="1" noChangeArrowheads="1"/>
          </p:cNvSpPr>
          <p:nvPr>
            <p:ph idx="4294967295"/>
          </p:nvPr>
        </p:nvSpPr>
        <p:spPr>
          <a:xfrm>
            <a:off x="381000" y="228600"/>
            <a:ext cx="8382000" cy="6324600"/>
          </a:xfrm>
        </p:spPr>
        <p:txBody>
          <a:bodyPr>
            <a:normAutofit/>
          </a:bodyPr>
          <a:lstStyle/>
          <a:p>
            <a:pPr marL="52388" lvl="1" indent="-52388" algn="ctr">
              <a:buNone/>
              <a:defRPr/>
            </a:pPr>
            <a:r>
              <a:rPr lang="en-US" sz="5000" b="1" dirty="0">
                <a:solidFill>
                  <a:schemeClr val="accent3"/>
                </a:solidFill>
                <a:latin typeface="Georgia" pitchFamily="18" charset="0"/>
              </a:rPr>
              <a:t>Request for Information</a:t>
            </a:r>
          </a:p>
          <a:p>
            <a:pPr marL="990600" lvl="1" indent="-533400" fontAlgn="auto">
              <a:spcAft>
                <a:spcPts val="0"/>
              </a:spcAft>
              <a:buFontTx/>
              <a:buNone/>
              <a:defRPr/>
            </a:pPr>
            <a:endParaRPr lang="en-US" sz="3600" b="1" dirty="0"/>
          </a:p>
          <a:p>
            <a:pPr marL="0" lvl="1" indent="0" fontAlgn="auto">
              <a:spcAft>
                <a:spcPts val="0"/>
              </a:spcAft>
              <a:buFontTx/>
              <a:buNone/>
              <a:defRPr/>
            </a:pPr>
            <a:r>
              <a:rPr lang="en-US" sz="3600" dirty="0"/>
              <a:t>To request information relevant to the business at hand, make a Request</a:t>
            </a:r>
          </a:p>
          <a:p>
            <a:pPr marL="990600" lvl="1" indent="-990600" fontAlgn="auto">
              <a:spcAft>
                <a:spcPts val="0"/>
              </a:spcAft>
              <a:buFontTx/>
              <a:buNone/>
              <a:defRPr/>
            </a:pPr>
            <a:r>
              <a:rPr lang="en-US" sz="3600" dirty="0"/>
              <a:t>For Information </a:t>
            </a:r>
          </a:p>
        </p:txBody>
      </p:sp>
      <p:pic>
        <p:nvPicPr>
          <p:cNvPr id="44035" name="Picture 1028" descr="bd05094_"/>
          <p:cNvPicPr>
            <a:picLocks noChangeAspect="1" noChangeArrowheads="1"/>
          </p:cNvPicPr>
          <p:nvPr/>
        </p:nvPicPr>
        <p:blipFill>
          <a:blip r:embed="rId3" cstate="print"/>
          <a:srcRect/>
          <a:stretch>
            <a:fillRect/>
          </a:stretch>
        </p:blipFill>
        <p:spPr bwMode="auto">
          <a:xfrm>
            <a:off x="5638800" y="3048000"/>
            <a:ext cx="3051175" cy="1981200"/>
          </a:xfrm>
          <a:prstGeom prst="rect">
            <a:avLst/>
          </a:prstGeom>
          <a:noFill/>
          <a:ln w="9525">
            <a:noFill/>
            <a:miter lim="800000"/>
            <a:headEnd/>
            <a:tailEnd/>
          </a:ln>
        </p:spPr>
      </p:pic>
    </p:spTree>
    <p:extLst>
      <p:ext uri="{BB962C8B-B14F-4D97-AF65-F5344CB8AC3E}">
        <p14:creationId xmlns:p14="http://schemas.microsoft.com/office/powerpoint/2010/main" val="1955187447"/>
      </p:ext>
    </p:extLst>
  </p:cSld>
  <p:clrMapOvr>
    <a:masterClrMapping/>
  </p:clrMapOvr>
  <p:transition spd="slow">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0" y="0"/>
            <a:ext cx="9144000" cy="990600"/>
          </a:xfrm>
        </p:spPr>
        <p:txBody>
          <a:bodyPr>
            <a:normAutofit/>
          </a:bodyPr>
          <a:lstStyle/>
          <a:p>
            <a:pPr algn="ctr" fontAlgn="auto">
              <a:spcAft>
                <a:spcPts val="0"/>
              </a:spcAft>
              <a:defRPr/>
            </a:pPr>
            <a:r>
              <a:rPr lang="en-US" sz="5000" b="1" dirty="0">
                <a:solidFill>
                  <a:schemeClr val="accent3"/>
                </a:solidFill>
                <a:latin typeface="Georgia" pitchFamily="18" charset="0"/>
              </a:rPr>
              <a:t>Point of Order</a:t>
            </a:r>
          </a:p>
        </p:txBody>
      </p:sp>
      <p:sp>
        <p:nvSpPr>
          <p:cNvPr id="32771" name="Content Placeholder 2"/>
          <p:cNvSpPr>
            <a:spLocks noGrp="1"/>
          </p:cNvSpPr>
          <p:nvPr>
            <p:ph idx="4294967295"/>
          </p:nvPr>
        </p:nvSpPr>
        <p:spPr>
          <a:xfrm>
            <a:off x="457200" y="1554163"/>
            <a:ext cx="8153400" cy="4525962"/>
          </a:xfrm>
        </p:spPr>
        <p:txBody>
          <a:bodyPr>
            <a:normAutofit/>
          </a:bodyPr>
          <a:lstStyle/>
          <a:p>
            <a:pPr marL="0" indent="0" fontAlgn="auto">
              <a:spcBef>
                <a:spcPts val="0"/>
              </a:spcBef>
              <a:spcAft>
                <a:spcPts val="0"/>
              </a:spcAft>
              <a:buFont typeface="Arial" charset="0"/>
              <a:buNone/>
              <a:defRPr/>
            </a:pPr>
            <a:r>
              <a:rPr lang="en-US" sz="3600" dirty="0"/>
              <a:t>When inappropriate action has been taken by the convention/caucus or one of its delegates that substantially effects the convention/caucus, a delegate may enforce the </a:t>
            </a:r>
          </a:p>
          <a:p>
            <a:pPr marL="0" indent="0" fontAlgn="auto">
              <a:spcBef>
                <a:spcPts val="0"/>
              </a:spcBef>
              <a:spcAft>
                <a:spcPts val="0"/>
              </a:spcAft>
              <a:buFont typeface="Arial" charset="0"/>
              <a:buNone/>
              <a:defRPr/>
            </a:pPr>
            <a:r>
              <a:rPr lang="en-US" sz="3600" dirty="0"/>
              <a:t>rules by making a </a:t>
            </a:r>
          </a:p>
          <a:p>
            <a:pPr marL="0" indent="0" fontAlgn="auto">
              <a:spcBef>
                <a:spcPts val="0"/>
              </a:spcBef>
              <a:spcAft>
                <a:spcPts val="0"/>
              </a:spcAft>
              <a:buFont typeface="Arial" charset="0"/>
              <a:buNone/>
              <a:defRPr/>
            </a:pPr>
            <a:r>
              <a:rPr lang="en-US" sz="3600" dirty="0"/>
              <a:t>Point of Order</a:t>
            </a:r>
          </a:p>
          <a:p>
            <a:pPr fontAlgn="auto">
              <a:spcAft>
                <a:spcPts val="0"/>
              </a:spcAft>
              <a:buFont typeface="Arial" charset="0"/>
              <a:buNone/>
              <a:defRPr/>
            </a:pPr>
            <a:endParaRPr lang="en-US" dirty="0"/>
          </a:p>
          <a:p>
            <a:pPr fontAlgn="auto">
              <a:spcAft>
                <a:spcPts val="0"/>
              </a:spcAft>
              <a:buFont typeface="Arial" charset="0"/>
              <a:buNone/>
              <a:defRPr/>
            </a:pPr>
            <a:endParaRPr lang="en-US" dirty="0"/>
          </a:p>
        </p:txBody>
      </p:sp>
      <p:pic>
        <p:nvPicPr>
          <p:cNvPr id="45060" name="Picture 1027"/>
          <p:cNvPicPr>
            <a:picLocks noChangeAspect="1" noChangeArrowheads="1"/>
          </p:cNvPicPr>
          <p:nvPr/>
        </p:nvPicPr>
        <p:blipFill>
          <a:blip r:embed="rId2" cstate="print"/>
          <a:srcRect/>
          <a:stretch>
            <a:fillRect/>
          </a:stretch>
        </p:blipFill>
        <p:spPr bwMode="auto">
          <a:xfrm>
            <a:off x="6248400" y="3733800"/>
            <a:ext cx="2133600" cy="2640221"/>
          </a:xfrm>
          <a:prstGeom prst="rect">
            <a:avLst/>
          </a:prstGeom>
          <a:noFill/>
          <a:ln w="9525">
            <a:noFill/>
            <a:miter lim="800000"/>
            <a:headEnd/>
            <a:tailEnd/>
          </a:ln>
        </p:spPr>
      </p:pic>
    </p:spTree>
    <p:extLst>
      <p:ext uri="{BB962C8B-B14F-4D97-AF65-F5344CB8AC3E}">
        <p14:creationId xmlns:p14="http://schemas.microsoft.com/office/powerpoint/2010/main" val="2101353573"/>
      </p:ext>
    </p:extLst>
  </p:cSld>
  <p:clrMapOvr>
    <a:masterClrMapping/>
  </p:clrMapOvr>
  <p:transition spd="slow">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0" y="0"/>
            <a:ext cx="9144000" cy="914400"/>
          </a:xfrm>
        </p:spPr>
        <p:txBody>
          <a:bodyPr>
            <a:normAutofit/>
          </a:bodyPr>
          <a:lstStyle/>
          <a:p>
            <a:pPr algn="ctr" fontAlgn="auto">
              <a:spcAft>
                <a:spcPts val="0"/>
              </a:spcAft>
              <a:defRPr/>
            </a:pPr>
            <a:r>
              <a:rPr lang="en-US" sz="5000" b="1" dirty="0">
                <a:solidFill>
                  <a:schemeClr val="accent3"/>
                </a:solidFill>
                <a:latin typeface="Georgia" pitchFamily="18" charset="0"/>
              </a:rPr>
              <a:t>Appeal</a:t>
            </a:r>
          </a:p>
        </p:txBody>
      </p:sp>
      <p:sp>
        <p:nvSpPr>
          <p:cNvPr id="46083" name="Content Placeholder 2"/>
          <p:cNvSpPr>
            <a:spLocks noGrp="1"/>
          </p:cNvSpPr>
          <p:nvPr>
            <p:ph idx="4294967295"/>
          </p:nvPr>
        </p:nvSpPr>
        <p:spPr>
          <a:xfrm>
            <a:off x="457200" y="1554163"/>
            <a:ext cx="8686800" cy="4525962"/>
          </a:xfrm>
        </p:spPr>
        <p:txBody>
          <a:bodyPr/>
          <a:lstStyle/>
          <a:p>
            <a:pPr marL="0" indent="0">
              <a:spcBef>
                <a:spcPts val="0"/>
              </a:spcBef>
              <a:buFont typeface="Arial" charset="0"/>
              <a:buNone/>
            </a:pPr>
            <a:r>
              <a:rPr lang="en-US" sz="3600" dirty="0"/>
              <a:t>When a delegate disagrees with a parliamentary ruling</a:t>
            </a:r>
          </a:p>
          <a:p>
            <a:pPr marL="0" indent="0">
              <a:spcBef>
                <a:spcPts val="0"/>
              </a:spcBef>
              <a:buFont typeface="Arial" charset="0"/>
              <a:buNone/>
            </a:pPr>
            <a:r>
              <a:rPr lang="en-US" sz="3600" dirty="0"/>
              <a:t> made by the Chair and</a:t>
            </a:r>
          </a:p>
          <a:p>
            <a:pPr marL="0" indent="0">
              <a:spcBef>
                <a:spcPts val="0"/>
              </a:spcBef>
              <a:buFont typeface="Arial" charset="0"/>
              <a:buNone/>
            </a:pPr>
            <a:r>
              <a:rPr lang="en-US" sz="3600" dirty="0"/>
              <a:t>the ruling substantially</a:t>
            </a:r>
          </a:p>
          <a:p>
            <a:pPr marL="0" indent="0">
              <a:spcBef>
                <a:spcPts val="0"/>
              </a:spcBef>
              <a:buFont typeface="Arial" charset="0"/>
              <a:buNone/>
            </a:pPr>
            <a:r>
              <a:rPr lang="en-US" sz="3600" dirty="0"/>
              <a:t>effects the convention/</a:t>
            </a:r>
          </a:p>
          <a:p>
            <a:pPr marL="0" indent="0">
              <a:spcBef>
                <a:spcPts val="0"/>
              </a:spcBef>
              <a:buFont typeface="Arial" charset="0"/>
              <a:buNone/>
            </a:pPr>
            <a:r>
              <a:rPr lang="en-US" sz="3600" dirty="0"/>
              <a:t>caucus</a:t>
            </a:r>
          </a:p>
          <a:p>
            <a:pPr marL="0" indent="0">
              <a:buFont typeface="Arial" charset="0"/>
              <a:buNone/>
            </a:pPr>
            <a:endParaRPr lang="en-US" dirty="0"/>
          </a:p>
          <a:p>
            <a:pPr marL="0" indent="0">
              <a:buFont typeface="Arial" charset="0"/>
              <a:buNone/>
            </a:pPr>
            <a:endParaRPr lang="en-US" dirty="0"/>
          </a:p>
        </p:txBody>
      </p:sp>
      <p:pic>
        <p:nvPicPr>
          <p:cNvPr id="46084" name="Picture 3" descr="D:\PFiles\MSOffice\Clipart\standard\stddir1\bd06683_.wmf"/>
          <p:cNvPicPr>
            <a:picLocks noChangeAspect="1" noChangeArrowheads="1"/>
          </p:cNvPicPr>
          <p:nvPr/>
        </p:nvPicPr>
        <p:blipFill>
          <a:blip r:embed="rId2" cstate="print"/>
          <a:srcRect/>
          <a:stretch>
            <a:fillRect/>
          </a:stretch>
        </p:blipFill>
        <p:spPr bwMode="auto">
          <a:xfrm>
            <a:off x="5486400" y="2133600"/>
            <a:ext cx="3276600" cy="4114800"/>
          </a:xfrm>
          <a:prstGeom prst="rect">
            <a:avLst/>
          </a:prstGeom>
          <a:noFill/>
          <a:ln w="9525">
            <a:noFill/>
            <a:miter lim="800000"/>
            <a:headEnd/>
            <a:tailEnd/>
          </a:ln>
        </p:spPr>
      </p:pic>
    </p:spTree>
    <p:extLst>
      <p:ext uri="{BB962C8B-B14F-4D97-AF65-F5344CB8AC3E}">
        <p14:creationId xmlns:p14="http://schemas.microsoft.com/office/powerpoint/2010/main" val="2721441032"/>
      </p:ext>
    </p:extLst>
  </p:cSld>
  <p:clrMapOvr>
    <a:masterClrMapping/>
  </p:clrMapOvr>
  <p:transition spd="slow">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90600"/>
            <a:ext cx="8534400" cy="5447645"/>
          </a:xfrm>
          <a:prstGeom prst="rect">
            <a:avLst/>
          </a:prstGeom>
        </p:spPr>
        <p:txBody>
          <a:bodyPr wrap="square">
            <a:spAutoFit/>
          </a:bodyPr>
          <a:lstStyle/>
          <a:p>
            <a:pPr algn="just"/>
            <a:endParaRPr lang="en-US" sz="2400" i="1" dirty="0"/>
          </a:p>
          <a:p>
            <a:pPr algn="just"/>
            <a:r>
              <a:rPr lang="en-US" sz="2800" i="1" dirty="0"/>
              <a:t>While it is important to every person to know something of parliamentary law, this knowledge should be used only to help, not to hinder, business.  One who is constantly raising points of order and insisting upon the strict observance of every rule, makes himself a nuisance, hinders business, and prejudices people against parliamentary law.  Such a person is either ignorant of its real purpose or else willfully misuses his knowledge.</a:t>
            </a:r>
          </a:p>
          <a:p>
            <a:pPr algn="just"/>
            <a:endParaRPr lang="en-US" sz="2400" i="1" dirty="0"/>
          </a:p>
          <a:p>
            <a:pPr algn="just"/>
            <a:r>
              <a:rPr lang="en-US" sz="2400" i="1" dirty="0"/>
              <a:t>				</a:t>
            </a:r>
            <a:r>
              <a:rPr lang="en-US" sz="2000" i="1" dirty="0"/>
              <a:t>Parliamentary Practice</a:t>
            </a:r>
          </a:p>
          <a:p>
            <a:pPr algn="just"/>
            <a:r>
              <a:rPr lang="en-US" sz="2000" dirty="0"/>
              <a:t>				Gen. Henry M. Robert</a:t>
            </a:r>
          </a:p>
        </p:txBody>
      </p:sp>
    </p:spTree>
    <p:extLst>
      <p:ext uri="{BB962C8B-B14F-4D97-AF65-F5344CB8AC3E}">
        <p14:creationId xmlns:p14="http://schemas.microsoft.com/office/powerpoint/2010/main" val="3747390665"/>
      </p:ext>
    </p:extLst>
  </p:cSld>
  <p:clrMapOvr>
    <a:masterClrMapping/>
  </p:clrMapOvr>
  <p:transition spd="slow">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a:t>Alternates being seated as Delegates</a:t>
            </a:r>
          </a:p>
        </p:txBody>
      </p:sp>
      <p:sp>
        <p:nvSpPr>
          <p:cNvPr id="3" name="Content Placeholder 2"/>
          <p:cNvSpPr>
            <a:spLocks noGrp="1"/>
          </p:cNvSpPr>
          <p:nvPr>
            <p:ph sz="quarter" idx="1"/>
          </p:nvPr>
        </p:nvSpPr>
        <p:spPr/>
        <p:txBody>
          <a:bodyPr/>
          <a:lstStyle/>
          <a:p>
            <a:pPr marL="468313" indent="-468313">
              <a:buFont typeface="Wingdings" pitchFamily="2" charset="2"/>
              <a:buChar char="v"/>
            </a:pPr>
            <a:r>
              <a:rPr lang="en-US" dirty="0"/>
              <a:t>Alternates shall be seated for absent delegates in the order listed in the minutes of the SD Convention electing them</a:t>
            </a:r>
          </a:p>
          <a:p>
            <a:pPr marL="468313" indent="-468313">
              <a:buNone/>
            </a:pPr>
            <a:r>
              <a:rPr lang="en-US" dirty="0"/>
              <a:t>					or</a:t>
            </a:r>
          </a:p>
          <a:p>
            <a:pPr>
              <a:buFont typeface="Wingdings" pitchFamily="2" charset="2"/>
              <a:buChar char="v"/>
            </a:pPr>
            <a:endParaRPr lang="en-US" dirty="0"/>
          </a:p>
          <a:p>
            <a:pPr marL="404813" indent="-404813">
              <a:buFont typeface="Wingdings" pitchFamily="2" charset="2"/>
              <a:buChar char="v"/>
            </a:pPr>
            <a:r>
              <a:rPr lang="en-US" dirty="0"/>
              <a:t>If instructions are provided by the SD Convention electing such alternates, said instructions shall be followed in the seating of alternates.</a:t>
            </a:r>
          </a:p>
          <a:p>
            <a:pPr>
              <a:buNone/>
            </a:pPr>
            <a:endParaRPr lang="en-US" dirty="0"/>
          </a:p>
          <a:p>
            <a:pPr>
              <a:buNone/>
            </a:pPr>
            <a:r>
              <a:rPr lang="en-US" sz="2000" dirty="0"/>
              <a:t>RPT Rule No. 26</a:t>
            </a:r>
          </a:p>
        </p:txBody>
      </p:sp>
    </p:spTree>
    <p:extLst>
      <p:ext uri="{BB962C8B-B14F-4D97-AF65-F5344CB8AC3E}">
        <p14:creationId xmlns:p14="http://schemas.microsoft.com/office/powerpoint/2010/main" val="1570008148"/>
      </p:ext>
    </p:extLst>
  </p:cSld>
  <p:clrMapOvr>
    <a:masterClrMapping/>
  </p:clrMapOvr>
  <p:transition spd="slow">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9700" y="2971800"/>
            <a:ext cx="6400800" cy="1752600"/>
          </a:xfrm>
        </p:spPr>
        <p:txBody>
          <a:bodyPr/>
          <a:lstStyle/>
          <a:p>
            <a:endParaRPr lang="en-US" dirty="0" smtClean="0"/>
          </a:p>
          <a:p>
            <a:endParaRPr lang="en-US" dirty="0" smtClean="0"/>
          </a:p>
        </p:txBody>
      </p:sp>
      <p:sp>
        <p:nvSpPr>
          <p:cNvPr id="2" name="Title 1"/>
          <p:cNvSpPr>
            <a:spLocks noGrp="1"/>
          </p:cNvSpPr>
          <p:nvPr>
            <p:ph type="ctrTitle"/>
          </p:nvPr>
        </p:nvSpPr>
        <p:spPr>
          <a:xfrm>
            <a:off x="609600" y="762000"/>
            <a:ext cx="8001000" cy="990600"/>
          </a:xfrm>
        </p:spPr>
        <p:txBody>
          <a:bodyPr>
            <a:noAutofit/>
          </a:bodyPr>
          <a:lstStyle/>
          <a:p>
            <a:r>
              <a:rPr lang="en-US" sz="8000" b="1" dirty="0" smtClean="0">
                <a:solidFill>
                  <a:schemeClr val="tx1">
                    <a:lumMod val="50000"/>
                    <a:lumOff val="50000"/>
                  </a:schemeClr>
                </a:solidFill>
              </a:rPr>
              <a:t>Q &amp; A</a:t>
            </a:r>
            <a:endParaRPr lang="en-US" sz="8000" dirty="0">
              <a:solidFill>
                <a:schemeClr val="tx1">
                  <a:lumMod val="50000"/>
                  <a:lumOff val="50000"/>
                </a:schemeClr>
              </a:solidFill>
            </a:endParaRPr>
          </a:p>
        </p:txBody>
      </p:sp>
      <p:pic>
        <p:nvPicPr>
          <p:cNvPr id="6" name="Content Placeholder 5" descr="RPT Elephant.JPG"/>
          <p:cNvPicPr>
            <a:picLocks noChangeAspect="1"/>
          </p:cNvPicPr>
          <p:nvPr/>
        </p:nvPicPr>
        <p:blipFill>
          <a:blip r:embed="rId2" cstate="print"/>
          <a:stretch>
            <a:fillRect/>
          </a:stretch>
        </p:blipFill>
        <p:spPr>
          <a:xfrm>
            <a:off x="4495800" y="2819400"/>
            <a:ext cx="4267201" cy="3192856"/>
          </a:xfrm>
          <a:prstGeom prst="rect">
            <a:avLst/>
          </a:prstGeom>
        </p:spPr>
      </p:pic>
      <p:sp>
        <p:nvSpPr>
          <p:cNvPr id="4" name="TextBox 3"/>
          <p:cNvSpPr txBox="1"/>
          <p:nvPr/>
        </p:nvSpPr>
        <p:spPr>
          <a:xfrm>
            <a:off x="533400" y="4390072"/>
            <a:ext cx="3962400" cy="1477328"/>
          </a:xfrm>
          <a:prstGeom prst="rect">
            <a:avLst/>
          </a:prstGeom>
          <a:noFill/>
        </p:spPr>
        <p:txBody>
          <a:bodyPr wrap="square" rtlCol="0">
            <a:spAutoFit/>
          </a:bodyPr>
          <a:lstStyle/>
          <a:p>
            <a:pPr algn="ctr"/>
            <a:r>
              <a:rPr lang="en-US" sz="3000" b="1" dirty="0" smtClean="0">
                <a:hlinkClick r:id="rId3"/>
              </a:rPr>
              <a:t>www.texasgop.org</a:t>
            </a:r>
            <a:endParaRPr lang="en-US" sz="3000" b="1" dirty="0" smtClean="0"/>
          </a:p>
          <a:p>
            <a:pPr algn="ctr"/>
            <a:endParaRPr lang="en-US" sz="3000" b="1" dirty="0" smtClean="0"/>
          </a:p>
          <a:p>
            <a:pPr algn="ctr"/>
            <a:r>
              <a:rPr lang="en-US" sz="3000" b="1" dirty="0" smtClean="0"/>
              <a:t>512-477-9821</a:t>
            </a:r>
            <a:endParaRPr lang="en-US" sz="3000" b="1" dirty="0"/>
          </a:p>
        </p:txBody>
      </p:sp>
      <p:sp>
        <p:nvSpPr>
          <p:cNvPr id="5" name="TextBox 4"/>
          <p:cNvSpPr txBox="1"/>
          <p:nvPr/>
        </p:nvSpPr>
        <p:spPr>
          <a:xfrm>
            <a:off x="533400" y="2791361"/>
            <a:ext cx="3886200" cy="1323439"/>
          </a:xfrm>
          <a:prstGeom prst="rect">
            <a:avLst/>
          </a:prstGeom>
          <a:noFill/>
        </p:spPr>
        <p:txBody>
          <a:bodyPr wrap="square" rtlCol="0">
            <a:spAutoFit/>
          </a:bodyPr>
          <a:lstStyle/>
          <a:p>
            <a:pPr algn="ctr"/>
            <a:r>
              <a:rPr lang="en-US" sz="4000" b="1" dirty="0" smtClean="0"/>
              <a:t>Republican Party of Texas</a:t>
            </a:r>
            <a:endParaRPr lang="en-US" sz="4000" b="1" dirty="0"/>
          </a:p>
        </p:txBody>
      </p:sp>
    </p:spTree>
    <p:extLst>
      <p:ext uri="{BB962C8B-B14F-4D97-AF65-F5344CB8AC3E}">
        <p14:creationId xmlns:p14="http://schemas.microsoft.com/office/powerpoint/2010/main" val="2483644540"/>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smtClean="0"/>
          </a:p>
          <a:p>
            <a:endParaRPr lang="en-US" dirty="0" smtClean="0"/>
          </a:p>
        </p:txBody>
      </p:sp>
      <p:sp>
        <p:nvSpPr>
          <p:cNvPr id="2" name="Title 1"/>
          <p:cNvSpPr>
            <a:spLocks noGrp="1"/>
          </p:cNvSpPr>
          <p:nvPr>
            <p:ph type="ctrTitle"/>
          </p:nvPr>
        </p:nvSpPr>
        <p:spPr>
          <a:xfrm>
            <a:off x="609600" y="762000"/>
            <a:ext cx="8001000" cy="990600"/>
          </a:xfrm>
        </p:spPr>
        <p:txBody>
          <a:bodyPr>
            <a:noAutofit/>
          </a:bodyPr>
          <a:lstStyle/>
          <a:p>
            <a:r>
              <a:rPr lang="en-US" sz="6000" b="1" dirty="0" smtClean="0">
                <a:solidFill>
                  <a:schemeClr val="tx1">
                    <a:lumMod val="50000"/>
                    <a:lumOff val="50000"/>
                  </a:schemeClr>
                </a:solidFill>
              </a:rPr>
              <a:t>Committees</a:t>
            </a:r>
            <a:endParaRPr lang="en-US" sz="6000" dirty="0">
              <a:solidFill>
                <a:schemeClr val="tx1">
                  <a:lumMod val="50000"/>
                  <a:lumOff val="50000"/>
                </a:schemeClr>
              </a:solidFill>
            </a:endParaRPr>
          </a:p>
        </p:txBody>
      </p:sp>
      <p:pic>
        <p:nvPicPr>
          <p:cNvPr id="6" name="Content Placeholder 5" descr="RPT Elephant.JPG"/>
          <p:cNvPicPr>
            <a:picLocks noChangeAspect="1"/>
          </p:cNvPicPr>
          <p:nvPr/>
        </p:nvPicPr>
        <p:blipFill>
          <a:blip r:embed="rId2" cstate="print"/>
          <a:stretch>
            <a:fillRect/>
          </a:stretch>
        </p:blipFill>
        <p:spPr>
          <a:xfrm>
            <a:off x="2438400" y="2895600"/>
            <a:ext cx="4267201" cy="3192856"/>
          </a:xfrm>
          <a:prstGeom prst="rect">
            <a:avLst/>
          </a:prstGeom>
        </p:spPr>
      </p:pic>
    </p:spTree>
    <p:extLst>
      <p:ext uri="{BB962C8B-B14F-4D97-AF65-F5344CB8AC3E}">
        <p14:creationId xmlns:p14="http://schemas.microsoft.com/office/powerpoint/2010/main" val="269550763"/>
      </p:ext>
    </p:extLst>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21876</TotalTime>
  <Words>3345</Words>
  <Application>Microsoft Office PowerPoint</Application>
  <PresentationFormat>On-screen Show (4:3)</PresentationFormat>
  <Paragraphs>637</Paragraphs>
  <Slides>87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87</vt:i4>
      </vt:variant>
    </vt:vector>
  </HeadingPairs>
  <TitlesOfParts>
    <vt:vector size="98" baseType="lpstr">
      <vt:lpstr>Arial</vt:lpstr>
      <vt:lpstr>Arial Black</vt:lpstr>
      <vt:lpstr>Bookman Old Style</vt:lpstr>
      <vt:lpstr>Calibri</vt:lpstr>
      <vt:lpstr>Courier New</vt:lpstr>
      <vt:lpstr>Georgia</vt:lpstr>
      <vt:lpstr>Times New Roman</vt:lpstr>
      <vt:lpstr>Webdings</vt:lpstr>
      <vt:lpstr>Wingdings</vt:lpstr>
      <vt:lpstr>Wingdings 2</vt:lpstr>
      <vt:lpstr>1_Civic</vt:lpstr>
      <vt:lpstr>State Convention Training</vt:lpstr>
      <vt:lpstr>Welcome!</vt:lpstr>
      <vt:lpstr>Registration &amp; Check In</vt:lpstr>
      <vt:lpstr>RPT Website</vt:lpstr>
      <vt:lpstr>PowerPoint Presentation</vt:lpstr>
      <vt:lpstr>Check In</vt:lpstr>
      <vt:lpstr>On Site Registration</vt:lpstr>
      <vt:lpstr>Scooter Rental</vt:lpstr>
      <vt:lpstr>Committees</vt:lpstr>
      <vt:lpstr>Temp Cmt Appointments</vt:lpstr>
      <vt:lpstr>Temp Cmt Appointments</vt:lpstr>
      <vt:lpstr>Temp Cmt Appointments</vt:lpstr>
      <vt:lpstr>Temporary Platform &amp; Resolutions</vt:lpstr>
      <vt:lpstr>Temporary Rules</vt:lpstr>
      <vt:lpstr>Temporary Organization </vt:lpstr>
      <vt:lpstr>Temporary Credentials</vt:lpstr>
      <vt:lpstr>State Nominations </vt:lpstr>
      <vt:lpstr>National Nominations</vt:lpstr>
      <vt:lpstr>National Nominations </vt:lpstr>
      <vt:lpstr>National Nominations </vt:lpstr>
      <vt:lpstr>General  Sessions</vt:lpstr>
      <vt:lpstr>First Session</vt:lpstr>
      <vt:lpstr>Second Session</vt:lpstr>
      <vt:lpstr>Third Session</vt:lpstr>
      <vt:lpstr>Fourth Session</vt:lpstr>
      <vt:lpstr>Senate District (SD) Caucus</vt:lpstr>
      <vt:lpstr>Temp SD Caucus Chair</vt:lpstr>
      <vt:lpstr>Temp SD Caucus Chair</vt:lpstr>
      <vt:lpstr>1st SD Caucus </vt:lpstr>
      <vt:lpstr>2nd SD Caucus </vt:lpstr>
      <vt:lpstr>State Chair &amp; Vice Chair Elections</vt:lpstr>
      <vt:lpstr>Chair &amp; Vice Chair</vt:lpstr>
      <vt:lpstr>SREC Member Election</vt:lpstr>
      <vt:lpstr>SREC Election</vt:lpstr>
      <vt:lpstr>Plank – by – Plank Platform Voting</vt:lpstr>
      <vt:lpstr>Debating the Platform</vt:lpstr>
      <vt:lpstr>Official Party Platform</vt:lpstr>
      <vt:lpstr>Adopting the Platform</vt:lpstr>
      <vt:lpstr>Plank – by – Plank </vt:lpstr>
      <vt:lpstr>Congressional Dist. (CD) Caucus</vt:lpstr>
      <vt:lpstr> 1st CD Caucus </vt:lpstr>
      <vt:lpstr>2nd CD Caucus</vt:lpstr>
      <vt:lpstr>RNC Member Election</vt:lpstr>
      <vt:lpstr>RNC Member Election</vt:lpstr>
      <vt:lpstr>2016 National Delegate Binding</vt:lpstr>
      <vt:lpstr>Binding of Delegates</vt:lpstr>
      <vt:lpstr>Binding of Delegates</vt:lpstr>
      <vt:lpstr>CD Delegates</vt:lpstr>
      <vt:lpstr>At Large Delegates</vt:lpstr>
      <vt:lpstr>At Large Delegates</vt:lpstr>
      <vt:lpstr>Voting at National Convention</vt:lpstr>
      <vt:lpstr>Other Events at Convention</vt:lpstr>
      <vt:lpstr>Freedom, Faith, &amp; Family Event</vt:lpstr>
      <vt:lpstr>Join the Grassroots Club!</vt:lpstr>
      <vt:lpstr>Candidate Resource Committee</vt:lpstr>
      <vt:lpstr>Candidate Resource Committee</vt:lpstr>
      <vt:lpstr>Candidate Resource Committee</vt:lpstr>
      <vt:lpstr>Gala</vt:lpstr>
      <vt:lpstr>Faith &amp; Fellowship Gathering</vt:lpstr>
      <vt:lpstr>Abbott University</vt:lpstr>
      <vt:lpstr>Exhibitors</vt:lpstr>
      <vt:lpstr>Ambassadors, Sgt at Arms, &amp; Pages</vt:lpstr>
      <vt:lpstr>Volunteer Opportunities </vt:lpstr>
      <vt:lpstr>Volunteer Opportunities </vt:lpstr>
      <vt:lpstr>Helpful Hints!</vt:lpstr>
      <vt:lpstr>Helpful Hints</vt:lpstr>
      <vt:lpstr>General Dress Code</vt:lpstr>
      <vt:lpstr>Parliamentary Procedure </vt:lpstr>
      <vt:lpstr>Floor Parliamentarians</vt:lpstr>
      <vt:lpstr>Seek Recognition</vt:lpstr>
      <vt:lpstr>Assignment of the Floor</vt:lpstr>
      <vt:lpstr>PowerPoint Presentation</vt:lpstr>
      <vt:lpstr>Lights</vt:lpstr>
      <vt:lpstr>Debate</vt:lpstr>
      <vt:lpstr>Debate</vt:lpstr>
      <vt:lpstr>Basic Motions</vt:lpstr>
      <vt:lpstr>Main Motion</vt:lpstr>
      <vt:lpstr>PowerPoint Presentation</vt:lpstr>
      <vt:lpstr>PowerPoint Presentation</vt:lpstr>
      <vt:lpstr>PowerPoint Presentation</vt:lpstr>
      <vt:lpstr>PowerPoint Presentation</vt:lpstr>
      <vt:lpstr>PowerPoint Presentation</vt:lpstr>
      <vt:lpstr>Point of Order</vt:lpstr>
      <vt:lpstr>Appeal</vt:lpstr>
      <vt:lpstr>PowerPoint Presentation</vt:lpstr>
      <vt:lpstr>Alternates being seated as Delegates</vt:lpstr>
      <vt:lpstr>Q &amp; A</vt:lpstr>
    </vt:vector>
  </TitlesOfParts>
  <Company>RPT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dzapata</dc:creator>
  <cp:lastModifiedBy>Cassie Daniel</cp:lastModifiedBy>
  <cp:revision>457</cp:revision>
  <cp:lastPrinted>2016-01-22T16:04:50Z</cp:lastPrinted>
  <dcterms:created xsi:type="dcterms:W3CDTF">2013-01-30T03:53:33Z</dcterms:created>
  <dcterms:modified xsi:type="dcterms:W3CDTF">2016-04-16T02:20:54Z</dcterms:modified>
</cp:coreProperties>
</file>