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handoutMasterIdLst>
    <p:handoutMasterId r:id="rId33"/>
  </p:handoutMasterIdLst>
  <p:sldIdLst>
    <p:sldId id="273" r:id="rId3"/>
    <p:sldId id="289" r:id="rId4"/>
    <p:sldId id="281" r:id="rId5"/>
    <p:sldId id="283" r:id="rId6"/>
    <p:sldId id="285" r:id="rId7"/>
    <p:sldId id="324" r:id="rId8"/>
    <p:sldId id="304" r:id="rId9"/>
    <p:sldId id="291" r:id="rId10"/>
    <p:sldId id="290" r:id="rId11"/>
    <p:sldId id="323" r:id="rId12"/>
    <p:sldId id="305" r:id="rId13"/>
    <p:sldId id="322" r:id="rId14"/>
    <p:sldId id="307" r:id="rId15"/>
    <p:sldId id="308" r:id="rId16"/>
    <p:sldId id="325" r:id="rId17"/>
    <p:sldId id="326" r:id="rId18"/>
    <p:sldId id="312" r:id="rId19"/>
    <p:sldId id="327" r:id="rId20"/>
    <p:sldId id="292" r:id="rId21"/>
    <p:sldId id="294" r:id="rId22"/>
    <p:sldId id="295" r:id="rId23"/>
    <p:sldId id="296" r:id="rId24"/>
    <p:sldId id="297" r:id="rId25"/>
    <p:sldId id="299" r:id="rId26"/>
    <p:sldId id="288" r:id="rId27"/>
    <p:sldId id="321" r:id="rId28"/>
    <p:sldId id="301" r:id="rId29"/>
    <p:sldId id="302" r:id="rId30"/>
    <p:sldId id="30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autoAdjust="0"/>
    <p:restoredTop sz="94660"/>
  </p:normalViewPr>
  <p:slideViewPr>
    <p:cSldViewPr>
      <p:cViewPr varScale="1">
        <p:scale>
          <a:sx n="103" d="100"/>
          <a:sy n="103" d="100"/>
        </p:scale>
        <p:origin x="21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93EF209-BCEA-4AE9-B642-1EF37576A1B8}" type="datetimeFigureOut">
              <a:rPr lang="en-US" smtClean="0"/>
              <a:pPr/>
              <a:t>8/15/2014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52B1CC8-0697-4C43-B760-A3EAF0BE9A1A}" type="slidenum">
              <a:rPr lang="en-US" smtClean="0"/>
              <a:pPr/>
              <a:t>‹#›</a:t>
            </a:fld>
            <a:endParaRPr lang="en-US"/>
          </a:p>
        </p:txBody>
      </p:sp>
    </p:spTree>
    <p:extLst>
      <p:ext uri="{BB962C8B-B14F-4D97-AF65-F5344CB8AC3E}">
        <p14:creationId xmlns:p14="http://schemas.microsoft.com/office/powerpoint/2010/main" val="1005142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2287CD2-429D-460C-97C0-BCFF8509CE09}" type="datetimeFigureOut">
              <a:rPr lang="en-US" smtClean="0"/>
              <a:pPr/>
              <a:t>8/15/2014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6095D8C-6973-498F-ABDA-6C9943EEAA3E}" type="slidenum">
              <a:rPr lang="en-US" smtClean="0"/>
              <a:pPr/>
              <a:t>‹#›</a:t>
            </a:fld>
            <a:endParaRPr lang="en-US"/>
          </a:p>
        </p:txBody>
      </p:sp>
    </p:spTree>
    <p:extLst>
      <p:ext uri="{BB962C8B-B14F-4D97-AF65-F5344CB8AC3E}">
        <p14:creationId xmlns:p14="http://schemas.microsoft.com/office/powerpoint/2010/main" val="1758950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296CC104-84F3-4E84-BCD1-A5197D800E03}" type="datetime1">
              <a:rPr lang="en-US" smtClean="0"/>
              <a:pPr/>
              <a:t>8/15/2014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4CBD4C-E203-4E28-8DA8-ECAF8F419F70}"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6569C3-2011-46EE-AB62-7DCDC8631CC1}"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Thomsen Smith April 2005</a:t>
            </a:r>
          </a:p>
        </p:txBody>
      </p:sp>
      <p:sp>
        <p:nvSpPr>
          <p:cNvPr id="7" name="Slide Number Placeholder 22"/>
          <p:cNvSpPr>
            <a:spLocks noGrp="1"/>
          </p:cNvSpPr>
          <p:nvPr>
            <p:ph type="sldNum" sz="quarter" idx="12"/>
          </p:nvPr>
        </p:nvSpPr>
        <p:spPr/>
        <p:txBody>
          <a:bodyPr/>
          <a:lstStyle>
            <a:lvl1pPr>
              <a:defRPr/>
            </a:lvl1pPr>
          </a:lstStyle>
          <a:p>
            <a:pPr>
              <a:defRPr/>
            </a:pPr>
            <a:fld id="{20D2A982-E359-4D38-AB05-730DD59CF147}" type="slidenum">
              <a:rPr lang="en-US"/>
              <a:pPr>
                <a:defRPr/>
              </a:pPr>
              <a:t>‹#›</a:t>
            </a:fld>
            <a:endParaRPr lang="en-US"/>
          </a:p>
        </p:txBody>
      </p:sp>
    </p:spTree>
    <p:extLst>
      <p:ext uri="{BB962C8B-B14F-4D97-AF65-F5344CB8AC3E}">
        <p14:creationId xmlns:p14="http://schemas.microsoft.com/office/powerpoint/2010/main" val="1158132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296CC104-84F3-4E84-BCD1-A5197D800E03}" type="datetime1">
              <a:rPr lang="en-US" smtClean="0"/>
              <a:pPr/>
              <a:t>8/15/2014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F0700DC-9567-4BCF-AED8-261A2C584668}"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DB5B870-A4F6-427B-8B58-710E1C0A5C69}" type="datetime1">
              <a:rPr lang="en-US" smtClean="0"/>
              <a:pPr/>
              <a:t>8/15/2014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285F15C-8E72-4C9B-A300-15D3B2C1ABF5}" type="datetime1">
              <a:rPr lang="en-US" smtClean="0"/>
              <a:pPr/>
              <a:t>8/15/2014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9CA2A65-24EE-4D03-9A00-332766B3ADF5}" type="datetime1">
              <a:rPr lang="en-US" smtClean="0"/>
              <a:pPr/>
              <a:t>8/15/2014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6A7AD1C-1765-4DC4-948C-BCC5C4CDB458}" type="datetime1">
              <a:rPr lang="en-US" smtClean="0"/>
              <a:pPr/>
              <a:t>8/15/2014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B575F513-8AD3-41FD-9EC1-9AB84A03676D}" type="datetime1">
              <a:rPr lang="en-US" smtClean="0"/>
              <a:pPr/>
              <a:t>8/15/2014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506A422-9161-49CD-8940-6F79FD4E4989}" type="slidenum">
              <a:rPr lang="en-US" smtClean="0"/>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F0700DC-9567-4BCF-AED8-261A2C584668}"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EA24D93C-4FF5-45C4-9276-5AA184CD09DB}" type="datetime1">
              <a:rPr lang="en-US" smtClean="0"/>
              <a:pPr/>
              <a:t>8/15/2014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DA58BC0D-DFEF-476E-AEBE-05C1E190EA04}" type="datetime1">
              <a:rPr lang="en-US" smtClean="0"/>
              <a:pPr/>
              <a:t>8/15/2014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4CBD4C-E203-4E28-8DA8-ECAF8F419F70}"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6569C3-2011-46EE-AB62-7DCDC8631CC1}" type="datetime1">
              <a:rPr lang="en-US" smtClean="0"/>
              <a:pPr/>
              <a:t>8/15/2014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DB5B870-A4F6-427B-8B58-710E1C0A5C69}" type="datetime1">
              <a:rPr lang="en-US" smtClean="0"/>
              <a:pPr/>
              <a:t>8/15/2014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285F15C-8E72-4C9B-A300-15D3B2C1ABF5}" type="datetime1">
              <a:rPr lang="en-US" smtClean="0"/>
              <a:pPr/>
              <a:t>8/15/2014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9CA2A65-24EE-4D03-9A00-332766B3ADF5}" type="datetime1">
              <a:rPr lang="en-US" smtClean="0"/>
              <a:pPr/>
              <a:t>8/15/2014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6A7AD1C-1765-4DC4-948C-BCC5C4CDB458}" type="datetime1">
              <a:rPr lang="en-US" smtClean="0"/>
              <a:pPr/>
              <a:t>8/15/2014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B575F513-8AD3-41FD-9EC1-9AB84A03676D}" type="datetime1">
              <a:rPr lang="en-US" smtClean="0"/>
              <a:pPr/>
              <a:t>8/15/2014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506A422-9161-49CD-8940-6F79FD4E4989}"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EA24D93C-4FF5-45C4-9276-5AA184CD09DB}" type="datetime1">
              <a:rPr lang="en-US" smtClean="0"/>
              <a:pPr/>
              <a:t>8/15/2014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DA58BC0D-DFEF-476E-AEBE-05C1E190EA04}" type="datetime1">
              <a:rPr lang="en-US" smtClean="0"/>
              <a:pPr/>
              <a:t>8/15/2014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F530185-DDC8-4EF9-8A9F-C19C5011D029}" type="datetime1">
              <a:rPr lang="en-US" smtClean="0"/>
              <a:pPr/>
              <a:t>8/15/2014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ransition spd="slow">
    <p:fade/>
  </p:transition>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F530185-DDC8-4EF9-8A9F-C19C5011D029}" type="datetime1">
              <a:rPr lang="en-US" smtClean="0"/>
              <a:pPr/>
              <a:t>8/15/2014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506A422-9161-49CD-8940-6F79FD4E4989}" type="slidenum">
              <a:rPr lang="en-US" smtClean="0">
                <a:solidFill>
                  <a:srgbClr val="1B587C">
                    <a:shade val="75000"/>
                  </a:srgbClr>
                </a:solidFill>
              </a:rPr>
              <a:pPr/>
              <a:t>‹#›</a:t>
            </a:fld>
            <a:endParaRPr lang="en-US">
              <a:solidFill>
                <a:srgbClr val="1B587C">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smtClean="0"/>
          </a:p>
          <a:p>
            <a:endParaRPr lang="en-US" dirty="0" smtClean="0"/>
          </a:p>
        </p:txBody>
      </p:sp>
      <p:sp>
        <p:nvSpPr>
          <p:cNvPr id="2" name="Title 1"/>
          <p:cNvSpPr>
            <a:spLocks noGrp="1"/>
          </p:cNvSpPr>
          <p:nvPr>
            <p:ph type="ctrTitle"/>
          </p:nvPr>
        </p:nvSpPr>
        <p:spPr>
          <a:xfrm>
            <a:off x="609600" y="609600"/>
            <a:ext cx="7772400" cy="1371600"/>
          </a:xfrm>
        </p:spPr>
        <p:txBody>
          <a:bodyPr>
            <a:noAutofit/>
          </a:bodyPr>
          <a:lstStyle/>
          <a:p>
            <a:r>
              <a:rPr lang="en-US" sz="4400" b="1" dirty="0" smtClean="0">
                <a:solidFill>
                  <a:schemeClr val="tx1">
                    <a:lumMod val="50000"/>
                    <a:lumOff val="50000"/>
                  </a:schemeClr>
                </a:solidFill>
              </a:rPr>
              <a:t>Event and Fundraising Ideas</a:t>
            </a:r>
            <a:endParaRPr lang="en-US" sz="4400" dirty="0">
              <a:solidFill>
                <a:schemeClr val="tx1">
                  <a:lumMod val="50000"/>
                  <a:lumOff val="50000"/>
                </a:schemeClr>
              </a:solidFill>
            </a:endParaRPr>
          </a:p>
        </p:txBody>
      </p:sp>
      <p:pic>
        <p:nvPicPr>
          <p:cNvPr id="6" name="Content Placeholder 5" descr="RPT Elephant.JPG"/>
          <p:cNvPicPr>
            <a:picLocks noChangeAspect="1"/>
          </p:cNvPicPr>
          <p:nvPr/>
        </p:nvPicPr>
        <p:blipFill>
          <a:blip r:embed="rId2" cstate="print"/>
          <a:stretch>
            <a:fillRect/>
          </a:stretch>
        </p:blipFill>
        <p:spPr>
          <a:xfrm>
            <a:off x="2209800" y="2667000"/>
            <a:ext cx="4669028" cy="3493516"/>
          </a:xfrm>
          <a:prstGeom prst="rect">
            <a:avLst/>
          </a:prstGeo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Autofit/>
          </a:bodyPr>
          <a:lstStyle/>
          <a:p>
            <a:pPr eaLnBrk="1" fontAlgn="auto" hangingPunct="1">
              <a:spcAft>
                <a:spcPts val="0"/>
              </a:spcAft>
              <a:defRPr/>
            </a:pPr>
            <a:r>
              <a:rPr lang="en-US" sz="3500" b="1" dirty="0" smtClean="0"/>
              <a:t>What motivates someone to give?</a:t>
            </a:r>
          </a:p>
        </p:txBody>
      </p:sp>
      <p:sp>
        <p:nvSpPr>
          <p:cNvPr id="21508" name="Slide Number Placeholder 3"/>
          <p:cNvSpPr>
            <a:spLocks noGrp="1"/>
          </p:cNvSpPr>
          <p:nvPr>
            <p:ph type="sldNum" sz="quarter" idx="12"/>
          </p:nvPr>
        </p:nvSpPr>
        <p:spPr/>
        <p:txBody>
          <a:bodyPr/>
          <a:lstStyle/>
          <a:p>
            <a:pPr>
              <a:defRPr/>
            </a:pPr>
            <a:endParaRPr lang="en-US" dirty="0"/>
          </a:p>
        </p:txBody>
      </p:sp>
      <p:sp>
        <p:nvSpPr>
          <p:cNvPr id="32772" name="Content Placeholder 2"/>
          <p:cNvSpPr>
            <a:spLocks noGrp="1"/>
          </p:cNvSpPr>
          <p:nvPr>
            <p:ph sz="quarter" idx="1"/>
          </p:nvPr>
        </p:nvSpPr>
        <p:spPr>
          <a:xfrm>
            <a:off x="301625" y="1527175"/>
            <a:ext cx="8504238" cy="4572000"/>
          </a:xfrm>
        </p:spPr>
        <p:txBody>
          <a:bodyPr>
            <a:noAutofit/>
          </a:bodyPr>
          <a:lstStyle/>
          <a:p>
            <a:pPr eaLnBrk="1" hangingPunct="1"/>
            <a:r>
              <a:rPr lang="en-US" sz="3000" dirty="0" smtClean="0">
                <a:latin typeface="Times New Roman" charset="0"/>
                <a:cs typeface="Times New Roman" charset="0"/>
              </a:rPr>
              <a:t>Issues</a:t>
            </a:r>
          </a:p>
          <a:p>
            <a:pPr eaLnBrk="1" hangingPunct="1"/>
            <a:endParaRPr lang="en-US" sz="1000" dirty="0" smtClean="0">
              <a:latin typeface="Times New Roman" charset="0"/>
              <a:cs typeface="Times New Roman" charset="0"/>
            </a:endParaRPr>
          </a:p>
          <a:p>
            <a:pPr eaLnBrk="1" hangingPunct="1"/>
            <a:r>
              <a:rPr lang="en-US" sz="3000" dirty="0" smtClean="0">
                <a:latin typeface="Times New Roman" charset="0"/>
                <a:cs typeface="Times New Roman" charset="0"/>
              </a:rPr>
              <a:t>Emotions</a:t>
            </a:r>
          </a:p>
          <a:p>
            <a:pPr marL="0" indent="0" eaLnBrk="1" hangingPunct="1">
              <a:buNone/>
            </a:pPr>
            <a:r>
              <a:rPr lang="en-US" sz="1000" dirty="0" smtClean="0">
                <a:latin typeface="Times New Roman" charset="0"/>
                <a:cs typeface="Times New Roman" charset="0"/>
              </a:rPr>
              <a:t> </a:t>
            </a:r>
          </a:p>
          <a:p>
            <a:pPr eaLnBrk="1" hangingPunct="1"/>
            <a:r>
              <a:rPr lang="en-US" sz="3000" dirty="0" smtClean="0">
                <a:latin typeface="Times New Roman" charset="0"/>
                <a:cs typeface="Times New Roman" charset="0"/>
              </a:rPr>
              <a:t>Membership</a:t>
            </a:r>
          </a:p>
          <a:p>
            <a:pPr marL="0" indent="0" eaLnBrk="1" hangingPunct="1">
              <a:buNone/>
            </a:pPr>
            <a:r>
              <a:rPr lang="en-US" sz="1000" dirty="0" smtClean="0">
                <a:latin typeface="Times New Roman" charset="0"/>
                <a:cs typeface="Times New Roman" charset="0"/>
              </a:rPr>
              <a:t> </a:t>
            </a:r>
          </a:p>
          <a:p>
            <a:pPr eaLnBrk="1" hangingPunct="1"/>
            <a:r>
              <a:rPr lang="en-US" sz="3000" dirty="0" smtClean="0">
                <a:latin typeface="Times New Roman" charset="0"/>
                <a:cs typeface="Times New Roman" charset="0"/>
              </a:rPr>
              <a:t>Personalities</a:t>
            </a:r>
          </a:p>
          <a:p>
            <a:pPr marL="0" indent="0" eaLnBrk="1" hangingPunct="1">
              <a:buNone/>
            </a:pPr>
            <a:r>
              <a:rPr lang="en-US" sz="1000" dirty="0" smtClean="0">
                <a:latin typeface="Times New Roman" charset="0"/>
                <a:cs typeface="Times New Roman" charset="0"/>
              </a:rPr>
              <a:t> </a:t>
            </a:r>
          </a:p>
          <a:p>
            <a:pPr eaLnBrk="1" hangingPunct="1"/>
            <a:r>
              <a:rPr lang="en-US" sz="3000" dirty="0" smtClean="0">
                <a:latin typeface="Times New Roman" charset="0"/>
                <a:cs typeface="Times New Roman" charset="0"/>
              </a:rPr>
              <a:t>Donors will give if they are either really excited about what you are doing or really angry about what the Democrats are doing … so tell them!</a:t>
            </a:r>
          </a:p>
        </p:txBody>
      </p:sp>
    </p:spTree>
    <p:extLst>
      <p:ext uri="{BB962C8B-B14F-4D97-AF65-F5344CB8AC3E}">
        <p14:creationId xmlns:p14="http://schemas.microsoft.com/office/powerpoint/2010/main" val="7178196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1752" y="152400"/>
            <a:ext cx="8534400" cy="758952"/>
          </a:xfrm>
        </p:spPr>
        <p:txBody>
          <a:bodyPr>
            <a:noAutofit/>
          </a:bodyPr>
          <a:lstStyle/>
          <a:p>
            <a:r>
              <a:rPr lang="en-US" sz="3000" b="1" dirty="0" smtClean="0"/>
              <a:t>Work backwards to your fundraising goal</a:t>
            </a:r>
            <a:endParaRPr lang="en-US" sz="3000" b="1" dirty="0" smtClean="0">
              <a:solidFill>
                <a:srgbClr val="7B9899"/>
              </a:solidFill>
            </a:endParaRPr>
          </a:p>
        </p:txBody>
      </p:sp>
      <p:sp>
        <p:nvSpPr>
          <p:cNvPr id="28675" name="Content Placeholder 2"/>
          <p:cNvSpPr>
            <a:spLocks noGrp="1"/>
          </p:cNvSpPr>
          <p:nvPr>
            <p:ph sz="quarter" idx="1"/>
          </p:nvPr>
        </p:nvSpPr>
        <p:spPr>
          <a:xfrm>
            <a:off x="301625" y="1527175"/>
            <a:ext cx="8504238" cy="4572000"/>
          </a:xfrm>
        </p:spPr>
        <p:txBody>
          <a:bodyPr/>
          <a:lstStyle/>
          <a:p>
            <a:r>
              <a:rPr lang="en-US" dirty="0" smtClean="0"/>
              <a:t>Work backwards to your goal by asking yourself:</a:t>
            </a:r>
          </a:p>
          <a:p>
            <a:pPr lvl="1"/>
            <a:r>
              <a:rPr lang="en-US" dirty="0" smtClean="0"/>
              <a:t>What are your resources?</a:t>
            </a:r>
          </a:p>
          <a:p>
            <a:pPr lvl="2"/>
            <a:r>
              <a:rPr lang="en-US" dirty="0" smtClean="0"/>
              <a:t>How will you utilize them?</a:t>
            </a:r>
          </a:p>
          <a:p>
            <a:pPr lvl="1"/>
            <a:r>
              <a:rPr lang="en-US" dirty="0" smtClean="0"/>
              <a:t>What does your county look like?</a:t>
            </a:r>
          </a:p>
          <a:p>
            <a:pPr lvl="2"/>
            <a:r>
              <a:rPr lang="en-US" dirty="0" smtClean="0"/>
              <a:t>Wealthy or not?</a:t>
            </a:r>
          </a:p>
          <a:p>
            <a:pPr lvl="2"/>
            <a:r>
              <a:rPr lang="en-US" dirty="0" smtClean="0"/>
              <a:t>Rural or urban?</a:t>
            </a:r>
          </a:p>
          <a:p>
            <a:pPr lvl="1"/>
            <a:r>
              <a:rPr lang="en-US" dirty="0" smtClean="0"/>
              <a:t>WHO CARES IF REPUBLICANS WIN?</a:t>
            </a:r>
          </a:p>
          <a:p>
            <a:pPr lvl="2"/>
            <a:r>
              <a:rPr lang="en-US" dirty="0" smtClean="0"/>
              <a:t>Do they have money?</a:t>
            </a:r>
          </a:p>
          <a:p>
            <a:pPr lvl="1"/>
            <a:r>
              <a:rPr lang="en-US" dirty="0" smtClean="0"/>
              <a:t>What have other Republican campaigns/groups raised?</a:t>
            </a:r>
          </a:p>
          <a:p>
            <a:pPr lvl="2"/>
            <a:r>
              <a:rPr lang="en-US" dirty="0" smtClean="0"/>
              <a:t>How did they raise that money?</a:t>
            </a:r>
          </a:p>
          <a:p>
            <a:pPr lvl="1">
              <a:buFont typeface="Courier New" pitchFamily="49" charset="0"/>
              <a:buChar char="o"/>
            </a:pPr>
            <a:r>
              <a:rPr lang="en-US" dirty="0" smtClean="0"/>
              <a:t>Important to be realistic</a:t>
            </a:r>
          </a:p>
          <a:p>
            <a:pPr lvl="1">
              <a:buFont typeface="Wingdings" charset="2"/>
              <a:buNone/>
            </a:pPr>
            <a:endParaRPr lang="en-US" dirty="0" smtClean="0"/>
          </a:p>
          <a:p>
            <a:endParaRPr lang="en-US" dirty="0" smtClean="0"/>
          </a:p>
        </p:txBody>
      </p:sp>
    </p:spTree>
    <p:extLst>
      <p:ext uri="{BB962C8B-B14F-4D97-AF65-F5344CB8AC3E}">
        <p14:creationId xmlns:p14="http://schemas.microsoft.com/office/powerpoint/2010/main" val="247572336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15962"/>
          </a:xfrm>
        </p:spPr>
        <p:txBody>
          <a:bodyPr>
            <a:noAutofit/>
          </a:bodyPr>
          <a:lstStyle/>
          <a:p>
            <a:pPr eaLnBrk="1" hangingPunct="1"/>
            <a:r>
              <a:rPr lang="en-US" sz="4000" b="1" dirty="0" smtClean="0"/>
              <a:t>Fundraising Advice</a:t>
            </a:r>
          </a:p>
        </p:txBody>
      </p:sp>
      <p:pic>
        <p:nvPicPr>
          <p:cNvPr id="25603" name="Picture 7" descr="benfranklin100"/>
          <p:cNvPicPr>
            <a:picLocks noGrp="1" noChangeAspect="1" noChangeArrowheads="1"/>
          </p:cNvPicPr>
          <p:nvPr>
            <p:ph sz="half" idx="1"/>
          </p:nvPr>
        </p:nvPicPr>
        <p:blipFill>
          <a:blip r:embed="rId2"/>
          <a:srcRect/>
          <a:stretch>
            <a:fillRect/>
          </a:stretch>
        </p:blipFill>
        <p:spPr>
          <a:xfrm>
            <a:off x="1447800" y="1676400"/>
            <a:ext cx="6037263" cy="2598738"/>
          </a:xfrm>
        </p:spPr>
      </p:pic>
      <p:sp>
        <p:nvSpPr>
          <p:cNvPr id="15364" name="Rectangle 6"/>
          <p:cNvSpPr>
            <a:spLocks noGrp="1" noChangeArrowheads="1"/>
          </p:cNvSpPr>
          <p:nvPr>
            <p:ph type="body" sz="half" idx="2"/>
          </p:nvPr>
        </p:nvSpPr>
        <p:spPr>
          <a:xfrm>
            <a:off x="762000" y="4343400"/>
            <a:ext cx="7648575" cy="1785937"/>
          </a:xfrm>
        </p:spPr>
        <p:txBody>
          <a:bodyPr>
            <a:normAutofit fontScale="92500" lnSpcReduction="10000"/>
          </a:bodyPr>
          <a:lstStyle/>
          <a:p>
            <a:pPr marL="274320" indent="-274320" algn="ctr" eaLnBrk="1" fontAlgn="auto" hangingPunct="1">
              <a:spcAft>
                <a:spcPts val="0"/>
              </a:spcAft>
              <a:buFont typeface="Wingdings" charset="2"/>
              <a:buNone/>
              <a:defRPr/>
            </a:pPr>
            <a:r>
              <a:rPr lang="en-US" sz="2400" b="1" i="1" dirty="0" smtClean="0">
                <a:latin typeface="Times New Roman" charset="0"/>
                <a:cs typeface="Times New Roman" charset="0"/>
              </a:rPr>
              <a:t>“First, call upon all of those you know will give something, next, apply to those you are uncertain whether they will give or not; and finally those who you are sure will give nothing, for in some of these you may be mistaken.”</a:t>
            </a:r>
          </a:p>
          <a:p>
            <a:pPr marL="274320" indent="-274320" eaLnBrk="1" fontAlgn="auto" hangingPunct="1">
              <a:spcAft>
                <a:spcPts val="0"/>
              </a:spcAft>
              <a:buFont typeface="Wingdings" charset="2"/>
              <a:buNone/>
              <a:defRPr/>
            </a:pPr>
            <a:r>
              <a:rPr lang="en-US" sz="2400" dirty="0" smtClean="0"/>
              <a:t>						-Benjamin Franklin</a:t>
            </a:r>
          </a:p>
        </p:txBody>
      </p:sp>
    </p:spTree>
    <p:extLst>
      <p:ext uri="{BB962C8B-B14F-4D97-AF65-F5344CB8AC3E}">
        <p14:creationId xmlns:p14="http://schemas.microsoft.com/office/powerpoint/2010/main" val="3340993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sz="3600" b="1" dirty="0" smtClean="0"/>
              <a:t>How to ask for money?!</a:t>
            </a:r>
            <a:endParaRPr lang="en-US" dirty="0" smtClean="0">
              <a:solidFill>
                <a:srgbClr val="7B9899"/>
              </a:solidFill>
            </a:endParaRPr>
          </a:p>
        </p:txBody>
      </p:sp>
      <p:sp>
        <p:nvSpPr>
          <p:cNvPr id="3" name="Slide Number Placeholder 2"/>
          <p:cNvSpPr>
            <a:spLocks noGrp="1"/>
          </p:cNvSpPr>
          <p:nvPr>
            <p:ph type="sldNum" sz="quarter" idx="12"/>
          </p:nvPr>
        </p:nvSpPr>
        <p:spPr/>
        <p:txBody>
          <a:bodyPr/>
          <a:lstStyle/>
          <a:p>
            <a:pPr>
              <a:defRPr/>
            </a:pPr>
            <a:endParaRPr lang="en-US" dirty="0"/>
          </a:p>
        </p:txBody>
      </p:sp>
      <p:sp>
        <p:nvSpPr>
          <p:cNvPr id="14340" name="Content Placeholder 3"/>
          <p:cNvSpPr>
            <a:spLocks noGrp="1"/>
          </p:cNvSpPr>
          <p:nvPr>
            <p:ph sz="quarter" idx="1"/>
          </p:nvPr>
        </p:nvSpPr>
        <p:spPr>
          <a:xfrm>
            <a:off x="301625" y="1527175"/>
            <a:ext cx="8504238" cy="4572000"/>
          </a:xfrm>
        </p:spPr>
        <p:txBody>
          <a:bodyPr>
            <a:normAutofit lnSpcReduction="10000"/>
          </a:bodyPr>
          <a:lstStyle/>
          <a:p>
            <a:pPr eaLnBrk="1" hangingPunct="1"/>
            <a:r>
              <a:rPr lang="en-US" dirty="0" smtClean="0"/>
              <a:t>You are going to hear, “No” … get over it!!!</a:t>
            </a:r>
          </a:p>
          <a:p>
            <a:pPr eaLnBrk="1" hangingPunct="1"/>
            <a:endParaRPr lang="en-US" sz="2000" dirty="0" smtClean="0"/>
          </a:p>
          <a:p>
            <a:pPr eaLnBrk="1" hangingPunct="1"/>
            <a:r>
              <a:rPr lang="en-US" dirty="0" smtClean="0"/>
              <a:t>Be direct!</a:t>
            </a:r>
          </a:p>
          <a:p>
            <a:pPr lvl="1" eaLnBrk="1" hangingPunct="1"/>
            <a:r>
              <a:rPr lang="en-US" dirty="0" smtClean="0"/>
              <a:t>Don’t say things like, “It would be</a:t>
            </a:r>
          </a:p>
          <a:p>
            <a:pPr lvl="1" eaLnBrk="1" hangingPunct="1">
              <a:buFont typeface="Wingdings" charset="2"/>
              <a:buNone/>
            </a:pPr>
            <a:r>
              <a:rPr lang="en-US" dirty="0" smtClean="0"/>
              <a:t>	great if we could get your support.”</a:t>
            </a:r>
          </a:p>
          <a:p>
            <a:pPr lvl="2" eaLnBrk="1" hangingPunct="1"/>
            <a:r>
              <a:rPr lang="en-US" dirty="0" smtClean="0"/>
              <a:t>Instead say, “We need your support,</a:t>
            </a:r>
          </a:p>
          <a:p>
            <a:pPr lvl="2" eaLnBrk="1" hangingPunct="1">
              <a:buFont typeface="Wingdings 2" pitchFamily="18" charset="2"/>
              <a:buNone/>
            </a:pPr>
            <a:r>
              <a:rPr lang="en-US" dirty="0" smtClean="0"/>
              <a:t>	can I count on your contribution?”</a:t>
            </a:r>
          </a:p>
          <a:p>
            <a:pPr eaLnBrk="1" hangingPunct="1"/>
            <a:endParaRPr lang="en-US" sz="2000" dirty="0" smtClean="0"/>
          </a:p>
          <a:p>
            <a:pPr eaLnBrk="1" hangingPunct="1"/>
            <a:r>
              <a:rPr lang="en-US" dirty="0" smtClean="0"/>
              <a:t>State a purpose for the funds</a:t>
            </a:r>
          </a:p>
          <a:p>
            <a:pPr eaLnBrk="1" hangingPunct="1"/>
            <a:endParaRPr lang="en-US" sz="2000" dirty="0" smtClean="0"/>
          </a:p>
          <a:p>
            <a:pPr eaLnBrk="1" hangingPunct="1"/>
            <a:r>
              <a:rPr lang="en-US" dirty="0" smtClean="0"/>
              <a:t>ASK FOR THE MONEY!</a:t>
            </a:r>
          </a:p>
          <a:p>
            <a:pPr eaLnBrk="1" hangingPunct="1">
              <a:buFont typeface="Wingdings 2" pitchFamily="18" charset="2"/>
              <a:buNone/>
            </a:pPr>
            <a:endParaRPr lang="en-US" dirty="0" smtClean="0"/>
          </a:p>
          <a:p>
            <a:pPr eaLnBrk="1" hangingPunct="1">
              <a:buFont typeface="Wingdings 2" pitchFamily="18" charset="2"/>
              <a:buNone/>
            </a:pPr>
            <a:endParaRPr lang="en-US" dirty="0" smtClean="0"/>
          </a:p>
        </p:txBody>
      </p:sp>
      <p:pic>
        <p:nvPicPr>
          <p:cNvPr id="14341" name="Picture 4" descr="fearconfess_rejection.jpg"/>
          <p:cNvPicPr>
            <a:picLocks noChangeAspect="1"/>
          </p:cNvPicPr>
          <p:nvPr/>
        </p:nvPicPr>
        <p:blipFill>
          <a:blip r:embed="rId2"/>
          <a:srcRect/>
          <a:stretch>
            <a:fillRect/>
          </a:stretch>
        </p:blipFill>
        <p:spPr bwMode="auto">
          <a:xfrm>
            <a:off x="5334000" y="2514600"/>
            <a:ext cx="3429000" cy="3429000"/>
          </a:xfrm>
          <a:prstGeom prst="rect">
            <a:avLst/>
          </a:prstGeom>
          <a:noFill/>
          <a:ln w="9525">
            <a:noFill/>
            <a:miter lim="800000"/>
            <a:headEnd/>
            <a:tailEnd/>
          </a:ln>
        </p:spPr>
      </p:pic>
    </p:spTree>
    <p:extLst>
      <p:ext uri="{BB962C8B-B14F-4D97-AF65-F5344CB8AC3E}">
        <p14:creationId xmlns:p14="http://schemas.microsoft.com/office/powerpoint/2010/main" val="38766979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sz="3600" b="1" dirty="0"/>
              <a:t>How to ask for money?!</a:t>
            </a:r>
            <a:endParaRPr lang="en-US" sz="3600" dirty="0" smtClean="0">
              <a:solidFill>
                <a:srgbClr val="7B9899"/>
              </a:solidFill>
            </a:endParaRPr>
          </a:p>
        </p:txBody>
      </p:sp>
      <p:sp>
        <p:nvSpPr>
          <p:cNvPr id="3" name="Slide Number Placeholder 2"/>
          <p:cNvSpPr>
            <a:spLocks noGrp="1"/>
          </p:cNvSpPr>
          <p:nvPr>
            <p:ph type="sldNum" sz="quarter" idx="12"/>
          </p:nvPr>
        </p:nvSpPr>
        <p:spPr/>
        <p:txBody>
          <a:bodyPr/>
          <a:lstStyle/>
          <a:p>
            <a:pPr>
              <a:defRPr/>
            </a:pPr>
            <a:endParaRPr lang="en-US" dirty="0"/>
          </a:p>
        </p:txBody>
      </p:sp>
      <p:sp>
        <p:nvSpPr>
          <p:cNvPr id="14340" name="Content Placeholder 3"/>
          <p:cNvSpPr>
            <a:spLocks noGrp="1"/>
          </p:cNvSpPr>
          <p:nvPr>
            <p:ph sz="quarter" idx="1"/>
          </p:nvPr>
        </p:nvSpPr>
        <p:spPr>
          <a:xfrm>
            <a:off x="301625" y="1527175"/>
            <a:ext cx="8504238" cy="4572000"/>
          </a:xfrm>
        </p:spPr>
        <p:txBody>
          <a:bodyPr/>
          <a:lstStyle/>
          <a:p>
            <a:pPr marL="0" indent="0" eaLnBrk="1" hangingPunct="1">
              <a:buNone/>
            </a:pPr>
            <a:r>
              <a:rPr lang="en-US" dirty="0" smtClean="0"/>
              <a:t>BE QUIET!</a:t>
            </a:r>
          </a:p>
          <a:p>
            <a:pPr lvl="1" eaLnBrk="1" hangingPunct="1"/>
            <a:r>
              <a:rPr lang="en-US" dirty="0" smtClean="0">
                <a:solidFill>
                  <a:schemeClr val="tx1"/>
                </a:solidFill>
              </a:rPr>
              <a:t>It is important to listen to their response and respond appropriately: </a:t>
            </a:r>
          </a:p>
          <a:p>
            <a:pPr lvl="1" eaLnBrk="1" hangingPunct="1"/>
            <a:endParaRPr lang="en-US" dirty="0" smtClean="0">
              <a:solidFill>
                <a:schemeClr val="tx1"/>
              </a:solidFill>
            </a:endParaRPr>
          </a:p>
          <a:p>
            <a:pPr lvl="1" eaLnBrk="1" hangingPunct="1">
              <a:buNone/>
            </a:pPr>
            <a:r>
              <a:rPr lang="en-US" b="1" dirty="0" smtClean="0">
                <a:solidFill>
                  <a:schemeClr val="tx1"/>
                </a:solidFill>
              </a:rPr>
              <a:t>1. “Not that much” 			Negotiate</a:t>
            </a:r>
          </a:p>
          <a:p>
            <a:pPr lvl="1" eaLnBrk="1" hangingPunct="1"/>
            <a:endParaRPr lang="en-US" b="1" dirty="0" smtClean="0">
              <a:solidFill>
                <a:schemeClr val="tx1"/>
              </a:solidFill>
            </a:endParaRPr>
          </a:p>
          <a:p>
            <a:pPr lvl="1" eaLnBrk="1" hangingPunct="1">
              <a:buNone/>
            </a:pPr>
            <a:r>
              <a:rPr lang="en-US" b="1" dirty="0" smtClean="0">
                <a:solidFill>
                  <a:schemeClr val="tx1"/>
                </a:solidFill>
              </a:rPr>
              <a:t>2. “Not ready” 				Call Back </a:t>
            </a:r>
          </a:p>
          <a:p>
            <a:pPr lvl="1" eaLnBrk="1" hangingPunct="1">
              <a:buNone/>
            </a:pPr>
            <a:endParaRPr lang="en-US" b="1" dirty="0" smtClean="0">
              <a:solidFill>
                <a:schemeClr val="tx1"/>
              </a:solidFill>
            </a:endParaRPr>
          </a:p>
          <a:p>
            <a:pPr lvl="1" eaLnBrk="1" hangingPunct="1">
              <a:buNone/>
            </a:pPr>
            <a:r>
              <a:rPr lang="en-US" b="1" dirty="0" smtClean="0">
                <a:solidFill>
                  <a:schemeClr val="tx1"/>
                </a:solidFill>
              </a:rPr>
              <a:t>3. “Need more info” 			Provide it</a:t>
            </a:r>
          </a:p>
          <a:p>
            <a:pPr lvl="1" eaLnBrk="1" hangingPunct="1">
              <a:buNone/>
            </a:pPr>
            <a:endParaRPr lang="en-US" b="1" dirty="0" smtClean="0">
              <a:solidFill>
                <a:schemeClr val="tx1"/>
              </a:solidFill>
            </a:endParaRPr>
          </a:p>
          <a:p>
            <a:pPr lvl="1" eaLnBrk="1" hangingPunct="1">
              <a:buNone/>
            </a:pPr>
            <a:r>
              <a:rPr lang="en-US" b="1" dirty="0" smtClean="0">
                <a:solidFill>
                  <a:schemeClr val="tx1"/>
                </a:solidFill>
              </a:rPr>
              <a:t>4. “No” 					Ask why</a:t>
            </a:r>
          </a:p>
          <a:p>
            <a:pPr eaLnBrk="1" hangingPunct="1">
              <a:buFont typeface="Wingdings 2" pitchFamily="18" charset="2"/>
              <a:buNone/>
            </a:pPr>
            <a:endParaRPr lang="en-US" dirty="0" smtClean="0"/>
          </a:p>
        </p:txBody>
      </p:sp>
      <p:sp>
        <p:nvSpPr>
          <p:cNvPr id="7" name="Right Arrow 6"/>
          <p:cNvSpPr/>
          <p:nvPr/>
        </p:nvSpPr>
        <p:spPr>
          <a:xfrm>
            <a:off x="3810000" y="3124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810000" y="3962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10000" y="4724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733800" y="5562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72466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4066" y="152400"/>
            <a:ext cx="8534400" cy="758825"/>
          </a:xfrm>
        </p:spPr>
        <p:txBody>
          <a:bodyPr>
            <a:normAutofit/>
          </a:bodyPr>
          <a:lstStyle/>
          <a:p>
            <a:r>
              <a:rPr lang="en-US" altLang="en-US" sz="3500" b="1" dirty="0">
                <a:solidFill>
                  <a:srgbClr val="164C6C"/>
                </a:solidFill>
              </a:rPr>
              <a:t>Direct Fundraising Ideas</a:t>
            </a:r>
            <a:endParaRPr lang="en-US" altLang="en-US" sz="3500" b="1" dirty="0" smtClean="0">
              <a:solidFill>
                <a:srgbClr val="7B9899"/>
              </a:solidFill>
            </a:endParaRPr>
          </a:p>
        </p:txBody>
      </p:sp>
      <p:sp>
        <p:nvSpPr>
          <p:cNvPr id="2150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2771" name="Content Placeholder 2"/>
          <p:cNvSpPr>
            <a:spLocks noGrp="1"/>
          </p:cNvSpPr>
          <p:nvPr>
            <p:ph sz="quarter" idx="1"/>
          </p:nvPr>
        </p:nvSpPr>
        <p:spPr>
          <a:xfrm>
            <a:off x="301625" y="1527175"/>
            <a:ext cx="8504238" cy="4949825"/>
          </a:xfrm>
        </p:spPr>
        <p:txBody>
          <a:bodyPr>
            <a:normAutofit fontScale="77500" lnSpcReduction="20000"/>
          </a:bodyPr>
          <a:lstStyle/>
          <a:p>
            <a:pPr marL="0" indent="0" eaLnBrk="1" fontAlgn="auto" hangingPunct="1">
              <a:spcAft>
                <a:spcPts val="0"/>
              </a:spcAft>
              <a:buNone/>
              <a:defRPr/>
            </a:pPr>
            <a:r>
              <a:rPr lang="en-US" altLang="en-US" sz="3200" b="1" i="1" dirty="0" smtClean="0"/>
              <a:t>Letters to potential donors</a:t>
            </a:r>
          </a:p>
          <a:p>
            <a:pPr marL="548640" lvl="1" indent="-274320" eaLnBrk="1" fontAlgn="auto" hangingPunct="1">
              <a:spcAft>
                <a:spcPts val="0"/>
              </a:spcAft>
              <a:buFont typeface="Wingdings"/>
              <a:buChar char=""/>
              <a:defRPr/>
            </a:pPr>
            <a:r>
              <a:rPr lang="en-US" altLang="en-US" sz="2800" dirty="0" smtClean="0"/>
              <a:t>Known Party supporters</a:t>
            </a:r>
          </a:p>
          <a:p>
            <a:pPr marL="548640" lvl="1" indent="-274320" eaLnBrk="1" fontAlgn="auto" hangingPunct="1">
              <a:spcAft>
                <a:spcPts val="0"/>
              </a:spcAft>
              <a:buFont typeface="Wingdings"/>
              <a:buChar char=""/>
              <a:defRPr/>
            </a:pPr>
            <a:r>
              <a:rPr lang="en-US" altLang="en-US" sz="2800" dirty="0" smtClean="0"/>
              <a:t>2 or 3 R voters</a:t>
            </a:r>
          </a:p>
          <a:p>
            <a:pPr marL="548640" lvl="1" indent="-274320" eaLnBrk="1" fontAlgn="auto" hangingPunct="1">
              <a:spcAft>
                <a:spcPts val="0"/>
              </a:spcAft>
              <a:buFont typeface="Wingdings"/>
              <a:buChar char=""/>
              <a:defRPr/>
            </a:pPr>
            <a:r>
              <a:rPr lang="en-US" altLang="en-US" sz="2800" dirty="0" smtClean="0"/>
              <a:t>Donors for state-wide and lower Republican candidates on TEC reports  </a:t>
            </a:r>
          </a:p>
          <a:p>
            <a:pPr marL="822960" lvl="2" eaLnBrk="1" fontAlgn="auto" hangingPunct="1">
              <a:spcAft>
                <a:spcPts val="0"/>
              </a:spcAft>
              <a:buClr>
                <a:schemeClr val="accent3"/>
              </a:buClr>
              <a:buFont typeface="Wingdings 2"/>
              <a:buChar char=""/>
              <a:defRPr/>
            </a:pPr>
            <a:r>
              <a:rPr lang="en-US" altLang="en-US" sz="2800" dirty="0" smtClean="0"/>
              <a:t>Learn from fundraising letters YOU receive</a:t>
            </a:r>
          </a:p>
          <a:p>
            <a:pPr marL="822960" lvl="2" eaLnBrk="1" fontAlgn="auto" hangingPunct="1">
              <a:spcAft>
                <a:spcPts val="0"/>
              </a:spcAft>
              <a:buClr>
                <a:schemeClr val="accent3"/>
              </a:buClr>
              <a:buFont typeface="Wingdings 2"/>
              <a:buChar char=""/>
              <a:defRPr/>
            </a:pPr>
            <a:r>
              <a:rPr lang="en-US" altLang="en-US" sz="2800" dirty="0" smtClean="0"/>
              <a:t>State your goal and purpose</a:t>
            </a:r>
          </a:p>
          <a:p>
            <a:pPr marL="822960" lvl="2" eaLnBrk="1" fontAlgn="auto" hangingPunct="1">
              <a:spcAft>
                <a:spcPts val="0"/>
              </a:spcAft>
              <a:buClr>
                <a:schemeClr val="accent3"/>
              </a:buClr>
              <a:buFont typeface="Wingdings 2"/>
              <a:buChar char=""/>
              <a:defRPr/>
            </a:pPr>
            <a:r>
              <a:rPr lang="en-US" altLang="en-US" sz="2800" dirty="0" smtClean="0"/>
              <a:t>Set a deadline for contributions </a:t>
            </a:r>
          </a:p>
          <a:p>
            <a:pPr marL="822960" lvl="2" eaLnBrk="1" fontAlgn="auto" hangingPunct="1">
              <a:spcAft>
                <a:spcPts val="0"/>
              </a:spcAft>
              <a:buClr>
                <a:schemeClr val="accent3"/>
              </a:buClr>
              <a:buFont typeface="Wingdings 2"/>
              <a:buChar char=""/>
              <a:defRPr/>
            </a:pPr>
            <a:r>
              <a:rPr lang="en-US" altLang="en-US" sz="2800" dirty="0" smtClean="0"/>
              <a:t>Offer a “match” from a generous donor if possible</a:t>
            </a:r>
          </a:p>
          <a:p>
            <a:pPr marL="822960" lvl="2" eaLnBrk="1" fontAlgn="auto" hangingPunct="1">
              <a:spcAft>
                <a:spcPts val="0"/>
              </a:spcAft>
              <a:buClr>
                <a:schemeClr val="accent3"/>
              </a:buClr>
              <a:buFont typeface="Wingdings 2"/>
              <a:buChar char=""/>
              <a:defRPr/>
            </a:pPr>
            <a:r>
              <a:rPr lang="en-US" altLang="en-US" sz="2800" dirty="0" smtClean="0"/>
              <a:t>Include several ways to donate</a:t>
            </a:r>
          </a:p>
          <a:p>
            <a:pPr marL="1097598" lvl="3" eaLnBrk="1" fontAlgn="auto" hangingPunct="1">
              <a:spcAft>
                <a:spcPts val="0"/>
              </a:spcAft>
              <a:buClr>
                <a:schemeClr val="accent3"/>
              </a:buClr>
              <a:buFont typeface="Wingdings 2"/>
              <a:buChar char=""/>
              <a:defRPr/>
            </a:pPr>
            <a:r>
              <a:rPr lang="en-US" altLang="en-US" sz="2600" dirty="0" smtClean="0"/>
              <a:t>credit card, check (payable how), online, reply form with several suggested levels of giving.</a:t>
            </a:r>
          </a:p>
          <a:p>
            <a:pPr marL="822960" lvl="2" eaLnBrk="1" fontAlgn="auto" hangingPunct="1">
              <a:spcAft>
                <a:spcPts val="0"/>
              </a:spcAft>
              <a:buClr>
                <a:schemeClr val="accent3"/>
              </a:buClr>
              <a:buFont typeface="Wingdings 2"/>
              <a:buChar char=""/>
              <a:defRPr/>
            </a:pPr>
            <a:r>
              <a:rPr lang="en-US" altLang="en-US" sz="2800" dirty="0" smtClean="0"/>
              <a:t>Remind them how it will benefit them if you achieve your goal</a:t>
            </a:r>
          </a:p>
          <a:p>
            <a:pPr marL="274638" lvl="1" indent="0" eaLnBrk="1" fontAlgn="auto" hangingPunct="1">
              <a:spcAft>
                <a:spcPts val="0"/>
              </a:spcAft>
              <a:buFont typeface="Wingdings"/>
              <a:buNone/>
              <a:defRPr/>
            </a:pPr>
            <a:r>
              <a:rPr lang="en-US" altLang="en-US" dirty="0" smtClean="0"/>
              <a:t> </a:t>
            </a:r>
          </a:p>
        </p:txBody>
      </p:sp>
    </p:spTree>
    <p:extLst>
      <p:ext uri="{BB962C8B-B14F-4D97-AF65-F5344CB8AC3E}">
        <p14:creationId xmlns:p14="http://schemas.microsoft.com/office/powerpoint/2010/main" val="223108106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US" sz="3500" b="1" dirty="0"/>
              <a:t>How to </a:t>
            </a:r>
            <a:r>
              <a:rPr lang="en-US" sz="3500" b="1" dirty="0" smtClean="0"/>
              <a:t>get money in the mail!</a:t>
            </a:r>
            <a:endParaRPr lang="en-US" sz="3500" dirty="0" smtClean="0">
              <a:solidFill>
                <a:srgbClr val="7B9899"/>
              </a:solidFill>
            </a:endParaRPr>
          </a:p>
        </p:txBody>
      </p:sp>
      <p:sp>
        <p:nvSpPr>
          <p:cNvPr id="3" name="Content Placeholder 2"/>
          <p:cNvSpPr>
            <a:spLocks noGrp="1"/>
          </p:cNvSpPr>
          <p:nvPr>
            <p:ph sz="quarter" idx="1"/>
          </p:nvPr>
        </p:nvSpPr>
        <p:spPr>
          <a:xfrm>
            <a:off x="301625" y="1527174"/>
            <a:ext cx="8504238" cy="5330825"/>
          </a:xfrm>
        </p:spPr>
        <p:txBody>
          <a:bodyPr>
            <a:normAutofit lnSpcReduction="10000"/>
          </a:bodyPr>
          <a:lstStyle/>
          <a:p>
            <a:pPr marL="274320" indent="-274320" fontAlgn="auto">
              <a:spcAft>
                <a:spcPts val="0"/>
              </a:spcAft>
              <a:buFont typeface="Wingdings 2"/>
              <a:buChar char=""/>
              <a:defRPr/>
            </a:pPr>
            <a:r>
              <a:rPr lang="en-US" dirty="0" smtClean="0"/>
              <a:t>Send a letter</a:t>
            </a:r>
          </a:p>
          <a:p>
            <a:pPr marL="548640" lvl="1" indent="-274320" fontAlgn="auto">
              <a:spcAft>
                <a:spcPts val="0"/>
              </a:spcAft>
              <a:buFont typeface="Wingdings"/>
              <a:buChar char=""/>
              <a:defRPr/>
            </a:pPr>
            <a:r>
              <a:rPr lang="en-US" dirty="0" smtClean="0"/>
              <a:t>Ask for money!</a:t>
            </a:r>
          </a:p>
          <a:p>
            <a:pPr marL="274320" indent="-274320" fontAlgn="auto">
              <a:spcAft>
                <a:spcPts val="0"/>
              </a:spcAft>
              <a:buFont typeface="Wingdings 2"/>
              <a:buChar char=""/>
              <a:defRPr/>
            </a:pPr>
            <a:endParaRPr lang="en-US" sz="2000" dirty="0" smtClean="0"/>
          </a:p>
          <a:p>
            <a:pPr marL="274320" indent="-274320" fontAlgn="auto">
              <a:spcAft>
                <a:spcPts val="0"/>
              </a:spcAft>
              <a:buFont typeface="Wingdings 2"/>
              <a:buChar char=""/>
              <a:defRPr/>
            </a:pPr>
            <a:r>
              <a:rPr lang="en-US" dirty="0" smtClean="0"/>
              <a:t>Follow up with a phone call</a:t>
            </a:r>
          </a:p>
          <a:p>
            <a:pPr marL="548640" lvl="1" indent="-274320" fontAlgn="auto">
              <a:spcAft>
                <a:spcPts val="0"/>
              </a:spcAft>
              <a:buFont typeface="Wingdings"/>
              <a:buChar char=""/>
              <a:defRPr/>
            </a:pPr>
            <a:r>
              <a:rPr lang="en-US" dirty="0" smtClean="0"/>
              <a:t>Ask for money!</a:t>
            </a:r>
          </a:p>
          <a:p>
            <a:pPr marL="548640" lvl="1" indent="-274320" fontAlgn="auto">
              <a:spcAft>
                <a:spcPts val="0"/>
              </a:spcAft>
              <a:buFont typeface="Wingdings"/>
              <a:buChar char=""/>
              <a:defRPr/>
            </a:pPr>
            <a:endParaRPr lang="en-US" sz="2000" dirty="0" smtClean="0"/>
          </a:p>
          <a:p>
            <a:pPr marL="274320" indent="-274320" fontAlgn="auto">
              <a:spcAft>
                <a:spcPts val="0"/>
              </a:spcAft>
              <a:buFont typeface="Wingdings 2"/>
              <a:buChar char=""/>
              <a:defRPr/>
            </a:pPr>
            <a:r>
              <a:rPr lang="en-US" dirty="0" smtClean="0"/>
              <a:t>MUCH higher cost of fundraising – </a:t>
            </a:r>
          </a:p>
          <a:p>
            <a:pPr marL="274320" indent="-274320" fontAlgn="auto">
              <a:spcAft>
                <a:spcPts val="0"/>
              </a:spcAft>
              <a:buNone/>
              <a:defRPr/>
            </a:pPr>
            <a:r>
              <a:rPr lang="en-US" dirty="0" smtClean="0"/>
              <a:t>net revenue can be as low as </a:t>
            </a:r>
          </a:p>
          <a:p>
            <a:pPr marL="274320" indent="-274320" fontAlgn="auto">
              <a:spcAft>
                <a:spcPts val="0"/>
              </a:spcAft>
              <a:buNone/>
              <a:defRPr/>
            </a:pPr>
            <a:r>
              <a:rPr lang="en-US" dirty="0" smtClean="0"/>
              <a:t>40% to 60%</a:t>
            </a:r>
          </a:p>
          <a:p>
            <a:pPr marL="274320" indent="-274320" fontAlgn="auto">
              <a:spcAft>
                <a:spcPts val="0"/>
              </a:spcAft>
              <a:buFont typeface="Wingdings 2"/>
              <a:buChar char=""/>
              <a:defRPr/>
            </a:pPr>
            <a:endParaRPr lang="en-US" sz="2000" dirty="0" smtClean="0"/>
          </a:p>
          <a:p>
            <a:pPr marL="274320" indent="-274320" fontAlgn="auto">
              <a:spcAft>
                <a:spcPts val="0"/>
              </a:spcAft>
              <a:buFont typeface="Wingdings 2"/>
              <a:buChar char=""/>
              <a:defRPr/>
            </a:pPr>
            <a:r>
              <a:rPr lang="en-US" dirty="0" smtClean="0"/>
              <a:t>What is your return on investment </a:t>
            </a:r>
          </a:p>
          <a:p>
            <a:pPr marL="274320" indent="-274320" fontAlgn="auto">
              <a:spcAft>
                <a:spcPts val="0"/>
              </a:spcAft>
              <a:buNone/>
              <a:defRPr/>
            </a:pPr>
            <a:r>
              <a:rPr lang="en-US" dirty="0" smtClean="0"/>
              <a:t>(ROI)?</a:t>
            </a:r>
          </a:p>
          <a:p>
            <a:pPr marL="274320" indent="-274320" fontAlgn="auto">
              <a:spcAft>
                <a:spcPts val="0"/>
              </a:spcAft>
              <a:buFont typeface="Wingdings 2"/>
              <a:buNone/>
              <a:defRPr/>
            </a:pPr>
            <a:endParaRPr lang="en-US" dirty="0" smtClean="0"/>
          </a:p>
        </p:txBody>
      </p:sp>
      <p:pic>
        <p:nvPicPr>
          <p:cNvPr id="4" name="Picture 4" descr="postal-mailman_cartoon2-300x288.jpg"/>
          <p:cNvPicPr>
            <a:picLocks noChangeAspect="1"/>
          </p:cNvPicPr>
          <p:nvPr/>
        </p:nvPicPr>
        <p:blipFill>
          <a:blip r:embed="rId2"/>
          <a:srcRect/>
          <a:stretch>
            <a:fillRect/>
          </a:stretch>
        </p:blipFill>
        <p:spPr bwMode="auto">
          <a:xfrm>
            <a:off x="6286500" y="4114800"/>
            <a:ext cx="2857500" cy="2743200"/>
          </a:xfrm>
          <a:prstGeom prst="rect">
            <a:avLst/>
          </a:prstGeom>
          <a:noFill/>
          <a:ln w="9525">
            <a:noFill/>
            <a:miter lim="800000"/>
            <a:headEnd/>
            <a:tailEnd/>
          </a:ln>
        </p:spPr>
      </p:pic>
    </p:spTree>
    <p:extLst>
      <p:ext uri="{BB962C8B-B14F-4D97-AF65-F5344CB8AC3E}">
        <p14:creationId xmlns:p14="http://schemas.microsoft.com/office/powerpoint/2010/main" val="317022801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76200"/>
            <a:ext cx="8229600" cy="1143000"/>
          </a:xfrm>
        </p:spPr>
        <p:txBody>
          <a:bodyPr>
            <a:normAutofit/>
          </a:bodyPr>
          <a:lstStyle/>
          <a:p>
            <a:r>
              <a:rPr lang="en-US" sz="3500" b="1" dirty="0" smtClean="0"/>
              <a:t>Components to a good letter</a:t>
            </a:r>
            <a:endParaRPr lang="en-US" sz="3500" b="1" dirty="0" smtClean="0">
              <a:solidFill>
                <a:srgbClr val="7B9899"/>
              </a:solidFill>
              <a:latin typeface="Garamond" pitchFamily="18" charset="0"/>
            </a:endParaRPr>
          </a:p>
        </p:txBody>
      </p:sp>
      <p:sp>
        <p:nvSpPr>
          <p:cNvPr id="22532" name="Slide Number Placeholder 3"/>
          <p:cNvSpPr>
            <a:spLocks noGrp="1"/>
          </p:cNvSpPr>
          <p:nvPr>
            <p:ph type="sldNum" sz="quarter" idx="12"/>
          </p:nvPr>
        </p:nvSpPr>
        <p:spPr/>
        <p:txBody>
          <a:bodyPr/>
          <a:lstStyle/>
          <a:p>
            <a:pPr>
              <a:defRPr/>
            </a:pPr>
            <a:endParaRPr lang="en-US" dirty="0"/>
          </a:p>
        </p:txBody>
      </p:sp>
      <p:sp>
        <p:nvSpPr>
          <p:cNvPr id="22531" name="Content Placeholder 2"/>
          <p:cNvSpPr>
            <a:spLocks noGrp="1"/>
          </p:cNvSpPr>
          <p:nvPr>
            <p:ph sz="quarter" idx="1"/>
          </p:nvPr>
        </p:nvSpPr>
        <p:spPr>
          <a:xfrm>
            <a:off x="381000" y="1600200"/>
            <a:ext cx="8229600" cy="4530725"/>
          </a:xfrm>
        </p:spPr>
        <p:txBody>
          <a:bodyPr>
            <a:normAutofit fontScale="70000" lnSpcReduction="20000"/>
          </a:bodyPr>
          <a:lstStyle/>
          <a:p>
            <a:pPr marL="274320" indent="-274320" eaLnBrk="1" fontAlgn="auto" hangingPunct="1">
              <a:spcAft>
                <a:spcPts val="0"/>
              </a:spcAft>
              <a:buFont typeface="Wingdings 2"/>
              <a:buChar char=""/>
              <a:defRPr/>
            </a:pPr>
            <a:r>
              <a:rPr lang="en-US" sz="3400" b="1" u="sng" dirty="0" smtClean="0">
                <a:latin typeface="Times New Roman" charset="0"/>
                <a:cs typeface="Times New Roman" charset="0"/>
              </a:rPr>
              <a:t>Letter is legal and includes all necessary disclaimers!</a:t>
            </a:r>
          </a:p>
          <a:p>
            <a:pPr marL="274320" indent="-274320" eaLnBrk="1" fontAlgn="auto" hangingPunct="1">
              <a:spcAft>
                <a:spcPts val="0"/>
              </a:spcAft>
              <a:buFont typeface="Wingdings 2"/>
              <a:buChar char=""/>
              <a:defRPr/>
            </a:pPr>
            <a:r>
              <a:rPr lang="en-US" sz="3000" dirty="0" smtClean="0">
                <a:latin typeface="Times New Roman" charset="0"/>
                <a:cs typeface="Times New Roman" charset="0"/>
              </a:rPr>
              <a:t>Carrier / Outer envelope</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Should entice people to open your letter</a:t>
            </a:r>
          </a:p>
          <a:p>
            <a:pPr marL="274320" indent="-274320" eaLnBrk="1" fontAlgn="auto" hangingPunct="1">
              <a:spcAft>
                <a:spcPts val="0"/>
              </a:spcAft>
              <a:buFont typeface="Wingdings 2"/>
              <a:buChar char=""/>
              <a:defRPr/>
            </a:pPr>
            <a:r>
              <a:rPr lang="en-US" sz="3000" dirty="0" smtClean="0">
                <a:latin typeface="Times New Roman" charset="0"/>
                <a:cs typeface="Times New Roman" charset="0"/>
              </a:rPr>
              <a:t>Letter</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Should be written at the 8</a:t>
            </a:r>
            <a:r>
              <a:rPr lang="en-US" sz="3000" baseline="30000" dirty="0" smtClean="0">
                <a:latin typeface="Times New Roman" charset="0"/>
                <a:cs typeface="Times New Roman" charset="0"/>
              </a:rPr>
              <a:t>th</a:t>
            </a:r>
            <a:r>
              <a:rPr lang="en-US" sz="3000" dirty="0" smtClean="0">
                <a:latin typeface="Times New Roman" charset="0"/>
                <a:cs typeface="Times New Roman" charset="0"/>
              </a:rPr>
              <a:t> grade level</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Easy to skim, with all of the monetary information bolded and key motivators underlined</a:t>
            </a:r>
          </a:p>
          <a:p>
            <a:pPr marL="274320" indent="-274320" eaLnBrk="1" fontAlgn="auto" hangingPunct="1">
              <a:spcAft>
                <a:spcPts val="0"/>
              </a:spcAft>
              <a:buFont typeface="Wingdings 2"/>
              <a:buChar char=""/>
              <a:defRPr/>
            </a:pPr>
            <a:r>
              <a:rPr lang="en-US" sz="3000" dirty="0" smtClean="0">
                <a:latin typeface="Times New Roman" charset="0"/>
                <a:cs typeface="Times New Roman" charset="0"/>
              </a:rPr>
              <a:t>Reply</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Should be smaller than your letter and stand out within your package</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Should also fit in your reply envelope</a:t>
            </a:r>
          </a:p>
          <a:p>
            <a:pPr marL="274320" indent="-274320" eaLnBrk="1" fontAlgn="auto" hangingPunct="1">
              <a:spcAft>
                <a:spcPts val="0"/>
              </a:spcAft>
              <a:buFont typeface="Wingdings 2"/>
              <a:buChar char=""/>
              <a:defRPr/>
            </a:pPr>
            <a:r>
              <a:rPr lang="en-US" sz="3000" dirty="0" smtClean="0">
                <a:latin typeface="Times New Roman" charset="0"/>
                <a:cs typeface="Times New Roman" charset="0"/>
              </a:rPr>
              <a:t>BRE – Business reply envelope</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Have the correct return address</a:t>
            </a:r>
          </a:p>
          <a:p>
            <a:pPr marL="548640" lvl="1" indent="-274320" eaLnBrk="1" fontAlgn="auto" hangingPunct="1">
              <a:spcAft>
                <a:spcPts val="0"/>
              </a:spcAft>
              <a:buFont typeface="Wingdings"/>
              <a:buChar char=""/>
              <a:defRPr/>
            </a:pPr>
            <a:r>
              <a:rPr lang="en-US" sz="3000" dirty="0" smtClean="0">
                <a:latin typeface="Times New Roman" charset="0"/>
                <a:cs typeface="Times New Roman" charset="0"/>
              </a:rPr>
              <a:t>Fit in your carrier</a:t>
            </a:r>
          </a:p>
          <a:p>
            <a:pPr marL="274002" indent="-274320" eaLnBrk="1" fontAlgn="auto" hangingPunct="1">
              <a:spcAft>
                <a:spcPts val="0"/>
              </a:spcAft>
              <a:buFont typeface="Wingdings 2" pitchFamily="18" charset="2"/>
              <a:buNone/>
              <a:defRPr/>
            </a:pPr>
            <a:endParaRPr lang="en-US" sz="3500" dirty="0" smtClean="0">
              <a:latin typeface="Times New Roman" charset="0"/>
              <a:cs typeface="Times New Roman" charset="0"/>
            </a:endParaRPr>
          </a:p>
          <a:p>
            <a:pPr marL="548640" lvl="1" indent="-274320" eaLnBrk="1" fontAlgn="auto" hangingPunct="1">
              <a:spcAft>
                <a:spcPts val="0"/>
              </a:spcAft>
              <a:buFont typeface="Wingdings"/>
              <a:buChar char=""/>
              <a:defRPr/>
            </a:pPr>
            <a:endParaRPr lang="en-US" sz="3000" dirty="0" smtClean="0">
              <a:latin typeface="Times New Roman" charset="0"/>
              <a:cs typeface="Times New Roman" charset="0"/>
            </a:endParaRPr>
          </a:p>
          <a:p>
            <a:pPr marL="274320" indent="-274320" eaLnBrk="1" fontAlgn="auto" hangingPunct="1">
              <a:spcAft>
                <a:spcPts val="0"/>
              </a:spcAft>
              <a:buFont typeface="Wingdings 2"/>
              <a:buChar char=""/>
              <a:defRPr/>
            </a:pPr>
            <a:endParaRPr lang="en-US" dirty="0" smtClean="0"/>
          </a:p>
        </p:txBody>
      </p:sp>
    </p:spTree>
    <p:extLst>
      <p:ext uri="{BB962C8B-B14F-4D97-AF65-F5344CB8AC3E}">
        <p14:creationId xmlns:p14="http://schemas.microsoft.com/office/powerpoint/2010/main" val="22262730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sz="3600" b="1" dirty="0"/>
              <a:t>How to get money </a:t>
            </a:r>
            <a:r>
              <a:rPr lang="en-US" sz="3600" b="1" dirty="0" smtClean="0"/>
              <a:t>online?!</a:t>
            </a:r>
            <a:endParaRPr lang="en-US" dirty="0" smtClean="0">
              <a:solidFill>
                <a:srgbClr val="7B9899"/>
              </a:solidFill>
            </a:endParaRPr>
          </a:p>
        </p:txBody>
      </p:sp>
      <p:sp>
        <p:nvSpPr>
          <p:cNvPr id="3" name="Content Placeholder 2"/>
          <p:cNvSpPr>
            <a:spLocks noGrp="1"/>
          </p:cNvSpPr>
          <p:nvPr>
            <p:ph sz="quarter" idx="1"/>
          </p:nvPr>
        </p:nvSpPr>
        <p:spPr>
          <a:xfrm>
            <a:off x="301625" y="1527175"/>
            <a:ext cx="8504238" cy="4572000"/>
          </a:xfrm>
        </p:spPr>
        <p:txBody>
          <a:bodyPr>
            <a:normAutofit fontScale="92500"/>
          </a:bodyPr>
          <a:lstStyle/>
          <a:p>
            <a:pPr marL="274320" indent="-274320" fontAlgn="auto">
              <a:spcAft>
                <a:spcPts val="0"/>
              </a:spcAft>
              <a:buFont typeface="Wingdings 2"/>
              <a:buChar char=""/>
              <a:defRPr/>
            </a:pPr>
            <a:r>
              <a:rPr lang="en-US" dirty="0" smtClean="0"/>
              <a:t>Draft an e-mail</a:t>
            </a:r>
          </a:p>
          <a:p>
            <a:pPr marL="548640" lvl="1" indent="-274320" fontAlgn="auto">
              <a:spcAft>
                <a:spcPts val="0"/>
              </a:spcAft>
              <a:buFont typeface="Wingdings"/>
              <a:buChar char=""/>
              <a:defRPr/>
            </a:pPr>
            <a:r>
              <a:rPr lang="en-US" dirty="0" smtClean="0"/>
              <a:t>Ask for money!</a:t>
            </a:r>
          </a:p>
          <a:p>
            <a:pPr marL="274320" indent="-274320" fontAlgn="auto">
              <a:spcAft>
                <a:spcPts val="0"/>
              </a:spcAft>
              <a:buFont typeface="Wingdings 2"/>
              <a:buChar char=""/>
              <a:defRPr/>
            </a:pPr>
            <a:r>
              <a:rPr lang="en-US" dirty="0" smtClean="0"/>
              <a:t>Take advantage of everything you can in a timely manner </a:t>
            </a:r>
          </a:p>
          <a:p>
            <a:pPr marL="548640" lvl="1" indent="-274320" fontAlgn="auto">
              <a:spcAft>
                <a:spcPts val="0"/>
              </a:spcAft>
              <a:buFont typeface="Wingdings"/>
              <a:buChar char=""/>
              <a:defRPr/>
            </a:pPr>
            <a:r>
              <a:rPr lang="en-US" dirty="0" smtClean="0"/>
              <a:t>If you wait too long you lose money </a:t>
            </a:r>
          </a:p>
          <a:p>
            <a:pPr marL="274320" indent="-274320" fontAlgn="auto">
              <a:spcAft>
                <a:spcPts val="0"/>
              </a:spcAft>
              <a:buFont typeface="Wingdings 2"/>
              <a:buChar char=""/>
              <a:defRPr/>
            </a:pPr>
            <a:r>
              <a:rPr lang="en-US" dirty="0" smtClean="0"/>
              <a:t>Put an appeal on </a:t>
            </a:r>
            <a:r>
              <a:rPr lang="en-US" dirty="0" err="1" smtClean="0"/>
              <a:t>Facebook</a:t>
            </a:r>
            <a:r>
              <a:rPr lang="en-US" dirty="0" smtClean="0"/>
              <a:t> and Twitter</a:t>
            </a:r>
          </a:p>
          <a:p>
            <a:pPr marL="274320" indent="-274320" fontAlgn="auto">
              <a:spcAft>
                <a:spcPts val="0"/>
              </a:spcAft>
              <a:buFont typeface="Wingdings 2"/>
              <a:buChar char=""/>
              <a:defRPr/>
            </a:pPr>
            <a:r>
              <a:rPr lang="en-US" dirty="0" smtClean="0"/>
              <a:t>Are you set up for online contributions?</a:t>
            </a:r>
          </a:p>
          <a:p>
            <a:pPr marL="548640" lvl="1" indent="-274320" fontAlgn="auto">
              <a:spcAft>
                <a:spcPts val="0"/>
              </a:spcAft>
              <a:buFont typeface="Wingdings"/>
              <a:buChar char=""/>
              <a:defRPr/>
            </a:pPr>
            <a:r>
              <a:rPr lang="en-US" dirty="0" smtClean="0"/>
              <a:t>Where is the money being deposited </a:t>
            </a:r>
          </a:p>
          <a:p>
            <a:pPr marL="548640" lvl="1" indent="-274320" fontAlgn="auto">
              <a:spcAft>
                <a:spcPts val="0"/>
              </a:spcAft>
              <a:buFont typeface="Wingdings"/>
              <a:buChar char=""/>
              <a:defRPr/>
            </a:pPr>
            <a:r>
              <a:rPr lang="en-US" dirty="0" smtClean="0"/>
              <a:t>Are you collecting all of the information you need for compliance purposes </a:t>
            </a:r>
          </a:p>
          <a:p>
            <a:pPr marL="548640" lvl="1" indent="-274320" fontAlgn="auto">
              <a:spcAft>
                <a:spcPts val="0"/>
              </a:spcAft>
              <a:buFont typeface="Wingdings"/>
              <a:buChar char=""/>
              <a:defRPr/>
            </a:pPr>
            <a:r>
              <a:rPr lang="en-US" dirty="0" smtClean="0"/>
              <a:t>Have you considered and accounted for all of the costs associated with online fundraising </a:t>
            </a:r>
            <a:endParaRPr lang="en-US" dirty="0"/>
          </a:p>
        </p:txBody>
      </p:sp>
    </p:spTree>
    <p:extLst>
      <p:ext uri="{BB962C8B-B14F-4D97-AF65-F5344CB8AC3E}">
        <p14:creationId xmlns:p14="http://schemas.microsoft.com/office/powerpoint/2010/main" val="191137860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1625" y="201613"/>
            <a:ext cx="8534400" cy="758825"/>
          </a:xfrm>
        </p:spPr>
        <p:txBody>
          <a:bodyPr>
            <a:normAutofit/>
          </a:bodyPr>
          <a:lstStyle/>
          <a:p>
            <a:pPr eaLnBrk="1" hangingPunct="1"/>
            <a:r>
              <a:rPr lang="en-US" altLang="en-US" sz="3500" b="1" dirty="0" smtClean="0">
                <a:solidFill>
                  <a:srgbClr val="164C6C"/>
                </a:solidFill>
              </a:rPr>
              <a:t>Direct Fundraising Ideas</a:t>
            </a:r>
          </a:p>
        </p:txBody>
      </p:sp>
      <p:sp>
        <p:nvSpPr>
          <p:cNvPr id="204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 name="Content Placeholder 2"/>
          <p:cNvSpPr>
            <a:spLocks noGrp="1"/>
          </p:cNvSpPr>
          <p:nvPr>
            <p:ph sz="quarter" idx="1"/>
          </p:nvPr>
        </p:nvSpPr>
        <p:spPr>
          <a:xfrm>
            <a:off x="301625" y="1831975"/>
            <a:ext cx="8504238" cy="4949825"/>
          </a:xfrm>
        </p:spPr>
        <p:txBody>
          <a:bodyPr>
            <a:normAutofit/>
          </a:bodyPr>
          <a:lstStyle/>
          <a:p>
            <a:pPr marL="274320" indent="-274320" eaLnBrk="1" fontAlgn="auto" hangingPunct="1">
              <a:spcAft>
                <a:spcPts val="0"/>
              </a:spcAft>
              <a:buClr>
                <a:srgbClr val="C00000"/>
              </a:buClr>
              <a:buFont typeface="Wingdings 2"/>
              <a:buNone/>
              <a:defRPr/>
            </a:pPr>
            <a:r>
              <a:rPr lang="en-US" sz="2600" b="1" dirty="0" smtClean="0"/>
              <a:t> </a:t>
            </a:r>
            <a:r>
              <a:rPr lang="en-US" sz="2800" b="1" i="1" dirty="0" smtClean="0"/>
              <a:t>Membership</a:t>
            </a:r>
            <a:endParaRPr lang="en-US" sz="1800" b="1" i="1" dirty="0" smtClean="0"/>
          </a:p>
          <a:p>
            <a:pPr marL="274320" indent="-274320" eaLnBrk="1" fontAlgn="auto" hangingPunct="1">
              <a:spcAft>
                <a:spcPts val="0"/>
              </a:spcAft>
              <a:buClr>
                <a:srgbClr val="C00000"/>
              </a:buClr>
              <a:buFont typeface="Wingdings 2"/>
              <a:buChar char=""/>
              <a:defRPr/>
            </a:pPr>
            <a:r>
              <a:rPr lang="en-US" sz="2600" dirty="0" smtClean="0"/>
              <a:t>Ask Republican voters to pay a ‘Membership Fee’ to help support the basic operations of the County Party.</a:t>
            </a:r>
          </a:p>
          <a:p>
            <a:pPr marL="548640" lvl="1" indent="-274320" eaLnBrk="1" fontAlgn="auto" hangingPunct="1">
              <a:spcAft>
                <a:spcPts val="0"/>
              </a:spcAft>
              <a:buClr>
                <a:srgbClr val="C00000"/>
              </a:buClr>
              <a:buFont typeface="Wingdings"/>
              <a:buChar char=""/>
              <a:defRPr/>
            </a:pPr>
            <a:r>
              <a:rPr lang="en-US" dirty="0" smtClean="0"/>
              <a:t>Example: Member $15   or  Family Membership $25</a:t>
            </a:r>
          </a:p>
          <a:p>
            <a:pPr marL="274320" indent="-274320" eaLnBrk="1" fontAlgn="auto" hangingPunct="1">
              <a:spcAft>
                <a:spcPts val="0"/>
              </a:spcAft>
              <a:buClr>
                <a:srgbClr val="C00000"/>
              </a:buClr>
              <a:buFont typeface="Wingdings 2"/>
              <a:buChar char=""/>
              <a:defRPr/>
            </a:pPr>
            <a:r>
              <a:rPr lang="en-US" sz="2600" dirty="0" smtClean="0"/>
              <a:t>Make sure to keep these individuals informed of events and other important information.</a:t>
            </a:r>
          </a:p>
          <a:p>
            <a:pPr marL="274320" indent="-274320" eaLnBrk="1" fontAlgn="auto" hangingPunct="1">
              <a:spcAft>
                <a:spcPts val="0"/>
              </a:spcAft>
              <a:buClr>
                <a:srgbClr val="C00000"/>
              </a:buClr>
              <a:buFont typeface="Wingdings 2"/>
              <a:buChar char=""/>
              <a:defRPr/>
            </a:pPr>
            <a:r>
              <a:rPr lang="en-US" sz="2600" dirty="0" smtClean="0"/>
              <a:t>You cannot force anyone to pay a fee to participate.</a:t>
            </a:r>
          </a:p>
          <a:p>
            <a:pPr marL="274320" indent="-274320" eaLnBrk="1" fontAlgn="auto" hangingPunct="1">
              <a:spcAft>
                <a:spcPts val="0"/>
              </a:spcAft>
              <a:buClr>
                <a:srgbClr val="C00000"/>
              </a:buClr>
              <a:buFont typeface="Wingdings 2"/>
              <a:buChar char=""/>
              <a:defRPr/>
            </a:pPr>
            <a:r>
              <a:rPr lang="en-US" sz="2600" dirty="0" smtClean="0"/>
              <a:t>No one can ‘buy a vote’ on the CEC.</a:t>
            </a:r>
          </a:p>
          <a:p>
            <a:pPr marL="0" indent="0" eaLnBrk="1" fontAlgn="auto" hangingPunct="1">
              <a:spcAft>
                <a:spcPts val="0"/>
              </a:spcAft>
              <a:buClr>
                <a:srgbClr val="C00000"/>
              </a:buClr>
              <a:buNone/>
              <a:defRPr/>
            </a:pPr>
            <a:endParaRPr lang="en-US" sz="2600" dirty="0" smtClean="0"/>
          </a:p>
        </p:txBody>
      </p:sp>
    </p:spTree>
    <p:extLst>
      <p:ext uri="{BB962C8B-B14F-4D97-AF65-F5344CB8AC3E}">
        <p14:creationId xmlns:p14="http://schemas.microsoft.com/office/powerpoint/2010/main" val="40141108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534400" cy="758952"/>
          </a:xfrm>
        </p:spPr>
        <p:txBody>
          <a:bodyPr>
            <a:normAutofit/>
          </a:bodyPr>
          <a:lstStyle/>
          <a:p>
            <a:r>
              <a:rPr lang="en-US" sz="4000" b="1" dirty="0" smtClean="0"/>
              <a:t>Purpose</a:t>
            </a:r>
            <a:endParaRPr lang="en-US" sz="4000" b="1" dirty="0"/>
          </a:p>
        </p:txBody>
      </p:sp>
      <p:sp>
        <p:nvSpPr>
          <p:cNvPr id="3" name="Content Placeholder 2"/>
          <p:cNvSpPr>
            <a:spLocks noGrp="1"/>
          </p:cNvSpPr>
          <p:nvPr>
            <p:ph sz="quarter" idx="1"/>
          </p:nvPr>
        </p:nvSpPr>
        <p:spPr>
          <a:xfrm>
            <a:off x="301752" y="1676400"/>
            <a:ext cx="8503920" cy="4572000"/>
          </a:xfrm>
        </p:spPr>
        <p:txBody>
          <a:bodyPr/>
          <a:lstStyle/>
          <a:p>
            <a:pPr>
              <a:buClr>
                <a:srgbClr val="C00000"/>
              </a:buClr>
            </a:pPr>
            <a:r>
              <a:rPr lang="en-US" dirty="0" smtClean="0"/>
              <a:t>Feel free to modify and adapt any of these ideas to fit YOUR County!</a:t>
            </a:r>
          </a:p>
          <a:p>
            <a:pPr>
              <a:buClr>
                <a:srgbClr val="C00000"/>
              </a:buClr>
              <a:buNone/>
            </a:pPr>
            <a:r>
              <a:rPr lang="en-US" sz="1200" dirty="0" smtClean="0"/>
              <a:t> </a:t>
            </a:r>
          </a:p>
          <a:p>
            <a:pPr>
              <a:buClr>
                <a:srgbClr val="C00000"/>
              </a:buClr>
            </a:pPr>
            <a:r>
              <a:rPr lang="en-US" dirty="0" smtClean="0"/>
              <a:t>It is all about building relationships!</a:t>
            </a:r>
          </a:p>
          <a:p>
            <a:pPr>
              <a:buClr>
                <a:srgbClr val="C00000"/>
              </a:buClr>
              <a:buNone/>
            </a:pPr>
            <a:r>
              <a:rPr lang="en-US" sz="1200" dirty="0" smtClean="0"/>
              <a:t> </a:t>
            </a:r>
          </a:p>
          <a:p>
            <a:pPr>
              <a:buClr>
                <a:srgbClr val="C00000"/>
              </a:buClr>
            </a:pPr>
            <a:r>
              <a:rPr lang="en-US" dirty="0" smtClean="0"/>
              <a:t>When you work hard, play hard</a:t>
            </a:r>
          </a:p>
          <a:p>
            <a:pPr lvl="1">
              <a:buClr>
                <a:srgbClr val="C00000"/>
              </a:buClr>
            </a:pPr>
            <a:r>
              <a:rPr lang="en-US" dirty="0" smtClean="0"/>
              <a:t>You must strike a balance to keep people involved</a:t>
            </a:r>
          </a:p>
          <a:p>
            <a:pPr lvl="1">
              <a:buClr>
                <a:srgbClr val="C00000"/>
              </a:buClr>
              <a:buNone/>
            </a:pPr>
            <a:r>
              <a:rPr lang="en-US" sz="1200" dirty="0" smtClean="0"/>
              <a:t> </a:t>
            </a:r>
          </a:p>
          <a:p>
            <a:pPr>
              <a:buClr>
                <a:srgbClr val="C00000"/>
              </a:buClr>
            </a:pPr>
            <a:r>
              <a:rPr lang="en-US" dirty="0" smtClean="0"/>
              <a:t>Social Events will bring individuals to the Party who might be intimidated to become involved through “political work”</a:t>
            </a:r>
            <a:endParaRPr lang="en-US"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56596"/>
            <a:ext cx="8534400" cy="758952"/>
          </a:xfrm>
        </p:spPr>
        <p:txBody>
          <a:bodyPr>
            <a:normAutofit/>
          </a:bodyPr>
          <a:lstStyle/>
          <a:p>
            <a:r>
              <a:rPr lang="en-US" altLang="en-US" sz="3500" b="1" dirty="0" smtClean="0">
                <a:solidFill>
                  <a:srgbClr val="164C6C"/>
                </a:solidFill>
              </a:rPr>
              <a:t>More Direct </a:t>
            </a:r>
            <a:r>
              <a:rPr lang="en-US" altLang="en-US" sz="3500" b="1" dirty="0">
                <a:solidFill>
                  <a:srgbClr val="164C6C"/>
                </a:solidFill>
              </a:rPr>
              <a:t>Fundraising Ideas</a:t>
            </a:r>
            <a:endParaRPr lang="en-US" altLang="en-US" sz="3500" b="1" dirty="0" smtClean="0">
              <a:solidFill>
                <a:srgbClr val="7B9899"/>
              </a:solidFill>
            </a:endParaRPr>
          </a:p>
        </p:txBody>
      </p:sp>
      <p:sp>
        <p:nvSpPr>
          <p:cNvPr id="225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22532" name="Content Placeholder 2"/>
          <p:cNvSpPr>
            <a:spLocks noGrp="1"/>
          </p:cNvSpPr>
          <p:nvPr>
            <p:ph sz="quarter" idx="1"/>
          </p:nvPr>
        </p:nvSpPr>
        <p:spPr>
          <a:xfrm>
            <a:off x="301625" y="1527175"/>
            <a:ext cx="8504238" cy="4572000"/>
          </a:xfrm>
        </p:spPr>
        <p:txBody>
          <a:bodyPr/>
          <a:lstStyle/>
          <a:p>
            <a:pPr marL="0" indent="0" eaLnBrk="1" hangingPunct="1">
              <a:buNone/>
            </a:pPr>
            <a:r>
              <a:rPr lang="en-US" altLang="en-US" b="1" i="1" dirty="0" smtClean="0"/>
              <a:t>House Parties</a:t>
            </a:r>
          </a:p>
          <a:p>
            <a:pPr lvl="1" eaLnBrk="1" hangingPunct="1"/>
            <a:r>
              <a:rPr lang="en-US" altLang="en-US" dirty="0" smtClean="0"/>
              <a:t>Held in private home.</a:t>
            </a:r>
          </a:p>
          <a:p>
            <a:pPr lvl="1" eaLnBrk="1" hangingPunct="1"/>
            <a:r>
              <a:rPr lang="en-US" altLang="en-US" dirty="0" smtClean="0"/>
              <a:t>Host invites his/her friends, neighbors, co-workers, etc.</a:t>
            </a:r>
          </a:p>
          <a:p>
            <a:pPr lvl="1" eaLnBrk="1" hangingPunct="1"/>
            <a:r>
              <a:rPr lang="en-US" altLang="en-US" dirty="0" smtClean="0"/>
              <a:t>Host provides refreshments.</a:t>
            </a:r>
          </a:p>
          <a:p>
            <a:pPr lvl="1" eaLnBrk="1" hangingPunct="1"/>
            <a:r>
              <a:rPr lang="en-US" altLang="en-US" dirty="0" smtClean="0"/>
              <a:t>Party official presents possible power point.</a:t>
            </a:r>
          </a:p>
          <a:p>
            <a:pPr lvl="1" eaLnBrk="1" hangingPunct="1"/>
            <a:r>
              <a:rPr lang="en-US" altLang="en-US" dirty="0" smtClean="0"/>
              <a:t>Party official provides handouts with overview of presentation plus pledge and donation form.</a:t>
            </a:r>
          </a:p>
          <a:p>
            <a:pPr lvl="1" eaLnBrk="1" hangingPunct="1"/>
            <a:r>
              <a:rPr lang="en-US" altLang="en-US" dirty="0" smtClean="0"/>
              <a:t>Host also encourages attendees to donate.</a:t>
            </a:r>
          </a:p>
          <a:p>
            <a:pPr lvl="1" eaLnBrk="1" hangingPunct="1"/>
            <a:r>
              <a:rPr lang="en-US" altLang="en-US" dirty="0" smtClean="0"/>
              <a:t>Host provides contact information on attendees to Party for follow-up and helps with follow-up if possible. </a:t>
            </a:r>
          </a:p>
        </p:txBody>
      </p:sp>
    </p:spTree>
    <p:extLst>
      <p:ext uri="{BB962C8B-B14F-4D97-AF65-F5344CB8AC3E}">
        <p14:creationId xmlns:p14="http://schemas.microsoft.com/office/powerpoint/2010/main" val="134661619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US" altLang="en-US" sz="3500" b="1" dirty="0">
                <a:solidFill>
                  <a:srgbClr val="164C6C"/>
                </a:solidFill>
              </a:rPr>
              <a:t>More Direct Fundraising Ideas</a:t>
            </a:r>
            <a:endParaRPr lang="en-US" altLang="en-US" sz="3500" b="1" dirty="0" smtClean="0">
              <a:solidFill>
                <a:srgbClr val="7B9899"/>
              </a:solidFill>
            </a:endParaRPr>
          </a:p>
        </p:txBody>
      </p:sp>
      <p:sp>
        <p:nvSpPr>
          <p:cNvPr id="2457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24580" name="Content Placeholder 2"/>
          <p:cNvSpPr>
            <a:spLocks noGrp="1"/>
          </p:cNvSpPr>
          <p:nvPr>
            <p:ph sz="quarter" idx="1"/>
          </p:nvPr>
        </p:nvSpPr>
        <p:spPr>
          <a:xfrm>
            <a:off x="301625" y="1527174"/>
            <a:ext cx="8504238" cy="4797425"/>
          </a:xfrm>
        </p:spPr>
        <p:txBody>
          <a:bodyPr>
            <a:normAutofit/>
          </a:bodyPr>
          <a:lstStyle/>
          <a:p>
            <a:pPr marL="0" indent="0" eaLnBrk="1" hangingPunct="1">
              <a:buNone/>
            </a:pPr>
            <a:r>
              <a:rPr lang="en-US" altLang="en-US" b="1" i="1" dirty="0" smtClean="0"/>
              <a:t>Non-event “event” </a:t>
            </a:r>
          </a:p>
          <a:p>
            <a:pPr eaLnBrk="1" hangingPunct="1"/>
            <a:r>
              <a:rPr lang="en-US" altLang="en-US" sz="2500" dirty="0" smtClean="0"/>
              <a:t>No date conflicts</a:t>
            </a:r>
          </a:p>
          <a:p>
            <a:pPr eaLnBrk="1" hangingPunct="1"/>
            <a:r>
              <a:rPr lang="en-US" altLang="en-US" sz="2500" dirty="0" smtClean="0"/>
              <a:t>Catchy way to invite people to stay home from this event.</a:t>
            </a:r>
          </a:p>
          <a:p>
            <a:pPr lvl="2" eaLnBrk="1" hangingPunct="1"/>
            <a:r>
              <a:rPr lang="en-US" altLang="en-US" sz="2200" dirty="0" smtClean="0"/>
              <a:t>Don’t rent a tux, buy a dress or squeeze into those tight shoes.  Don’t get a baby sitter.  Don’t wash the car.  Just stay home!</a:t>
            </a:r>
          </a:p>
          <a:p>
            <a:pPr marL="594360" lvl="2" indent="0" eaLnBrk="1" hangingPunct="1">
              <a:buNone/>
            </a:pPr>
            <a:endParaRPr lang="en-US" altLang="en-US" sz="2200" dirty="0" smtClean="0"/>
          </a:p>
          <a:p>
            <a:pPr marL="0" indent="0">
              <a:buNone/>
            </a:pPr>
            <a:r>
              <a:rPr lang="en-US" altLang="en-US" b="1" i="1" dirty="0" err="1" smtClean="0"/>
              <a:t>Bakeless</a:t>
            </a:r>
            <a:r>
              <a:rPr lang="en-US" altLang="en-US" b="1" i="1" dirty="0" smtClean="0"/>
              <a:t> Bake Sale</a:t>
            </a:r>
            <a:endParaRPr lang="en-US" altLang="en-US" b="1" i="1" dirty="0"/>
          </a:p>
          <a:p>
            <a:r>
              <a:rPr lang="en-US" altLang="en-US" sz="2500" dirty="0" smtClean="0"/>
              <a:t>Ask for the amount the member would have spent if they had instead of gone to the store, baked for a few hours, and decorated, etc. </a:t>
            </a:r>
            <a:endParaRPr lang="en-US" altLang="en-US" sz="2500" dirty="0"/>
          </a:p>
        </p:txBody>
      </p:sp>
    </p:spTree>
    <p:extLst>
      <p:ext uri="{BB962C8B-B14F-4D97-AF65-F5344CB8AC3E}">
        <p14:creationId xmlns:p14="http://schemas.microsoft.com/office/powerpoint/2010/main" val="375380511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304800"/>
            <a:ext cx="8534400" cy="758825"/>
          </a:xfrm>
        </p:spPr>
        <p:txBody>
          <a:bodyPr>
            <a:normAutofit/>
          </a:bodyPr>
          <a:lstStyle/>
          <a:p>
            <a:r>
              <a:rPr lang="en-US" altLang="en-US" sz="3500" b="1" dirty="0" smtClean="0">
                <a:solidFill>
                  <a:srgbClr val="164C6C"/>
                </a:solidFill>
              </a:rPr>
              <a:t>Direct </a:t>
            </a:r>
            <a:r>
              <a:rPr lang="en-US" altLang="en-US" sz="3500" b="1" dirty="0">
                <a:solidFill>
                  <a:srgbClr val="164C6C"/>
                </a:solidFill>
              </a:rPr>
              <a:t>Fundraising </a:t>
            </a:r>
            <a:r>
              <a:rPr lang="en-US" altLang="en-US" sz="3500" b="1" dirty="0" smtClean="0">
                <a:solidFill>
                  <a:srgbClr val="164C6C"/>
                </a:solidFill>
              </a:rPr>
              <a:t>Partners</a:t>
            </a:r>
            <a:endParaRPr lang="en-US" altLang="en-US" sz="3500" b="1" dirty="0" smtClean="0">
              <a:solidFill>
                <a:srgbClr val="7B9899"/>
              </a:solidFill>
            </a:endParaRPr>
          </a:p>
        </p:txBody>
      </p:sp>
      <p:sp>
        <p:nvSpPr>
          <p:cNvPr id="256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25604" name="Content Placeholder 2"/>
          <p:cNvSpPr>
            <a:spLocks noGrp="1"/>
          </p:cNvSpPr>
          <p:nvPr>
            <p:ph sz="quarter" idx="1"/>
          </p:nvPr>
        </p:nvSpPr>
        <p:spPr>
          <a:xfrm>
            <a:off x="301625" y="1527175"/>
            <a:ext cx="8504238" cy="4572000"/>
          </a:xfrm>
        </p:spPr>
        <p:txBody>
          <a:bodyPr/>
          <a:lstStyle/>
          <a:p>
            <a:pPr marL="0" indent="0" eaLnBrk="1" hangingPunct="1">
              <a:buNone/>
            </a:pPr>
            <a:r>
              <a:rPr lang="en-US" altLang="en-US" b="1" i="1" dirty="0" smtClean="0"/>
              <a:t>Grassroots PLUS</a:t>
            </a:r>
          </a:p>
          <a:p>
            <a:pPr eaLnBrk="1" hangingPunct="1"/>
            <a:endParaRPr lang="en-US" altLang="en-US" b="1" i="1" dirty="0" smtClean="0"/>
          </a:p>
          <a:p>
            <a:pPr eaLnBrk="1" hangingPunct="1"/>
            <a:r>
              <a:rPr lang="en-US" altLang="en-US" dirty="0" smtClean="0"/>
              <a:t>Partner with RPT to obtains ongoing, year-round donations.</a:t>
            </a:r>
          </a:p>
          <a:p>
            <a:pPr eaLnBrk="1" hangingPunct="1"/>
            <a:endParaRPr lang="en-US" altLang="en-US" dirty="0" smtClean="0"/>
          </a:p>
          <a:p>
            <a:pPr eaLnBrk="1" hangingPunct="1"/>
            <a:r>
              <a:rPr lang="en-US" altLang="en-US" dirty="0" smtClean="0"/>
              <a:t>Offer your own benefits to supporters as well as the RPT ones.</a:t>
            </a:r>
          </a:p>
          <a:p>
            <a:pPr lvl="1" eaLnBrk="1" hangingPunct="1"/>
            <a:r>
              <a:rPr lang="en-US" altLang="en-US" dirty="0" smtClean="0"/>
              <a:t>Special lapel pin, shirt, name recognition, etc. </a:t>
            </a:r>
          </a:p>
        </p:txBody>
      </p:sp>
    </p:spTree>
    <p:extLst>
      <p:ext uri="{BB962C8B-B14F-4D97-AF65-F5344CB8AC3E}">
        <p14:creationId xmlns:p14="http://schemas.microsoft.com/office/powerpoint/2010/main" val="152190442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45386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2400"/>
            <a:ext cx="44688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C66734-11B9-4543-A09F-DA5FFC45BB1B}" type="slidenum">
              <a:rPr lang="en-US" altLang="en-US">
                <a:solidFill>
                  <a:srgbClr val="FFFFFF"/>
                </a:solidFill>
                <a:latin typeface="Georgia" panose="02040502050405020303" pitchFamily="18" charset="0"/>
              </a:rPr>
              <a:pPr/>
              <a:t>23</a:t>
            </a:fld>
            <a:endParaRPr lang="en-US" altLang="en-US">
              <a:solidFill>
                <a:srgbClr val="FFFFFF"/>
              </a:solidFill>
              <a:latin typeface="Georgia" panose="02040502050405020303" pitchFamily="18" charset="0"/>
            </a:endParaRPr>
          </a:p>
        </p:txBody>
      </p:sp>
    </p:spTree>
    <p:extLst>
      <p:ext uri="{BB962C8B-B14F-4D97-AF65-F5344CB8AC3E}">
        <p14:creationId xmlns:p14="http://schemas.microsoft.com/office/powerpoint/2010/main" val="180392806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500" b="1" dirty="0" smtClean="0">
                <a:solidFill>
                  <a:srgbClr val="164C6C"/>
                </a:solidFill>
              </a:rPr>
              <a:t>Other Fundraising Events</a:t>
            </a:r>
            <a:endParaRPr lang="en-US" altLang="en-US" sz="3500" dirty="0" smtClean="0">
              <a:solidFill>
                <a:srgbClr val="7B9899"/>
              </a:solidFill>
            </a:endParaRPr>
          </a:p>
        </p:txBody>
      </p:sp>
      <p:sp>
        <p:nvSpPr>
          <p:cNvPr id="3584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4820" name="Content Placeholder 2"/>
          <p:cNvSpPr>
            <a:spLocks noGrp="1"/>
          </p:cNvSpPr>
          <p:nvPr>
            <p:ph sz="quarter" idx="1"/>
          </p:nvPr>
        </p:nvSpPr>
        <p:spPr>
          <a:xfrm>
            <a:off x="301625" y="1295400"/>
            <a:ext cx="8504238" cy="4572000"/>
          </a:xfrm>
        </p:spPr>
        <p:txBody>
          <a:bodyPr/>
          <a:lstStyle/>
          <a:p>
            <a:pPr eaLnBrk="1" hangingPunct="1">
              <a:defRPr/>
            </a:pPr>
            <a:endParaRPr lang="en-US" altLang="en-US" dirty="0" smtClean="0"/>
          </a:p>
          <a:p>
            <a:pPr marL="0" indent="0" eaLnBrk="1" hangingPunct="1">
              <a:buNone/>
              <a:defRPr/>
            </a:pPr>
            <a:r>
              <a:rPr lang="en-US" altLang="en-US" b="1" i="1" dirty="0" smtClean="0"/>
              <a:t>Golf Tournament</a:t>
            </a:r>
          </a:p>
          <a:p>
            <a:pPr marL="0" indent="0" eaLnBrk="1" hangingPunct="1">
              <a:buFont typeface="Wingdings 2" panose="05020102010507070707" pitchFamily="18" charset="2"/>
              <a:buNone/>
              <a:defRPr/>
            </a:pPr>
            <a:r>
              <a:rPr lang="en-US" altLang="en-US" sz="1000" b="1" i="1" dirty="0"/>
              <a:t> </a:t>
            </a:r>
            <a:endParaRPr lang="en-US" altLang="en-US" sz="1000" b="1" i="1" dirty="0" smtClean="0"/>
          </a:p>
          <a:p>
            <a:pPr lvl="1" eaLnBrk="1" hangingPunct="1">
              <a:defRPr/>
            </a:pPr>
            <a:r>
              <a:rPr lang="en-US" altLang="en-US" dirty="0" smtClean="0"/>
              <a:t>Underwriting is critical as it’s more difficult to get golfers to pay for a non-charity event.</a:t>
            </a:r>
          </a:p>
          <a:p>
            <a:pPr marL="274638" lvl="1" indent="0" eaLnBrk="1" hangingPunct="1">
              <a:buFont typeface="Wingdings" panose="05000000000000000000" pitchFamily="2" charset="2"/>
              <a:buNone/>
              <a:defRPr/>
            </a:pPr>
            <a:r>
              <a:rPr lang="en-US" altLang="en-US" sz="800" dirty="0"/>
              <a:t> </a:t>
            </a:r>
            <a:endParaRPr lang="en-US" altLang="en-US" sz="800" dirty="0" smtClean="0"/>
          </a:p>
          <a:p>
            <a:pPr lvl="1" eaLnBrk="1" hangingPunct="1">
              <a:defRPr/>
            </a:pPr>
            <a:r>
              <a:rPr lang="en-US" altLang="en-US" dirty="0" smtClean="0"/>
              <a:t>Golfers will expect “swag”.</a:t>
            </a:r>
          </a:p>
          <a:p>
            <a:pPr marL="274638" lvl="1" indent="0" eaLnBrk="1" hangingPunct="1">
              <a:buFont typeface="Wingdings" panose="05000000000000000000" pitchFamily="2" charset="2"/>
              <a:buNone/>
              <a:defRPr/>
            </a:pPr>
            <a:r>
              <a:rPr lang="en-US" altLang="en-US" sz="800" dirty="0"/>
              <a:t> </a:t>
            </a:r>
            <a:endParaRPr lang="en-US" altLang="en-US" sz="800" dirty="0" smtClean="0"/>
          </a:p>
          <a:p>
            <a:pPr lvl="1" eaLnBrk="1" hangingPunct="1">
              <a:defRPr/>
            </a:pPr>
            <a:r>
              <a:rPr lang="en-US" altLang="en-US" dirty="0" smtClean="0"/>
              <a:t>Include a silent auction of sports-related items. </a:t>
            </a:r>
          </a:p>
          <a:p>
            <a:pPr marL="274638" lvl="1" indent="0" eaLnBrk="1" hangingPunct="1">
              <a:buFont typeface="Wingdings" panose="05000000000000000000" pitchFamily="2" charset="2"/>
              <a:buNone/>
              <a:defRPr/>
            </a:pPr>
            <a:r>
              <a:rPr lang="en-US" altLang="en-US" sz="800" dirty="0"/>
              <a:t> </a:t>
            </a:r>
            <a:endParaRPr lang="en-US" altLang="en-US" sz="800" dirty="0" smtClean="0"/>
          </a:p>
          <a:p>
            <a:pPr lvl="1" eaLnBrk="1" hangingPunct="1">
              <a:defRPr/>
            </a:pPr>
            <a:r>
              <a:rPr lang="en-US" altLang="en-US" dirty="0" smtClean="0"/>
              <a:t>May want to provide some “girly” event for wives in conjunction with golf, such as cosmetic and jewelry displays from vendors who will split proceeds with Party. </a:t>
            </a:r>
          </a:p>
        </p:txBody>
      </p:sp>
    </p:spTree>
    <p:extLst>
      <p:ext uri="{BB962C8B-B14F-4D97-AF65-F5344CB8AC3E}">
        <p14:creationId xmlns:p14="http://schemas.microsoft.com/office/powerpoint/2010/main" val="958526312"/>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smtClean="0"/>
              <a:t>Dinners &amp; Galas</a:t>
            </a:r>
            <a:endParaRPr lang="en-US" sz="3500" b="1" dirty="0"/>
          </a:p>
        </p:txBody>
      </p:sp>
      <p:sp>
        <p:nvSpPr>
          <p:cNvPr id="3" name="Content Placeholder 2"/>
          <p:cNvSpPr>
            <a:spLocks noGrp="1"/>
          </p:cNvSpPr>
          <p:nvPr>
            <p:ph sz="quarter" idx="1"/>
          </p:nvPr>
        </p:nvSpPr>
        <p:spPr>
          <a:xfrm>
            <a:off x="301752" y="1371600"/>
            <a:ext cx="8503920" cy="4800600"/>
          </a:xfrm>
        </p:spPr>
        <p:txBody>
          <a:bodyPr>
            <a:normAutofit/>
          </a:bodyPr>
          <a:lstStyle/>
          <a:p>
            <a:pPr>
              <a:buClr>
                <a:srgbClr val="C00000"/>
              </a:buClr>
              <a:buNone/>
            </a:pPr>
            <a:r>
              <a:rPr lang="en-US" sz="2800" b="1" i="1" dirty="0" smtClean="0"/>
              <a:t>Lincoln or Reagan Dinner</a:t>
            </a:r>
            <a:endParaRPr lang="en-US" sz="1400" i="1" dirty="0" smtClean="0"/>
          </a:p>
          <a:p>
            <a:pPr lvl="1">
              <a:buClr>
                <a:srgbClr val="C00000"/>
              </a:buClr>
            </a:pPr>
            <a:r>
              <a:rPr lang="en-US" sz="2300" dirty="0" smtClean="0"/>
              <a:t>Dinner location</a:t>
            </a:r>
          </a:p>
          <a:p>
            <a:pPr lvl="1">
              <a:buClr>
                <a:srgbClr val="C00000"/>
              </a:buClr>
            </a:pPr>
            <a:r>
              <a:rPr lang="en-US" sz="2300" dirty="0" smtClean="0"/>
              <a:t>Speaker</a:t>
            </a:r>
          </a:p>
          <a:p>
            <a:pPr lvl="1">
              <a:buClr>
                <a:srgbClr val="C00000"/>
              </a:buClr>
            </a:pPr>
            <a:r>
              <a:rPr lang="en-US" sz="2300" dirty="0" smtClean="0"/>
              <a:t>Ticket sales</a:t>
            </a:r>
          </a:p>
          <a:p>
            <a:pPr lvl="1">
              <a:buClr>
                <a:srgbClr val="C00000"/>
              </a:buClr>
            </a:pPr>
            <a:r>
              <a:rPr lang="en-US" sz="2300" dirty="0" smtClean="0"/>
              <a:t>Auction items</a:t>
            </a:r>
          </a:p>
          <a:p>
            <a:pPr lvl="1">
              <a:buClr>
                <a:srgbClr val="C00000"/>
              </a:buClr>
            </a:pPr>
            <a:r>
              <a:rPr lang="en-US" sz="2300" dirty="0" smtClean="0"/>
              <a:t>Advertisement </a:t>
            </a:r>
          </a:p>
          <a:p>
            <a:pPr marL="274320" lvl="1" indent="0">
              <a:buClr>
                <a:srgbClr val="C00000"/>
              </a:buClr>
              <a:buNone/>
            </a:pPr>
            <a:r>
              <a:rPr lang="en-US" sz="1100" dirty="0"/>
              <a:t> </a:t>
            </a:r>
            <a:endParaRPr lang="en-US" sz="1100" dirty="0" smtClean="0"/>
          </a:p>
          <a:p>
            <a:pPr marL="0" indent="0">
              <a:buClr>
                <a:srgbClr val="C00000"/>
              </a:buClr>
              <a:buNone/>
            </a:pPr>
            <a:r>
              <a:rPr lang="en-US" sz="2800" b="1" i="1" dirty="0" smtClean="0"/>
              <a:t>Pink Elephant </a:t>
            </a:r>
            <a:r>
              <a:rPr lang="en-US" sz="2800" b="1" i="1" dirty="0" smtClean="0"/>
              <a:t>Gala</a:t>
            </a:r>
            <a:endParaRPr lang="en-US" sz="2300" dirty="0" smtClean="0"/>
          </a:p>
          <a:p>
            <a:pPr lvl="1">
              <a:buClr>
                <a:srgbClr val="C00000"/>
              </a:buClr>
            </a:pPr>
            <a:r>
              <a:rPr lang="en-US" sz="2300" dirty="0" smtClean="0"/>
              <a:t>Everyone dresses in pink!</a:t>
            </a:r>
          </a:p>
          <a:p>
            <a:pPr lvl="1">
              <a:buClr>
                <a:srgbClr val="C00000"/>
              </a:buClr>
            </a:pPr>
            <a:r>
              <a:rPr lang="en-US" sz="2300" dirty="0" smtClean="0"/>
              <a:t>Cocktails &amp; Dinner</a:t>
            </a:r>
          </a:p>
          <a:p>
            <a:pPr lvl="1">
              <a:buClr>
                <a:srgbClr val="C00000"/>
              </a:buClr>
            </a:pPr>
            <a:r>
              <a:rPr lang="en-US" sz="2300" dirty="0" smtClean="0"/>
              <a:t>Silent &amp; Live Auction </a:t>
            </a:r>
            <a:endParaRPr lang="en-US" sz="2300" dirty="0"/>
          </a:p>
          <a:p>
            <a:pPr marL="0" indent="0">
              <a:buClr>
                <a:srgbClr val="C00000"/>
              </a:buClr>
              <a:buNone/>
            </a:pPr>
            <a:endParaRPr lang="en-US" sz="2800" b="1" i="1" dirty="0" smtClean="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333" t="8584" r="36666" b="13021"/>
          <a:stretch/>
        </p:blipFill>
        <p:spPr>
          <a:xfrm>
            <a:off x="4495800" y="4114800"/>
            <a:ext cx="3810000" cy="2209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833" t="24854" r="5000" b="33729"/>
          <a:stretch/>
        </p:blipFill>
        <p:spPr>
          <a:xfrm>
            <a:off x="3124200" y="1981200"/>
            <a:ext cx="5562600" cy="1901952"/>
          </a:xfrm>
          <a:prstGeom prst="rect">
            <a:avLst/>
          </a:prstGeo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71463" y="228600"/>
            <a:ext cx="8534400" cy="758825"/>
          </a:xfrm>
        </p:spPr>
        <p:txBody>
          <a:bodyPr>
            <a:normAutofit/>
          </a:bodyPr>
          <a:lstStyle/>
          <a:p>
            <a:r>
              <a:rPr lang="en-US" altLang="en-US" sz="3500" b="1" dirty="0" smtClean="0">
                <a:solidFill>
                  <a:srgbClr val="164C6C"/>
                </a:solidFill>
              </a:rPr>
              <a:t>Suggestions for Auction Items</a:t>
            </a:r>
            <a:endParaRPr lang="en-US" altLang="en-US" sz="3500" b="1" dirty="0" smtClean="0">
              <a:solidFill>
                <a:srgbClr val="7B9899"/>
              </a:solidFill>
            </a:endParaRPr>
          </a:p>
        </p:txBody>
      </p:sp>
      <p:sp>
        <p:nvSpPr>
          <p:cNvPr id="3379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3796" name="Content Placeholder 2"/>
          <p:cNvSpPr>
            <a:spLocks noGrp="1"/>
          </p:cNvSpPr>
          <p:nvPr>
            <p:ph sz="quarter" idx="1"/>
          </p:nvPr>
        </p:nvSpPr>
        <p:spPr>
          <a:xfrm>
            <a:off x="301625" y="3276600"/>
            <a:ext cx="8504238" cy="3200400"/>
          </a:xfrm>
        </p:spPr>
        <p:txBody>
          <a:bodyPr>
            <a:normAutofit fontScale="92500" lnSpcReduction="20000"/>
          </a:bodyPr>
          <a:lstStyle/>
          <a:p>
            <a:pPr eaLnBrk="1" hangingPunct="1"/>
            <a:r>
              <a:rPr lang="en-US" altLang="en-US" dirty="0" smtClean="0"/>
              <a:t>Flag to be flown over US or TX capital on date bidder specifies.</a:t>
            </a:r>
          </a:p>
          <a:p>
            <a:pPr eaLnBrk="1" hangingPunct="1"/>
            <a:r>
              <a:rPr lang="en-US" altLang="en-US" dirty="0" smtClean="0"/>
              <a:t>Special time with an elected official such as fishing trip, lunch, tour of capital, etc.</a:t>
            </a:r>
          </a:p>
          <a:p>
            <a:pPr eaLnBrk="1" hangingPunct="1"/>
            <a:r>
              <a:rPr lang="en-US" altLang="en-US" dirty="0" smtClean="0"/>
              <a:t>Year of monthly desserts by a fabulous cook in your county.</a:t>
            </a:r>
          </a:p>
          <a:p>
            <a:pPr eaLnBrk="1" hangingPunct="1"/>
            <a:r>
              <a:rPr lang="en-US" altLang="en-US" dirty="0" smtClean="0"/>
              <a:t>Prison-made items donated by legislators: rocking horse, special chairs, etc. </a:t>
            </a:r>
          </a:p>
          <a:p>
            <a:pPr eaLnBrk="1" hangingPunct="1"/>
            <a:r>
              <a:rPr lang="en-US" altLang="en-US" dirty="0" smtClean="0"/>
              <a:t>Political and sports memorabilia (“Auction in a Box.”)</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778" b="17778"/>
          <a:stretch/>
        </p:blipFill>
        <p:spPr>
          <a:xfrm>
            <a:off x="2590800" y="1597025"/>
            <a:ext cx="3344538" cy="145097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833" r="12499" b="7104"/>
          <a:stretch/>
        </p:blipFill>
        <p:spPr>
          <a:xfrm>
            <a:off x="6324599" y="1371600"/>
            <a:ext cx="2470853" cy="18043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500" t="4146" r="24167" b="20416"/>
          <a:stretch/>
        </p:blipFill>
        <p:spPr>
          <a:xfrm>
            <a:off x="344067" y="1371600"/>
            <a:ext cx="1845959" cy="1810459"/>
          </a:xfrm>
          <a:prstGeom prst="rect">
            <a:avLst/>
          </a:prstGeom>
        </p:spPr>
      </p:pic>
    </p:spTree>
    <p:extLst>
      <p:ext uri="{BB962C8B-B14F-4D97-AF65-F5344CB8AC3E}">
        <p14:creationId xmlns:p14="http://schemas.microsoft.com/office/powerpoint/2010/main" val="200953056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pPr eaLnBrk="1" hangingPunct="1"/>
            <a:r>
              <a:rPr lang="en-US" altLang="en-US" sz="3500" b="1" dirty="0" smtClean="0">
                <a:solidFill>
                  <a:srgbClr val="164C6C"/>
                </a:solidFill>
              </a:rPr>
              <a:t>Other Fundraising Events </a:t>
            </a:r>
            <a:endParaRPr lang="en-US" altLang="en-US" sz="3500" dirty="0" smtClean="0">
              <a:solidFill>
                <a:srgbClr val="164C6C"/>
              </a:solidFill>
            </a:endParaRPr>
          </a:p>
        </p:txBody>
      </p:sp>
      <p:sp>
        <p:nvSpPr>
          <p:cNvPr id="368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 name="Content Placeholder 2"/>
          <p:cNvSpPr>
            <a:spLocks noGrp="1"/>
          </p:cNvSpPr>
          <p:nvPr>
            <p:ph sz="quarter" idx="1"/>
          </p:nvPr>
        </p:nvSpPr>
        <p:spPr>
          <a:xfrm>
            <a:off x="301625" y="1527175"/>
            <a:ext cx="8504238" cy="4721225"/>
          </a:xfrm>
        </p:spPr>
        <p:txBody>
          <a:bodyPr>
            <a:normAutofit/>
          </a:bodyPr>
          <a:lstStyle/>
          <a:p>
            <a:pPr marL="274320" indent="-274320" eaLnBrk="1" fontAlgn="auto" hangingPunct="1">
              <a:spcAft>
                <a:spcPts val="0"/>
              </a:spcAft>
              <a:buClr>
                <a:srgbClr val="C00000"/>
              </a:buClr>
              <a:buFont typeface="Wingdings 2"/>
              <a:buNone/>
              <a:defRPr/>
            </a:pPr>
            <a:r>
              <a:rPr lang="en-US" sz="2800" b="1" i="1" dirty="0" smtClean="0"/>
              <a:t>Republican Round Up</a:t>
            </a:r>
          </a:p>
          <a:p>
            <a:pPr marL="274320" indent="-274320" eaLnBrk="1" fontAlgn="auto" hangingPunct="1">
              <a:spcAft>
                <a:spcPts val="0"/>
              </a:spcAft>
              <a:buClr>
                <a:srgbClr val="C00000"/>
              </a:buClr>
              <a:buFont typeface="Wingdings 2"/>
              <a:buNone/>
              <a:defRPr/>
            </a:pPr>
            <a:r>
              <a:rPr lang="en-US" sz="1400" b="1" dirty="0" smtClean="0"/>
              <a:t> </a:t>
            </a:r>
            <a:endParaRPr lang="en-US" sz="1400" dirty="0" smtClean="0"/>
          </a:p>
          <a:p>
            <a:pPr marL="548640" lvl="1" indent="-274320" eaLnBrk="1" fontAlgn="auto" hangingPunct="1">
              <a:spcAft>
                <a:spcPts val="0"/>
              </a:spcAft>
              <a:buClr>
                <a:srgbClr val="C00000"/>
              </a:buClr>
              <a:buFont typeface="Wingdings"/>
              <a:buChar char=""/>
              <a:defRPr/>
            </a:pPr>
            <a:r>
              <a:rPr lang="en-US" sz="2400" dirty="0" smtClean="0"/>
              <a:t>Food, drinks and paper goods hopefully donated from local businesses.</a:t>
            </a:r>
          </a:p>
          <a:p>
            <a:pPr marL="548640" lvl="1" indent="-274320" eaLnBrk="1" fontAlgn="auto" hangingPunct="1">
              <a:spcAft>
                <a:spcPts val="0"/>
              </a:spcAft>
              <a:buClr>
                <a:srgbClr val="C00000"/>
              </a:buClr>
              <a:buFont typeface="Wingdings"/>
              <a:buNone/>
              <a:defRPr/>
            </a:pPr>
            <a:r>
              <a:rPr lang="en-US" sz="1200" dirty="0" smtClean="0"/>
              <a:t> </a:t>
            </a:r>
          </a:p>
          <a:p>
            <a:pPr marL="548640" lvl="1" indent="-274320" eaLnBrk="1" fontAlgn="auto" hangingPunct="1">
              <a:spcAft>
                <a:spcPts val="0"/>
              </a:spcAft>
              <a:buClr>
                <a:srgbClr val="C00000"/>
              </a:buClr>
              <a:buFont typeface="Wingdings"/>
              <a:buChar char=""/>
              <a:defRPr/>
            </a:pPr>
            <a:r>
              <a:rPr lang="en-US" sz="2400" dirty="0" smtClean="0"/>
              <a:t>Local Candidates</a:t>
            </a:r>
            <a:endParaRPr lang="en-US" sz="2000" dirty="0" smtClean="0"/>
          </a:p>
          <a:p>
            <a:pPr marL="822960" lvl="2" eaLnBrk="1" fontAlgn="auto" hangingPunct="1">
              <a:spcAft>
                <a:spcPts val="0"/>
              </a:spcAft>
              <a:buClr>
                <a:schemeClr val="accent3">
                  <a:lumMod val="75000"/>
                </a:schemeClr>
              </a:buClr>
              <a:buFont typeface="Wingdings 2"/>
              <a:buChar char=""/>
              <a:defRPr/>
            </a:pPr>
            <a:r>
              <a:rPr lang="en-US" sz="2200" dirty="0" smtClean="0"/>
              <a:t>Serve food – Get to visit with voters as they pass through </a:t>
            </a:r>
          </a:p>
          <a:p>
            <a:pPr marL="594360" lvl="2" indent="0" eaLnBrk="1" fontAlgn="auto" hangingPunct="1">
              <a:spcAft>
                <a:spcPts val="0"/>
              </a:spcAft>
              <a:buClr>
                <a:schemeClr val="accent3">
                  <a:lumMod val="75000"/>
                </a:schemeClr>
              </a:buClr>
              <a:buFont typeface="Wingdings 2" panose="05020102010507070707" pitchFamily="18" charset="2"/>
              <a:buNone/>
              <a:defRPr/>
            </a:pPr>
            <a:r>
              <a:rPr lang="en-US" sz="2200" dirty="0"/>
              <a:t>	</a:t>
            </a:r>
            <a:r>
              <a:rPr lang="en-US" sz="2200" dirty="0" smtClean="0"/>
              <a:t>the line.</a:t>
            </a:r>
          </a:p>
          <a:p>
            <a:pPr marL="822960" lvl="2" eaLnBrk="1" fontAlgn="auto" hangingPunct="1">
              <a:spcAft>
                <a:spcPts val="0"/>
              </a:spcAft>
              <a:buClr>
                <a:schemeClr val="accent3">
                  <a:lumMod val="75000"/>
                </a:schemeClr>
              </a:buClr>
              <a:buFont typeface="Wingdings 2"/>
              <a:buChar char=""/>
              <a:defRPr/>
            </a:pPr>
            <a:r>
              <a:rPr lang="en-US" sz="2200" dirty="0" smtClean="0"/>
              <a:t>Sell tickets – Each candidate is given a set of tickets to sell and then they are allowed to keep the funds from the tickets.</a:t>
            </a:r>
          </a:p>
          <a:p>
            <a:pPr marL="822960" lvl="2" eaLnBrk="1" fontAlgn="auto" hangingPunct="1">
              <a:spcAft>
                <a:spcPts val="0"/>
              </a:spcAft>
              <a:buClr>
                <a:schemeClr val="accent3">
                  <a:lumMod val="75000"/>
                </a:schemeClr>
              </a:buClr>
              <a:buFont typeface="Wingdings 2"/>
              <a:buChar char=""/>
              <a:defRPr/>
            </a:pPr>
            <a:r>
              <a:rPr lang="en-US" sz="2200" dirty="0" smtClean="0"/>
              <a:t>Tickets – Of course, you could sell the tickets with the funds coming back to the Party.</a:t>
            </a:r>
          </a:p>
          <a:p>
            <a:pPr marL="274320" indent="-274320" eaLnBrk="1" fontAlgn="auto" hangingPunct="1">
              <a:spcAft>
                <a:spcPts val="0"/>
              </a:spcAft>
              <a:buFont typeface="Wingdings 2"/>
              <a:buNone/>
              <a:defRPr/>
            </a:pPr>
            <a:endParaRPr lang="en-US" dirty="0"/>
          </a:p>
        </p:txBody>
      </p:sp>
    </p:spTree>
    <p:extLst>
      <p:ext uri="{BB962C8B-B14F-4D97-AF65-F5344CB8AC3E}">
        <p14:creationId xmlns:p14="http://schemas.microsoft.com/office/powerpoint/2010/main" val="364054295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n-US" altLang="en-US" sz="3500" b="1" dirty="0">
                <a:solidFill>
                  <a:srgbClr val="164C6C"/>
                </a:solidFill>
              </a:rPr>
              <a:t>Other Fundraising Events </a:t>
            </a:r>
            <a:endParaRPr lang="en-US" altLang="en-US" sz="3500" b="1" dirty="0" smtClean="0">
              <a:solidFill>
                <a:srgbClr val="7B9899"/>
              </a:solidFill>
            </a:endParaRPr>
          </a:p>
        </p:txBody>
      </p:sp>
      <p:sp>
        <p:nvSpPr>
          <p:cNvPr id="3789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49155" name="Content Placeholder 2"/>
          <p:cNvSpPr>
            <a:spLocks noGrp="1"/>
          </p:cNvSpPr>
          <p:nvPr>
            <p:ph sz="quarter" idx="1"/>
          </p:nvPr>
        </p:nvSpPr>
        <p:spPr>
          <a:xfrm>
            <a:off x="301625" y="1527175"/>
            <a:ext cx="8504238" cy="4572000"/>
          </a:xfrm>
        </p:spPr>
        <p:txBody>
          <a:bodyPr>
            <a:normAutofit/>
          </a:bodyPr>
          <a:lstStyle/>
          <a:p>
            <a:pPr marL="0" indent="0" eaLnBrk="1" fontAlgn="auto" hangingPunct="1">
              <a:spcAft>
                <a:spcPts val="0"/>
              </a:spcAft>
              <a:buNone/>
              <a:defRPr/>
            </a:pPr>
            <a:r>
              <a:rPr lang="en-US" altLang="en-US" b="1" i="1" dirty="0" smtClean="0"/>
              <a:t>Themed Events</a:t>
            </a:r>
          </a:p>
          <a:p>
            <a:pPr marL="0" indent="0" eaLnBrk="1" fontAlgn="auto" hangingPunct="1">
              <a:spcAft>
                <a:spcPts val="0"/>
              </a:spcAft>
              <a:buNone/>
              <a:defRPr/>
            </a:pPr>
            <a:r>
              <a:rPr lang="en-US" altLang="en-US" sz="1200" dirty="0" smtClean="0"/>
              <a:t> </a:t>
            </a:r>
          </a:p>
          <a:p>
            <a:pPr marL="548640" lvl="1" indent="-274320" eaLnBrk="1" fontAlgn="auto" hangingPunct="1">
              <a:spcAft>
                <a:spcPts val="0"/>
              </a:spcAft>
              <a:buFont typeface="Wingdings"/>
              <a:buChar char=""/>
              <a:defRPr/>
            </a:pPr>
            <a:r>
              <a:rPr lang="en-US" altLang="en-US" b="1" dirty="0" smtClean="0"/>
              <a:t>Lunch</a:t>
            </a:r>
            <a:r>
              <a:rPr lang="en-US" altLang="en-US" dirty="0" smtClean="0"/>
              <a:t> with YOUR LOCAL ELECTED OFFICIAL (a popular elected official) who may even donate the cost of the luncheon at a very nice place.</a:t>
            </a:r>
          </a:p>
          <a:p>
            <a:pPr marL="548640" lvl="1" indent="-274320" eaLnBrk="1" fontAlgn="auto" hangingPunct="1">
              <a:spcAft>
                <a:spcPts val="0"/>
              </a:spcAft>
              <a:buFont typeface="Wingdings"/>
              <a:buChar char=""/>
              <a:defRPr/>
            </a:pPr>
            <a:endParaRPr lang="en-US" altLang="en-US" dirty="0" smtClean="0"/>
          </a:p>
          <a:p>
            <a:pPr marL="548640" lvl="1" indent="-274320" eaLnBrk="1" fontAlgn="auto" hangingPunct="1">
              <a:spcAft>
                <a:spcPts val="0"/>
              </a:spcAft>
              <a:buFont typeface="Wingdings"/>
              <a:buChar char=""/>
              <a:defRPr/>
            </a:pPr>
            <a:r>
              <a:rPr lang="en-US" altLang="en-US" b="1" dirty="0" smtClean="0"/>
              <a:t>“Roast” </a:t>
            </a:r>
            <a:r>
              <a:rPr lang="en-US" altLang="en-US" dirty="0" smtClean="0"/>
              <a:t>an elected official</a:t>
            </a:r>
          </a:p>
          <a:p>
            <a:pPr marL="822960" lvl="2" eaLnBrk="1" fontAlgn="auto" hangingPunct="1">
              <a:spcAft>
                <a:spcPts val="0"/>
              </a:spcAft>
              <a:buClr>
                <a:schemeClr val="accent3"/>
              </a:buClr>
              <a:buFont typeface="Wingdings 2"/>
              <a:buChar char=""/>
              <a:defRPr/>
            </a:pPr>
            <a:r>
              <a:rPr lang="en-US" altLang="en-US" dirty="0" smtClean="0"/>
              <a:t>Perhaps one who is retiring or has just set a milestone in office.</a:t>
            </a:r>
          </a:p>
          <a:p>
            <a:pPr marL="822960" lvl="2" eaLnBrk="1" fontAlgn="auto" hangingPunct="1">
              <a:spcAft>
                <a:spcPts val="0"/>
              </a:spcAft>
              <a:buClr>
                <a:schemeClr val="accent3"/>
              </a:buClr>
              <a:buFont typeface="Wingdings 2"/>
              <a:buChar char=""/>
              <a:defRPr/>
            </a:pPr>
            <a:endParaRPr lang="en-US" altLang="en-US" dirty="0" smtClean="0"/>
          </a:p>
          <a:p>
            <a:pPr marL="548640" lvl="1" indent="-274320" eaLnBrk="1" fontAlgn="auto" hangingPunct="1">
              <a:spcAft>
                <a:spcPts val="0"/>
              </a:spcAft>
              <a:buFont typeface="Wingdings"/>
              <a:buChar char=""/>
              <a:defRPr/>
            </a:pPr>
            <a:r>
              <a:rPr lang="en-US" altLang="en-US" b="1" dirty="0" smtClean="0"/>
              <a:t>Murder Mystery dinner </a:t>
            </a:r>
            <a:r>
              <a:rPr lang="en-US" altLang="en-US" dirty="0" smtClean="0"/>
              <a:t>(comedy)</a:t>
            </a:r>
          </a:p>
          <a:p>
            <a:pPr marL="822960" lvl="2" eaLnBrk="1" fontAlgn="auto" hangingPunct="1">
              <a:spcAft>
                <a:spcPts val="0"/>
              </a:spcAft>
              <a:buClr>
                <a:schemeClr val="accent3"/>
              </a:buClr>
              <a:buFont typeface="Wingdings 2"/>
              <a:buChar char=""/>
              <a:defRPr/>
            </a:pPr>
            <a:r>
              <a:rPr lang="en-US" altLang="en-US" dirty="0" smtClean="0"/>
              <a:t>Write your own with a “murdered” elected official or use a professional group.</a:t>
            </a:r>
          </a:p>
          <a:p>
            <a:pPr marL="822960" lvl="2" eaLnBrk="1" fontAlgn="auto" hangingPunct="1">
              <a:spcAft>
                <a:spcPts val="0"/>
              </a:spcAft>
              <a:buClr>
                <a:schemeClr val="accent3"/>
              </a:buClr>
              <a:buFont typeface="Wingdings 2"/>
              <a:buChar char=""/>
              <a:defRPr/>
            </a:pPr>
            <a:endParaRPr lang="en-US" altLang="en-US" dirty="0" smtClean="0"/>
          </a:p>
          <a:p>
            <a:pPr marL="822960" lvl="2" eaLnBrk="1" fontAlgn="auto" hangingPunct="1">
              <a:spcAft>
                <a:spcPts val="0"/>
              </a:spcAft>
              <a:buClr>
                <a:schemeClr val="accent3"/>
              </a:buClr>
              <a:buFont typeface="Wingdings 2"/>
              <a:buChar char=""/>
              <a:defRPr/>
            </a:pPr>
            <a:endParaRPr lang="en-US" altLang="en-US" dirty="0" smtClean="0"/>
          </a:p>
        </p:txBody>
      </p:sp>
    </p:spTree>
    <p:extLst>
      <p:ext uri="{BB962C8B-B14F-4D97-AF65-F5344CB8AC3E}">
        <p14:creationId xmlns:p14="http://schemas.microsoft.com/office/powerpoint/2010/main" val="402360672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a:bodyPr>
          <a:lstStyle/>
          <a:p>
            <a:pPr eaLnBrk="1" hangingPunct="1"/>
            <a:r>
              <a:rPr lang="en-US" altLang="en-US" sz="3500" b="1" dirty="0" err="1" smtClean="0">
                <a:solidFill>
                  <a:srgbClr val="164C6C"/>
                </a:solidFill>
              </a:rPr>
              <a:t>Fundrai$ing</a:t>
            </a:r>
            <a:r>
              <a:rPr lang="en-US" altLang="en-US" sz="3500" b="1" dirty="0" smtClean="0">
                <a:solidFill>
                  <a:srgbClr val="164C6C"/>
                </a:solidFill>
              </a:rPr>
              <a:t> Cautions</a:t>
            </a:r>
          </a:p>
        </p:txBody>
      </p:sp>
      <p:sp>
        <p:nvSpPr>
          <p:cNvPr id="3891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3" name="Content Placeholder 2"/>
          <p:cNvSpPr>
            <a:spLocks noGrp="1"/>
          </p:cNvSpPr>
          <p:nvPr>
            <p:ph sz="quarter" idx="1"/>
          </p:nvPr>
        </p:nvSpPr>
        <p:spPr>
          <a:xfrm>
            <a:off x="301625" y="1679575"/>
            <a:ext cx="8537575" cy="4797425"/>
          </a:xfrm>
        </p:spPr>
        <p:txBody>
          <a:bodyPr>
            <a:normAutofit fontScale="92500" lnSpcReduction="20000"/>
          </a:bodyPr>
          <a:lstStyle/>
          <a:p>
            <a:pPr marL="274320" indent="-274320" eaLnBrk="1" fontAlgn="auto" hangingPunct="1">
              <a:spcAft>
                <a:spcPts val="0"/>
              </a:spcAft>
              <a:buFont typeface="Wingdings 2"/>
              <a:buNone/>
              <a:defRPr/>
            </a:pPr>
            <a:r>
              <a:rPr lang="en-US" sz="2800" b="1" i="1" dirty="0" smtClean="0"/>
              <a:t>Raffle</a:t>
            </a:r>
            <a:endParaRPr lang="en-US" sz="2800" i="1" dirty="0" smtClean="0"/>
          </a:p>
          <a:p>
            <a:pPr marL="274320" indent="-274320" eaLnBrk="1" fontAlgn="auto" hangingPunct="1">
              <a:spcAft>
                <a:spcPts val="0"/>
              </a:spcAft>
              <a:buClr>
                <a:srgbClr val="C00000"/>
              </a:buClr>
              <a:buFont typeface="Wingdings 2"/>
              <a:buChar char=""/>
              <a:defRPr/>
            </a:pPr>
            <a:r>
              <a:rPr lang="en-US" sz="2600" dirty="0" smtClean="0"/>
              <a:t>Political Parties and Political Organizations CANNOT hold raffles as it is considered a form of gambling according to state law.</a:t>
            </a:r>
          </a:p>
          <a:p>
            <a:pPr marL="274320" indent="-274320" eaLnBrk="1" fontAlgn="auto" hangingPunct="1">
              <a:spcAft>
                <a:spcPts val="0"/>
              </a:spcAft>
              <a:buClr>
                <a:srgbClr val="C00000"/>
              </a:buClr>
              <a:buFont typeface="Wingdings 2"/>
              <a:buChar char=""/>
              <a:defRPr/>
            </a:pPr>
            <a:r>
              <a:rPr lang="en-US" sz="2600" dirty="0" smtClean="0"/>
              <a:t>Plus the RPT Platform opposes gambling.</a:t>
            </a:r>
          </a:p>
          <a:p>
            <a:pPr marL="274320" indent="-274320" eaLnBrk="1" fontAlgn="auto" hangingPunct="1">
              <a:spcAft>
                <a:spcPts val="0"/>
              </a:spcAft>
              <a:buFont typeface="Wingdings 2"/>
              <a:buNone/>
              <a:defRPr/>
            </a:pPr>
            <a:endParaRPr lang="en-US" b="1" dirty="0" smtClean="0"/>
          </a:p>
          <a:p>
            <a:pPr marL="274320" indent="-274320" eaLnBrk="1" fontAlgn="auto" hangingPunct="1">
              <a:spcAft>
                <a:spcPts val="0"/>
              </a:spcAft>
              <a:buFont typeface="Wingdings 2"/>
              <a:buNone/>
              <a:defRPr/>
            </a:pPr>
            <a:r>
              <a:rPr lang="en-US" sz="2800" b="1" i="1" dirty="0" smtClean="0"/>
              <a:t>Silent and Live Auctions</a:t>
            </a:r>
            <a:endParaRPr lang="en-US" sz="2800" i="1" dirty="0" smtClean="0"/>
          </a:p>
          <a:p>
            <a:pPr marL="274320" indent="-274320" eaLnBrk="1" fontAlgn="auto" hangingPunct="1">
              <a:spcAft>
                <a:spcPts val="0"/>
              </a:spcAft>
              <a:buClr>
                <a:srgbClr val="C00000"/>
              </a:buClr>
              <a:buFont typeface="Wingdings 2"/>
              <a:buChar char=""/>
              <a:defRPr/>
            </a:pPr>
            <a:r>
              <a:rPr lang="en-US" sz="2500" dirty="0" smtClean="0"/>
              <a:t>Obtain donations from businesses, members and elected officials.</a:t>
            </a:r>
          </a:p>
          <a:p>
            <a:pPr marL="274320" indent="-274320" eaLnBrk="1" fontAlgn="auto" hangingPunct="1">
              <a:spcAft>
                <a:spcPts val="0"/>
              </a:spcAft>
              <a:buClr>
                <a:srgbClr val="C00000"/>
              </a:buClr>
              <a:buFont typeface="Wingdings 2"/>
              <a:buChar char=""/>
              <a:defRPr/>
            </a:pPr>
            <a:r>
              <a:rPr lang="en-US" sz="2500" dirty="0" smtClean="0"/>
              <a:t>Sample sheets are in your packet for both Silent and Live Auction items to ensure that all Texas Ethics Commission requirements are met for both the donor, the purchaser and the item.</a:t>
            </a:r>
          </a:p>
          <a:p>
            <a:pPr marL="274320" indent="-274320" eaLnBrk="1" fontAlgn="auto" hangingPunct="1">
              <a:spcAft>
                <a:spcPts val="0"/>
              </a:spcAft>
              <a:buFont typeface="Wingdings 2"/>
              <a:buChar char=""/>
              <a:defRPr/>
            </a:pPr>
            <a:endParaRPr lang="en-US" dirty="0"/>
          </a:p>
        </p:txBody>
      </p:sp>
    </p:spTree>
    <p:extLst>
      <p:ext uri="{BB962C8B-B14F-4D97-AF65-F5344CB8AC3E}">
        <p14:creationId xmlns:p14="http://schemas.microsoft.com/office/powerpoint/2010/main" val="384047838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Event Ideas</a:t>
            </a:r>
            <a:endParaRPr lang="en-US" sz="4000" dirty="0"/>
          </a:p>
        </p:txBody>
      </p:sp>
      <p:sp>
        <p:nvSpPr>
          <p:cNvPr id="3" name="Content Placeholder 2"/>
          <p:cNvSpPr>
            <a:spLocks noGrp="1"/>
          </p:cNvSpPr>
          <p:nvPr>
            <p:ph sz="quarter" idx="1"/>
          </p:nvPr>
        </p:nvSpPr>
        <p:spPr>
          <a:xfrm>
            <a:off x="301752" y="1447800"/>
            <a:ext cx="8503920" cy="4953000"/>
          </a:xfrm>
        </p:spPr>
        <p:txBody>
          <a:bodyPr>
            <a:normAutofit lnSpcReduction="10000"/>
          </a:bodyPr>
          <a:lstStyle/>
          <a:p>
            <a:pPr>
              <a:buClr>
                <a:srgbClr val="C00000"/>
              </a:buClr>
              <a:buNone/>
            </a:pPr>
            <a:r>
              <a:rPr lang="en-US" sz="2800" b="1" dirty="0" smtClean="0"/>
              <a:t>Election Night Watch Party</a:t>
            </a:r>
            <a:endParaRPr lang="en-US" sz="2400" dirty="0" smtClean="0"/>
          </a:p>
          <a:p>
            <a:pPr lvl="0">
              <a:buClr>
                <a:srgbClr val="C00000"/>
              </a:buClr>
            </a:pPr>
            <a:r>
              <a:rPr lang="en-US" sz="2800" dirty="0" smtClean="0"/>
              <a:t>Local restaurant or Voter’s home</a:t>
            </a:r>
          </a:p>
          <a:p>
            <a:pPr lvl="0">
              <a:buClr>
                <a:srgbClr val="C00000"/>
              </a:buClr>
            </a:pPr>
            <a:endParaRPr lang="en-US" sz="2400" dirty="0" smtClean="0"/>
          </a:p>
          <a:p>
            <a:pPr lvl="0">
              <a:buClr>
                <a:srgbClr val="C00000"/>
              </a:buClr>
            </a:pPr>
            <a:endParaRPr lang="en-US" sz="2400" dirty="0"/>
          </a:p>
          <a:p>
            <a:pPr lvl="0">
              <a:buClr>
                <a:srgbClr val="C00000"/>
              </a:buClr>
            </a:pPr>
            <a:endParaRPr lang="en-US" sz="2400" dirty="0" smtClean="0"/>
          </a:p>
          <a:p>
            <a:pPr>
              <a:buClr>
                <a:srgbClr val="C00000"/>
              </a:buClr>
              <a:buNone/>
            </a:pPr>
            <a:r>
              <a:rPr lang="en-US" sz="2800" b="1" u="sng" dirty="0" smtClean="0"/>
              <a:t>G</a:t>
            </a:r>
            <a:r>
              <a:rPr lang="en-US" sz="2800" b="1" dirty="0" smtClean="0"/>
              <a:t>rand </a:t>
            </a:r>
            <a:r>
              <a:rPr lang="en-US" sz="2800" b="1" u="sng" dirty="0" smtClean="0"/>
              <a:t>O</a:t>
            </a:r>
            <a:r>
              <a:rPr lang="en-US" sz="2800" b="1" dirty="0" smtClean="0"/>
              <a:t>ld </a:t>
            </a:r>
            <a:r>
              <a:rPr lang="en-US" sz="2800" b="1" u="sng" dirty="0" smtClean="0"/>
              <a:t>P</a:t>
            </a:r>
            <a:r>
              <a:rPr lang="en-US" sz="2800" b="1" dirty="0" smtClean="0"/>
              <a:t>icnic</a:t>
            </a:r>
            <a:endParaRPr lang="en-US" sz="2400" dirty="0" smtClean="0"/>
          </a:p>
          <a:p>
            <a:pPr lvl="0">
              <a:buClr>
                <a:srgbClr val="C00000"/>
              </a:buClr>
            </a:pPr>
            <a:r>
              <a:rPr lang="en-US" sz="2800" dirty="0" smtClean="0"/>
              <a:t>Location:  Local park</a:t>
            </a:r>
            <a:endParaRPr lang="en-US" sz="2400" dirty="0" smtClean="0"/>
          </a:p>
          <a:p>
            <a:pPr lvl="0">
              <a:buClr>
                <a:srgbClr val="C00000"/>
              </a:buClr>
            </a:pPr>
            <a:r>
              <a:rPr lang="en-US" sz="2800" dirty="0" smtClean="0"/>
              <a:t>Event:  Just a plain social with hot dogs, chips and coolers full of drinks</a:t>
            </a:r>
            <a:endParaRPr lang="en-US" sz="2400" dirty="0" smtClean="0"/>
          </a:p>
          <a:p>
            <a:pPr lvl="1">
              <a:buClr>
                <a:srgbClr val="C00000"/>
              </a:buClr>
            </a:pPr>
            <a:r>
              <a:rPr lang="en-US" sz="2400" dirty="0" smtClean="0"/>
              <a:t>Ask local candidates, elected officials and conservative business owners for donations</a:t>
            </a:r>
            <a:endParaRPr lang="en-US" sz="2000" dirty="0" smtClean="0"/>
          </a:p>
          <a:p>
            <a:pPr lvl="0">
              <a:buNone/>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000" t="2666" r="9166" b="20416"/>
          <a:stretch/>
        </p:blipFill>
        <p:spPr>
          <a:xfrm>
            <a:off x="4343400" y="3429000"/>
            <a:ext cx="1321044" cy="86954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667" t="7103" r="18332" b="11542"/>
          <a:stretch/>
        </p:blipFill>
        <p:spPr>
          <a:xfrm>
            <a:off x="5900547" y="1676400"/>
            <a:ext cx="2926080" cy="24384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333" t="33729" r="15833" b="10062"/>
          <a:stretch/>
        </p:blipFill>
        <p:spPr>
          <a:xfrm>
            <a:off x="457671" y="2438400"/>
            <a:ext cx="2376237" cy="11430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500" t="5624" r="14166" b="11542"/>
          <a:stretch/>
        </p:blipFill>
        <p:spPr>
          <a:xfrm>
            <a:off x="3475808" y="2457450"/>
            <a:ext cx="1236073" cy="1193450"/>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Event Ideas</a:t>
            </a:r>
            <a:endParaRPr lang="en-US" sz="4000" dirty="0"/>
          </a:p>
        </p:txBody>
      </p:sp>
      <p:sp>
        <p:nvSpPr>
          <p:cNvPr id="3" name="Content Placeholder 2"/>
          <p:cNvSpPr>
            <a:spLocks noGrp="1"/>
          </p:cNvSpPr>
          <p:nvPr>
            <p:ph sz="quarter" idx="1"/>
          </p:nvPr>
        </p:nvSpPr>
        <p:spPr>
          <a:xfrm>
            <a:off x="301752" y="1371600"/>
            <a:ext cx="8503920" cy="5029200"/>
          </a:xfrm>
        </p:spPr>
        <p:txBody>
          <a:bodyPr>
            <a:normAutofit/>
          </a:bodyPr>
          <a:lstStyle/>
          <a:p>
            <a:pPr>
              <a:buClr>
                <a:srgbClr val="C00000"/>
              </a:buClr>
              <a:buNone/>
            </a:pPr>
            <a:r>
              <a:rPr lang="en-US" sz="2800" b="1" dirty="0" smtClean="0"/>
              <a:t>Lunch &amp; Learn</a:t>
            </a:r>
            <a:endParaRPr lang="en-US" sz="2400" dirty="0" smtClean="0"/>
          </a:p>
          <a:p>
            <a:pPr lvl="0">
              <a:buClr>
                <a:srgbClr val="C00000"/>
              </a:buClr>
            </a:pPr>
            <a:r>
              <a:rPr lang="en-US" sz="2800" dirty="0" smtClean="0"/>
              <a:t>Meet Dutch Treat at a local restaurant and have members speak on a variety of issues</a:t>
            </a:r>
            <a:endParaRPr lang="en-US" sz="2400" dirty="0" smtClean="0"/>
          </a:p>
          <a:p>
            <a:pPr>
              <a:buClr>
                <a:srgbClr val="C00000"/>
              </a:buClr>
              <a:buNone/>
            </a:pPr>
            <a:r>
              <a:rPr lang="en-US" sz="1500" b="1" dirty="0" smtClean="0"/>
              <a:t> </a:t>
            </a:r>
          </a:p>
          <a:p>
            <a:pPr>
              <a:buClr>
                <a:srgbClr val="C00000"/>
              </a:buClr>
              <a:buNone/>
            </a:pPr>
            <a:r>
              <a:rPr lang="en-US" sz="2800" b="1" dirty="0" smtClean="0"/>
              <a:t>Pizza &amp; Politics</a:t>
            </a:r>
            <a:endParaRPr lang="en-US" sz="2400" dirty="0" smtClean="0"/>
          </a:p>
          <a:p>
            <a:pPr lvl="0">
              <a:buClr>
                <a:srgbClr val="C00000"/>
              </a:buClr>
            </a:pPr>
            <a:r>
              <a:rPr lang="en-US" sz="2800" dirty="0" smtClean="0"/>
              <a:t>A very laid back, low cost and informal way to discuss issues</a:t>
            </a:r>
            <a:endParaRPr lang="en-US" sz="2400" dirty="0" smtClean="0"/>
          </a:p>
          <a:p>
            <a:pPr lvl="1">
              <a:buClr>
                <a:srgbClr val="C00000"/>
              </a:buClr>
              <a:buNone/>
            </a:pPr>
            <a:r>
              <a:rPr lang="en-US" sz="1500" dirty="0" smtClean="0"/>
              <a:t> </a:t>
            </a:r>
          </a:p>
          <a:p>
            <a:pPr>
              <a:buClr>
                <a:srgbClr val="C00000"/>
              </a:buClr>
              <a:buNone/>
            </a:pPr>
            <a:r>
              <a:rPr lang="en-US" sz="2800" b="1" dirty="0" smtClean="0"/>
              <a:t>Coffee Club </a:t>
            </a:r>
            <a:endParaRPr lang="en-US" sz="2400" dirty="0" smtClean="0"/>
          </a:p>
          <a:p>
            <a:pPr lvl="0">
              <a:buClr>
                <a:srgbClr val="C00000"/>
              </a:buClr>
            </a:pPr>
            <a:r>
              <a:rPr lang="en-US" sz="2800" dirty="0" smtClean="0"/>
              <a:t>A great way to allow for social interaction and does not require much planning</a:t>
            </a:r>
            <a:endParaRPr lang="en-US" sz="2400" dirty="0" smtClean="0"/>
          </a:p>
          <a:p>
            <a:pPr lvl="1">
              <a:buClr>
                <a:srgbClr val="C00000"/>
              </a:buClr>
            </a:pPr>
            <a:endParaRPr lang="en-US" sz="2000" dirty="0" smtClean="0"/>
          </a:p>
          <a:p>
            <a:pPr lvl="0">
              <a:buNone/>
            </a:pPr>
            <a:endParaRPr lang="en-US" dirty="0"/>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Event Ideas</a:t>
            </a:r>
            <a:endParaRPr lang="en-US" sz="4000" dirty="0"/>
          </a:p>
        </p:txBody>
      </p:sp>
      <p:sp>
        <p:nvSpPr>
          <p:cNvPr id="3" name="Content Placeholder 2"/>
          <p:cNvSpPr>
            <a:spLocks noGrp="1"/>
          </p:cNvSpPr>
          <p:nvPr>
            <p:ph sz="quarter" idx="1"/>
          </p:nvPr>
        </p:nvSpPr>
        <p:spPr>
          <a:xfrm>
            <a:off x="301752" y="1524000"/>
            <a:ext cx="8503920" cy="4797552"/>
          </a:xfrm>
        </p:spPr>
        <p:txBody>
          <a:bodyPr>
            <a:normAutofit/>
          </a:bodyPr>
          <a:lstStyle/>
          <a:p>
            <a:pPr>
              <a:buClr>
                <a:srgbClr val="C00000"/>
              </a:buClr>
              <a:buNone/>
            </a:pPr>
            <a:r>
              <a:rPr lang="en-US" b="1" dirty="0" smtClean="0"/>
              <a:t>Investiture of Precinct Chairs </a:t>
            </a:r>
            <a:endParaRPr lang="en-US" dirty="0" smtClean="0"/>
          </a:p>
          <a:p>
            <a:pPr lvl="0">
              <a:buClr>
                <a:srgbClr val="C00000"/>
              </a:buClr>
            </a:pPr>
            <a:r>
              <a:rPr lang="en-US" dirty="0" smtClean="0"/>
              <a:t>Sample Agenda, Press Release and Certificate are included in your packet</a:t>
            </a:r>
          </a:p>
          <a:p>
            <a:pPr>
              <a:buClr>
                <a:srgbClr val="C00000"/>
              </a:buClr>
              <a:buNone/>
            </a:pPr>
            <a:endParaRPr lang="en-US" b="1" dirty="0" smtClean="0"/>
          </a:p>
          <a:p>
            <a:pPr>
              <a:buClr>
                <a:srgbClr val="C00000"/>
              </a:buClr>
              <a:buNone/>
            </a:pPr>
            <a:endParaRPr lang="en-US" b="1" dirty="0"/>
          </a:p>
          <a:p>
            <a:pPr>
              <a:buClr>
                <a:srgbClr val="C00000"/>
              </a:buClr>
              <a:buNone/>
            </a:pPr>
            <a:r>
              <a:rPr lang="en-US" sz="1500" b="1" dirty="0" smtClean="0"/>
              <a:t> </a:t>
            </a:r>
            <a:endParaRPr lang="en-US" sz="1500" b="1" dirty="0" smtClean="0"/>
          </a:p>
          <a:p>
            <a:pPr>
              <a:buClr>
                <a:srgbClr val="C00000"/>
              </a:buClr>
              <a:buNone/>
            </a:pPr>
            <a:r>
              <a:rPr lang="en-US" b="1" dirty="0" smtClean="0"/>
              <a:t>Bumper Sticker/Sign Drops </a:t>
            </a:r>
            <a:endParaRPr lang="en-US" dirty="0" smtClean="0"/>
          </a:p>
          <a:p>
            <a:pPr lvl="0">
              <a:buClr>
                <a:srgbClr val="C00000"/>
              </a:buClr>
            </a:pPr>
            <a:r>
              <a:rPr lang="en-US" dirty="0" smtClean="0"/>
              <a:t>Candidate literature </a:t>
            </a:r>
          </a:p>
          <a:p>
            <a:pPr lvl="0">
              <a:buClr>
                <a:srgbClr val="C00000"/>
              </a:buClr>
            </a:pPr>
            <a:r>
              <a:rPr lang="en-US" dirty="0" smtClean="0"/>
              <a:t>Yard </a:t>
            </a:r>
            <a:r>
              <a:rPr lang="en-US" dirty="0"/>
              <a:t>s</a:t>
            </a:r>
            <a:r>
              <a:rPr lang="en-US" dirty="0" smtClean="0"/>
              <a:t>igns &amp; </a:t>
            </a:r>
            <a:r>
              <a:rPr lang="en-US" dirty="0"/>
              <a:t>b</a:t>
            </a:r>
            <a:r>
              <a:rPr lang="en-US" dirty="0" smtClean="0"/>
              <a:t>umper stickers</a:t>
            </a:r>
          </a:p>
          <a:p>
            <a:pPr lvl="0">
              <a:buClr>
                <a:srgbClr val="C00000"/>
              </a:buClr>
            </a:pPr>
            <a:r>
              <a:rPr lang="en-US" dirty="0" smtClean="0"/>
              <a:t>Have </a:t>
            </a:r>
            <a:r>
              <a:rPr lang="en-US" dirty="0" smtClean="0"/>
              <a:t>drawings</a:t>
            </a:r>
            <a:r>
              <a:rPr lang="en-US" dirty="0" smtClean="0"/>
              <a:t>, prizes for kids, etc.</a:t>
            </a:r>
          </a:p>
          <a:p>
            <a:pPr lvl="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500" t="36687" r="12500" b="41125"/>
          <a:stretch/>
        </p:blipFill>
        <p:spPr>
          <a:xfrm>
            <a:off x="1066800" y="2971800"/>
            <a:ext cx="6858000" cy="1143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167" t="38167" r="25833" b="5625"/>
          <a:stretch/>
        </p:blipFill>
        <p:spPr>
          <a:xfrm>
            <a:off x="5410200" y="4297438"/>
            <a:ext cx="3395472" cy="1417562"/>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534400" cy="1066800"/>
          </a:xfrm>
        </p:spPr>
        <p:txBody>
          <a:bodyPr>
            <a:normAutofit/>
          </a:bodyPr>
          <a:lstStyle/>
          <a:p>
            <a:r>
              <a:rPr lang="en-US" sz="4000" b="1" dirty="0" smtClean="0"/>
              <a:t>Events Ideas</a:t>
            </a:r>
            <a:endParaRPr lang="en-US" sz="4000" dirty="0"/>
          </a:p>
        </p:txBody>
      </p:sp>
      <p:sp>
        <p:nvSpPr>
          <p:cNvPr id="3" name="Content Placeholder 2"/>
          <p:cNvSpPr>
            <a:spLocks noGrp="1"/>
          </p:cNvSpPr>
          <p:nvPr>
            <p:ph sz="quarter" idx="1"/>
          </p:nvPr>
        </p:nvSpPr>
        <p:spPr>
          <a:xfrm>
            <a:off x="301752" y="1219200"/>
            <a:ext cx="8503920" cy="5105400"/>
          </a:xfrm>
        </p:spPr>
        <p:txBody>
          <a:bodyPr>
            <a:normAutofit fontScale="92500" lnSpcReduction="20000"/>
          </a:bodyPr>
          <a:lstStyle/>
          <a:p>
            <a:pPr>
              <a:buClr>
                <a:srgbClr val="C00000"/>
              </a:buClr>
              <a:buNone/>
            </a:pPr>
            <a:endParaRPr lang="en-US" sz="3200" b="1" dirty="0" smtClean="0"/>
          </a:p>
          <a:p>
            <a:pPr>
              <a:buClr>
                <a:srgbClr val="C00000"/>
              </a:buClr>
              <a:buNone/>
            </a:pPr>
            <a:r>
              <a:rPr lang="en-US" sz="2800" b="1" dirty="0" smtClean="0"/>
              <a:t>Grand Opening of County Republican Headquarters</a:t>
            </a:r>
            <a:endParaRPr lang="en-US" sz="2800" dirty="0" smtClean="0"/>
          </a:p>
          <a:p>
            <a:pPr lvl="0">
              <a:buClr>
                <a:srgbClr val="C00000"/>
              </a:buClr>
            </a:pPr>
            <a:r>
              <a:rPr lang="en-US" sz="2400" dirty="0" smtClean="0"/>
              <a:t>If you are opening a HQ even just for the Primary Election, host an event</a:t>
            </a:r>
          </a:p>
          <a:p>
            <a:pPr lvl="0">
              <a:buClr>
                <a:srgbClr val="C00000"/>
              </a:buClr>
            </a:pPr>
            <a:endParaRPr lang="en-US" sz="2400" dirty="0" smtClean="0"/>
          </a:p>
          <a:p>
            <a:pPr>
              <a:buClr>
                <a:srgbClr val="C00000"/>
              </a:buClr>
              <a:buNone/>
            </a:pPr>
            <a:r>
              <a:rPr lang="en-US" sz="2800" b="1" dirty="0" smtClean="0"/>
              <a:t>Petition Signing Party</a:t>
            </a:r>
            <a:endParaRPr lang="en-US" sz="2400" dirty="0" smtClean="0"/>
          </a:p>
          <a:p>
            <a:pPr lvl="0">
              <a:buClr>
                <a:srgbClr val="C00000"/>
              </a:buClr>
            </a:pPr>
            <a:r>
              <a:rPr lang="en-US" sz="2400" dirty="0" smtClean="0"/>
              <a:t>Either prior to the start of filing for office or before the filing deadline, invite rumored candidates and Republican voters to meet to allow candidates the opportunity to obtain signatures in lieu of paying the filing fee for office</a:t>
            </a:r>
          </a:p>
          <a:p>
            <a:pPr lvl="0">
              <a:buClr>
                <a:srgbClr val="C00000"/>
              </a:buClr>
              <a:buNone/>
            </a:pPr>
            <a:endParaRPr lang="en-US" sz="1400" dirty="0" smtClean="0"/>
          </a:p>
          <a:p>
            <a:pPr lvl="0">
              <a:buClr>
                <a:srgbClr val="C00000"/>
              </a:buClr>
            </a:pPr>
            <a:r>
              <a:rPr lang="en-US" sz="2400" dirty="0" smtClean="0"/>
              <a:t>Location</a:t>
            </a:r>
          </a:p>
          <a:p>
            <a:pPr lvl="1">
              <a:buClr>
                <a:srgbClr val="C00000"/>
              </a:buClr>
            </a:pPr>
            <a:r>
              <a:rPr lang="en-US" dirty="0" smtClean="0"/>
              <a:t>HQ</a:t>
            </a:r>
          </a:p>
          <a:p>
            <a:pPr lvl="1">
              <a:buClr>
                <a:srgbClr val="C00000"/>
              </a:buClr>
            </a:pPr>
            <a:r>
              <a:rPr lang="en-US" dirty="0" smtClean="0"/>
              <a:t>Republican Voter’s house</a:t>
            </a:r>
          </a:p>
          <a:p>
            <a:pPr lvl="1">
              <a:buClr>
                <a:srgbClr val="C00000"/>
              </a:buClr>
            </a:pPr>
            <a:r>
              <a:rPr lang="en-US" dirty="0" smtClean="0"/>
              <a:t>Local restaurant</a:t>
            </a:r>
            <a:endParaRPr lang="en-US" sz="2400" dirty="0" smtClean="0"/>
          </a:p>
          <a:p>
            <a:pPr lvl="0">
              <a:buNone/>
            </a:pPr>
            <a:endParaRPr lang="en-US" sz="4000" b="1" dirty="0" smtClean="0">
              <a:latin typeface="+mj-lt"/>
            </a:endParaRPr>
          </a:p>
        </p:txBody>
      </p:sp>
    </p:spTree>
    <p:extLst>
      <p:ext uri="{BB962C8B-B14F-4D97-AF65-F5344CB8AC3E}">
        <p14:creationId xmlns:p14="http://schemas.microsoft.com/office/powerpoint/2010/main" val="162868359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Event Ideas</a:t>
            </a:r>
            <a:endParaRPr lang="en-US" sz="4000" dirty="0"/>
          </a:p>
        </p:txBody>
      </p:sp>
      <p:sp>
        <p:nvSpPr>
          <p:cNvPr id="3" name="Content Placeholder 2"/>
          <p:cNvSpPr>
            <a:spLocks noGrp="1"/>
          </p:cNvSpPr>
          <p:nvPr>
            <p:ph sz="quarter" idx="1"/>
          </p:nvPr>
        </p:nvSpPr>
        <p:spPr>
          <a:xfrm>
            <a:off x="301752" y="1447800"/>
            <a:ext cx="8503920" cy="5026152"/>
          </a:xfrm>
        </p:spPr>
        <p:txBody>
          <a:bodyPr>
            <a:normAutofit fontScale="92500" lnSpcReduction="10000"/>
          </a:bodyPr>
          <a:lstStyle/>
          <a:p>
            <a:pPr>
              <a:buClr>
                <a:srgbClr val="C00000"/>
              </a:buClr>
              <a:buNone/>
            </a:pPr>
            <a:r>
              <a:rPr lang="en-US" sz="2600" b="1" dirty="0" smtClean="0"/>
              <a:t>First Day of Filing</a:t>
            </a:r>
            <a:endParaRPr lang="en-US" sz="2600" dirty="0" smtClean="0"/>
          </a:p>
          <a:p>
            <a:pPr lvl="0">
              <a:buClr>
                <a:srgbClr val="C00000"/>
              </a:buClr>
            </a:pPr>
            <a:r>
              <a:rPr lang="en-US" sz="2400" dirty="0" smtClean="0"/>
              <a:t>Host a filing party and contact current local officials, voters and media to assemble at a certain time on the first day of filing</a:t>
            </a:r>
          </a:p>
          <a:p>
            <a:pPr lvl="1">
              <a:buClr>
                <a:srgbClr val="C00000"/>
              </a:buClr>
            </a:pPr>
            <a:r>
              <a:rPr lang="en-US" dirty="0" smtClean="0"/>
              <a:t>Provides great exposure to candidates</a:t>
            </a:r>
          </a:p>
          <a:p>
            <a:pPr>
              <a:buClr>
                <a:srgbClr val="C00000"/>
              </a:buClr>
              <a:buNone/>
            </a:pPr>
            <a:r>
              <a:rPr lang="en-US" sz="2600" b="1" dirty="0" smtClean="0"/>
              <a:t>Last Day of Filing</a:t>
            </a:r>
            <a:endParaRPr lang="en-US" sz="2600" dirty="0" smtClean="0"/>
          </a:p>
          <a:p>
            <a:pPr lvl="0">
              <a:buClr>
                <a:srgbClr val="C00000"/>
              </a:buClr>
            </a:pPr>
            <a:r>
              <a:rPr lang="en-US" sz="2400" dirty="0" smtClean="0"/>
              <a:t>Upon the last day and close of filing host an event to announce and recognize all of the Republican candidates who have filed for office</a:t>
            </a:r>
          </a:p>
          <a:p>
            <a:pPr>
              <a:buClr>
                <a:srgbClr val="C00000"/>
              </a:buClr>
              <a:buNone/>
            </a:pPr>
            <a:r>
              <a:rPr lang="en-US" sz="2600" b="1" dirty="0" smtClean="0"/>
              <a:t>Ballot Drawing</a:t>
            </a:r>
            <a:endParaRPr lang="en-US" sz="2600" dirty="0" smtClean="0"/>
          </a:p>
          <a:p>
            <a:pPr lvl="0">
              <a:buClr>
                <a:srgbClr val="C00000"/>
              </a:buClr>
            </a:pPr>
            <a:r>
              <a:rPr lang="en-US" sz="2400" dirty="0" smtClean="0"/>
              <a:t>Invite all candidates, voters and media to attend the Ballot Draw</a:t>
            </a:r>
          </a:p>
          <a:p>
            <a:pPr>
              <a:buClr>
                <a:srgbClr val="C00000"/>
              </a:buClr>
              <a:buNone/>
            </a:pPr>
            <a:r>
              <a:rPr lang="en-US" sz="2600" b="1" dirty="0" smtClean="0"/>
              <a:t>Candidate Forum</a:t>
            </a:r>
            <a:endParaRPr lang="en-US" sz="2600" dirty="0" smtClean="0"/>
          </a:p>
          <a:p>
            <a:pPr lvl="0">
              <a:buClr>
                <a:srgbClr val="C00000"/>
              </a:buClr>
            </a:pPr>
            <a:r>
              <a:rPr lang="en-US" sz="2400" dirty="0" smtClean="0"/>
              <a:t>Before the Primary Election; if there is more than one Republican running for an office you </a:t>
            </a:r>
            <a:r>
              <a:rPr lang="en-US" sz="2400" u="sng" dirty="0" smtClean="0"/>
              <a:t>MUST invite ALL Republican Candidates to participate</a:t>
            </a:r>
            <a:endParaRPr lang="en-US" sz="2400" dirty="0" smtClean="0"/>
          </a:p>
          <a:p>
            <a:pPr lvl="0">
              <a:buClr>
                <a:srgbClr val="C00000"/>
              </a:buClr>
            </a:pPr>
            <a:endParaRPr lang="en-US" sz="2400" dirty="0" smtClean="0"/>
          </a:p>
          <a:p>
            <a:pPr lvl="1"/>
            <a:endParaRPr lang="en-US" sz="2000" dirty="0" smtClean="0"/>
          </a:p>
          <a:p>
            <a:pPr lvl="0"/>
            <a:endParaRPr lang="en-US" dirty="0"/>
          </a:p>
        </p:txBody>
      </p:sp>
    </p:spTree>
    <p:extLst>
      <p:ext uri="{BB962C8B-B14F-4D97-AF65-F5344CB8AC3E}">
        <p14:creationId xmlns:p14="http://schemas.microsoft.com/office/powerpoint/2010/main" val="187885277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eaLnBrk="1" fontAlgn="auto" hangingPunct="1">
              <a:spcAft>
                <a:spcPts val="0"/>
              </a:spcAft>
              <a:buFont typeface="Wingdings 2"/>
              <a:buNone/>
              <a:defRPr/>
            </a:pPr>
            <a:endParaRPr lang="en-US" dirty="0" smtClean="0"/>
          </a:p>
          <a:p>
            <a:pPr eaLnBrk="1" fontAlgn="auto" hangingPunct="1">
              <a:spcAft>
                <a:spcPts val="0"/>
              </a:spcAft>
              <a:buFont typeface="Wingdings 2"/>
              <a:buNone/>
              <a:defRPr/>
            </a:pPr>
            <a:endParaRPr lang="en-US" dirty="0" smtClean="0"/>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solidFill>
                <a:srgbClr val="164C6C"/>
              </a:solidFill>
              <a:latin typeface="Georgia" panose="02040502050405020303" pitchFamily="18" charset="0"/>
            </a:endParaRPr>
          </a:p>
        </p:txBody>
      </p:sp>
      <p:sp>
        <p:nvSpPr>
          <p:cNvPr id="2" name="Title 1"/>
          <p:cNvSpPr>
            <a:spLocks noGrp="1"/>
          </p:cNvSpPr>
          <p:nvPr>
            <p:ph type="ctrTitle"/>
          </p:nvPr>
        </p:nvSpPr>
        <p:spPr>
          <a:xfrm>
            <a:off x="609600" y="381000"/>
            <a:ext cx="7772400" cy="1371600"/>
          </a:xfrm>
        </p:spPr>
        <p:txBody>
          <a:bodyPr>
            <a:noAutofit/>
          </a:bodyPr>
          <a:lstStyle/>
          <a:p>
            <a:pPr eaLnBrk="1" fontAlgn="auto" hangingPunct="1">
              <a:spcAft>
                <a:spcPts val="0"/>
              </a:spcAft>
              <a:defRPr/>
            </a:pPr>
            <a:r>
              <a:rPr lang="en-US" sz="5500" b="1" dirty="0" smtClean="0">
                <a:solidFill>
                  <a:schemeClr val="tx1">
                    <a:lumMod val="50000"/>
                    <a:lumOff val="50000"/>
                  </a:schemeClr>
                </a:solidFill>
              </a:rPr>
              <a:t>Fundrai$ing Idea$</a:t>
            </a:r>
            <a:endParaRPr lang="en-US" sz="5500" dirty="0">
              <a:solidFill>
                <a:schemeClr val="tx1">
                  <a:lumMod val="50000"/>
                  <a:lumOff val="50000"/>
                </a:schemeClr>
              </a:solidFill>
            </a:endParaRPr>
          </a:p>
        </p:txBody>
      </p:sp>
      <p:pic>
        <p:nvPicPr>
          <p:cNvPr id="15365" name="Content Placeholder 5" descr="RPT Elepha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0"/>
            <a:ext cx="46688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5235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smtClean="0"/>
              <a:t>Secret to </a:t>
            </a:r>
            <a:r>
              <a:rPr lang="en-US" sz="3500" b="1" dirty="0" err="1" smtClean="0"/>
              <a:t>Succe</a:t>
            </a:r>
            <a:r>
              <a:rPr lang="en-US" sz="3500" b="1" dirty="0" smtClean="0"/>
              <a:t>$$</a:t>
            </a:r>
            <a:r>
              <a:rPr lang="en-US" sz="3500" b="1" dirty="0" err="1" smtClean="0"/>
              <a:t>ful</a:t>
            </a:r>
            <a:r>
              <a:rPr lang="en-US" sz="3500" b="1" dirty="0" smtClean="0"/>
              <a:t> Fundraising?</a:t>
            </a:r>
            <a:endParaRPr lang="en-US" sz="3500" b="1" dirty="0"/>
          </a:p>
        </p:txBody>
      </p:sp>
      <p:sp>
        <p:nvSpPr>
          <p:cNvPr id="3" name="Content Placeholder 2"/>
          <p:cNvSpPr>
            <a:spLocks noGrp="1"/>
          </p:cNvSpPr>
          <p:nvPr>
            <p:ph sz="quarter" idx="1"/>
          </p:nvPr>
        </p:nvSpPr>
        <p:spPr/>
        <p:txBody>
          <a:bodyPr>
            <a:normAutofit/>
          </a:bodyPr>
          <a:lstStyle/>
          <a:p>
            <a:pPr marL="0" indent="0">
              <a:buNone/>
            </a:pPr>
            <a:r>
              <a:rPr lang="en-US" sz="3000" dirty="0" smtClean="0"/>
              <a:t>You have to ask. . . </a:t>
            </a:r>
          </a:p>
          <a:p>
            <a:pPr marL="0" indent="0">
              <a:buNone/>
            </a:pPr>
            <a:endParaRPr lang="en-US" sz="3000" dirty="0" smtClean="0"/>
          </a:p>
          <a:p>
            <a:r>
              <a:rPr lang="en-US" sz="3000" dirty="0" smtClean="0"/>
              <a:t>A lot of people for</a:t>
            </a:r>
          </a:p>
          <a:p>
            <a:r>
              <a:rPr lang="en-US" sz="3000" dirty="0" smtClean="0"/>
              <a:t>A lot of money in</a:t>
            </a:r>
          </a:p>
          <a:p>
            <a:r>
              <a:rPr lang="en-US" sz="3000" dirty="0" smtClean="0"/>
              <a:t>A lot of different ways</a:t>
            </a:r>
          </a:p>
          <a:p>
            <a:r>
              <a:rPr lang="en-US" sz="3000" dirty="0" smtClean="0"/>
              <a:t>A lot of times</a:t>
            </a:r>
          </a:p>
          <a:p>
            <a:endParaRPr lang="en-US" sz="3000" dirty="0"/>
          </a:p>
          <a:p>
            <a:pPr marL="0" indent="0">
              <a:buNone/>
            </a:pPr>
            <a:r>
              <a:rPr lang="en-US" sz="3000" dirty="0" smtClean="0"/>
              <a:t>Then you have to do it again!</a:t>
            </a:r>
            <a:endParaRPr lang="en-US" sz="3000" dirty="0"/>
          </a:p>
        </p:txBody>
      </p:sp>
    </p:spTree>
    <p:extLst>
      <p:ext uri="{BB962C8B-B14F-4D97-AF65-F5344CB8AC3E}">
        <p14:creationId xmlns:p14="http://schemas.microsoft.com/office/powerpoint/2010/main" val="700084403"/>
      </p:ext>
    </p:extLst>
  </p:cSld>
  <p:clrMapOvr>
    <a:masterClrMapping/>
  </p:clrMapOvr>
  <p:transition spd="slow">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2326</TotalTime>
  <Words>1516</Words>
  <Application>Microsoft Office PowerPoint</Application>
  <PresentationFormat>On-screen Show (4:3)</PresentationFormat>
  <Paragraphs>259</Paragraphs>
  <Slides>29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Courier New</vt:lpstr>
      <vt:lpstr>Garamond</vt:lpstr>
      <vt:lpstr>Georgia</vt:lpstr>
      <vt:lpstr>Times New Roman</vt:lpstr>
      <vt:lpstr>Wingdings</vt:lpstr>
      <vt:lpstr>Wingdings 2</vt:lpstr>
      <vt:lpstr>Civic</vt:lpstr>
      <vt:lpstr>1_Civic</vt:lpstr>
      <vt:lpstr>Event and Fundraising Ideas</vt:lpstr>
      <vt:lpstr>Purpose</vt:lpstr>
      <vt:lpstr>Event Ideas</vt:lpstr>
      <vt:lpstr>Event Ideas</vt:lpstr>
      <vt:lpstr>Event Ideas</vt:lpstr>
      <vt:lpstr>Events Ideas</vt:lpstr>
      <vt:lpstr>Event Ideas</vt:lpstr>
      <vt:lpstr>Fundrai$ing Idea$</vt:lpstr>
      <vt:lpstr>Secret to Succe$$ful Fundraising?</vt:lpstr>
      <vt:lpstr>What motivates someone to give?</vt:lpstr>
      <vt:lpstr>Work backwards to your fundraising goal</vt:lpstr>
      <vt:lpstr>Fundraising Advice</vt:lpstr>
      <vt:lpstr>How to ask for money?!</vt:lpstr>
      <vt:lpstr>How to ask for money?!</vt:lpstr>
      <vt:lpstr>Direct Fundraising Ideas</vt:lpstr>
      <vt:lpstr>How to get money in the mail!</vt:lpstr>
      <vt:lpstr>Components to a good letter</vt:lpstr>
      <vt:lpstr>How to get money online?!</vt:lpstr>
      <vt:lpstr>Direct Fundraising Ideas</vt:lpstr>
      <vt:lpstr>More Direct Fundraising Ideas</vt:lpstr>
      <vt:lpstr>More Direct Fundraising Ideas</vt:lpstr>
      <vt:lpstr>Direct Fundraising Partners</vt:lpstr>
      <vt:lpstr>PowerPoint Presentation</vt:lpstr>
      <vt:lpstr>Other Fundraising Events</vt:lpstr>
      <vt:lpstr>Dinners &amp; Galas</vt:lpstr>
      <vt:lpstr>Suggestions for Auction Items</vt:lpstr>
      <vt:lpstr>Other Fundraising Events </vt:lpstr>
      <vt:lpstr>Other Fundraising Events </vt:lpstr>
      <vt:lpstr>Fundrai$ing Cautions</vt:lpstr>
    </vt:vector>
  </TitlesOfParts>
  <Company>RPT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dzapata</dc:creator>
  <cp:lastModifiedBy>Cassie Daniel</cp:lastModifiedBy>
  <cp:revision>255</cp:revision>
  <cp:lastPrinted>2014-08-15T07:30:14Z</cp:lastPrinted>
  <dcterms:created xsi:type="dcterms:W3CDTF">2013-01-30T03:53:33Z</dcterms:created>
  <dcterms:modified xsi:type="dcterms:W3CDTF">2014-08-15T07:30:28Z</dcterms:modified>
</cp:coreProperties>
</file>