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2"/>
  </p:notesMasterIdLst>
  <p:handoutMasterIdLst>
    <p:handoutMasterId r:id="rId53"/>
  </p:handoutMasterIdLst>
  <p:sldIdLst>
    <p:sldId id="273" r:id="rId3"/>
    <p:sldId id="277" r:id="rId4"/>
    <p:sldId id="278" r:id="rId5"/>
    <p:sldId id="279" r:id="rId6"/>
    <p:sldId id="280" r:id="rId7"/>
    <p:sldId id="281" r:id="rId8"/>
    <p:sldId id="282" r:id="rId9"/>
    <p:sldId id="283" r:id="rId10"/>
    <p:sldId id="284" r:id="rId11"/>
    <p:sldId id="285" r:id="rId12"/>
    <p:sldId id="286" r:id="rId13"/>
    <p:sldId id="287" r:id="rId14"/>
    <p:sldId id="288" r:id="rId15"/>
    <p:sldId id="296" r:id="rId16"/>
    <p:sldId id="289" r:id="rId17"/>
    <p:sldId id="290" r:id="rId18"/>
    <p:sldId id="291" r:id="rId19"/>
    <p:sldId id="292" r:id="rId20"/>
    <p:sldId id="293" r:id="rId21"/>
    <p:sldId id="294" r:id="rId22"/>
    <p:sldId id="295"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94660"/>
  </p:normalViewPr>
  <p:slideViewPr>
    <p:cSldViewPr>
      <p:cViewPr varScale="1">
        <p:scale>
          <a:sx n="103" d="100"/>
          <a:sy n="103" d="100"/>
        </p:scale>
        <p:origin x="2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F9636C7-C647-4582-9FD7-E8B63482B9FB}" type="datetimeFigureOut">
              <a:rPr lang="en-US" smtClean="0"/>
              <a:pPr/>
              <a:t>8/12/2014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49D1B4A-0C87-4607-A3AC-BAC505C23258}" type="slidenum">
              <a:rPr lang="en-US" smtClean="0"/>
              <a:pPr/>
              <a:t>‹#›</a:t>
            </a:fld>
            <a:endParaRPr lang="en-US"/>
          </a:p>
        </p:txBody>
      </p:sp>
    </p:spTree>
    <p:extLst>
      <p:ext uri="{BB962C8B-B14F-4D97-AF65-F5344CB8AC3E}">
        <p14:creationId xmlns:p14="http://schemas.microsoft.com/office/powerpoint/2010/main" val="4078862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287CD2-429D-460C-97C0-BCFF8509CE09}" type="datetimeFigureOut">
              <a:rPr lang="en-US" smtClean="0"/>
              <a:pPr/>
              <a:t>8/12/2014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095D8C-6973-498F-ABDA-6C9943EEAA3E}" type="slidenum">
              <a:rPr lang="en-US" smtClean="0"/>
              <a:pPr/>
              <a:t>‹#›</a:t>
            </a:fld>
            <a:endParaRPr lang="en-US"/>
          </a:p>
        </p:txBody>
      </p:sp>
    </p:spTree>
    <p:extLst>
      <p:ext uri="{BB962C8B-B14F-4D97-AF65-F5344CB8AC3E}">
        <p14:creationId xmlns:p14="http://schemas.microsoft.com/office/powerpoint/2010/main" val="305885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6CC104-84F3-4E84-BCD1-A5197D800E03}" type="datetime1">
              <a:rPr lang="en-US" smtClean="0"/>
              <a:pPr/>
              <a:t>8/12/2014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CBD4C-E203-4E28-8DA8-ECAF8F419F70}" type="datetime1">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569C3-2011-46EE-AB62-7DCDC8631CC1}" type="datetime1">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6CC104-84F3-4E84-BCD1-A5197D800E03}" type="datetime1">
              <a:rPr lang="en-US" smtClean="0"/>
              <a:pPr/>
              <a:t>8/12/2014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0700DC-9567-4BCF-AED8-261A2C584668}" type="datetime1">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DB5B870-A4F6-427B-8B58-710E1C0A5C69}" type="datetime1">
              <a:rPr lang="en-US" smtClean="0"/>
              <a:pPr/>
              <a:t>8/12/2014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285F15C-8E72-4C9B-A300-15D3B2C1ABF5}" type="datetime1">
              <a:rPr lang="en-US" smtClean="0"/>
              <a:pPr/>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9CA2A65-24EE-4D03-9A00-332766B3ADF5}" type="datetime1">
              <a:rPr lang="en-US" smtClean="0"/>
              <a:pPr/>
              <a:t>8/12/2014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A7AD1C-1765-4DC4-948C-BCC5C4CDB458}" type="datetime1">
              <a:rPr lang="en-US" smtClean="0"/>
              <a:pPr/>
              <a:t>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575F513-8AD3-41FD-9EC1-9AB84A03676D}" type="datetime1">
              <a:rPr lang="en-US" smtClean="0"/>
              <a:pPr/>
              <a:t>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06A422-9161-49CD-8940-6F79FD4E4989}" type="slidenum">
              <a:rPr lang="en-US" smtClean="0"/>
              <a:pPr/>
              <a:t>‹#›</a:t>
            </a:fld>
            <a:endParaRPr lang="en-US"/>
          </a:p>
        </p:txBody>
      </p:sp>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A24D93C-4FF5-45C4-9276-5AA184CD09DB}" type="datetime1">
              <a:rPr lang="en-US" smtClean="0"/>
              <a:pPr/>
              <a:t>8/12/2014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0700DC-9567-4BCF-AED8-261A2C584668}" type="datetime1">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DA58BC0D-DFEF-476E-AEBE-05C1E190EA04}" type="datetime1">
              <a:rPr lang="en-US" smtClean="0"/>
              <a:pPr/>
              <a:t>8/12/2014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CBD4C-E203-4E28-8DA8-ECAF8F419F70}" type="datetime1">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569C3-2011-46EE-AB62-7DCDC8631CC1}" type="datetime1">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DB5B870-A4F6-427B-8B58-710E1C0A5C69}" type="datetime1">
              <a:rPr lang="en-US" smtClean="0"/>
              <a:pPr/>
              <a:t>8/12/2014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285F15C-8E72-4C9B-A300-15D3B2C1ABF5}" type="datetime1">
              <a:rPr lang="en-US" smtClean="0"/>
              <a:pPr/>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9CA2A65-24EE-4D03-9A00-332766B3ADF5}" type="datetime1">
              <a:rPr lang="en-US" smtClean="0"/>
              <a:pPr/>
              <a:t>8/12/2014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A7AD1C-1765-4DC4-948C-BCC5C4CDB458}" type="datetime1">
              <a:rPr lang="en-US" smtClean="0"/>
              <a:pPr/>
              <a:t>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575F513-8AD3-41FD-9EC1-9AB84A03676D}" type="datetime1">
              <a:rPr lang="en-US" smtClean="0"/>
              <a:pPr/>
              <a:t>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06A422-9161-49CD-8940-6F79FD4E4989}"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A24D93C-4FF5-45C4-9276-5AA184CD09DB}" type="datetime1">
              <a:rPr lang="en-US" smtClean="0"/>
              <a:pPr/>
              <a:t>8/12/2014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DA58BC0D-DFEF-476E-AEBE-05C1E190EA04}" type="datetime1">
              <a:rPr lang="en-US" smtClean="0"/>
              <a:pPr/>
              <a:t>8/12/2014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530185-DDC8-4EF9-8A9F-C19C5011D029}" type="datetime1">
              <a:rPr lang="en-US" smtClean="0"/>
              <a:pPr/>
              <a:t>8/12/2014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530185-DDC8-4EF9-8A9F-C19C5011D029}" type="datetime1">
              <a:rPr lang="en-US" smtClean="0"/>
              <a:pPr/>
              <a:t>8/12/2014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harriscountygop.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harriscountygop.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609600"/>
            <a:ext cx="7772400" cy="1371600"/>
          </a:xfrm>
        </p:spPr>
        <p:txBody>
          <a:bodyPr>
            <a:noAutofit/>
          </a:bodyPr>
          <a:lstStyle/>
          <a:p>
            <a:r>
              <a:rPr lang="en-US" sz="4400" b="1" dirty="0" smtClean="0">
                <a:solidFill>
                  <a:schemeClr val="bg1">
                    <a:lumMod val="50000"/>
                  </a:schemeClr>
                </a:solidFill>
              </a:rPr>
              <a:t>Basics of Campaign Finance Law</a:t>
            </a:r>
            <a:endParaRPr lang="en-US" sz="4400" dirty="0">
              <a:solidFill>
                <a:schemeClr val="bg1">
                  <a:lumMod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2209800" y="2667000"/>
            <a:ext cx="4669028" cy="3493516"/>
          </a:xfrm>
          <a:prstGeom prst="rect">
            <a:avLst/>
          </a:prstGeom>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NOT a Contribution?</a:t>
            </a:r>
            <a:endParaRPr lang="en-US" sz="3600" dirty="0"/>
          </a:p>
        </p:txBody>
      </p:sp>
      <p:sp>
        <p:nvSpPr>
          <p:cNvPr id="3" name="Content Placeholder 2"/>
          <p:cNvSpPr>
            <a:spLocks noGrp="1"/>
          </p:cNvSpPr>
          <p:nvPr>
            <p:ph sz="quarter" idx="1"/>
          </p:nvPr>
        </p:nvSpPr>
        <p:spPr>
          <a:xfrm>
            <a:off x="301752" y="1527048"/>
            <a:ext cx="8503920" cy="4797552"/>
          </a:xfrm>
        </p:spPr>
        <p:txBody>
          <a:bodyPr>
            <a:normAutofit/>
          </a:bodyPr>
          <a:lstStyle/>
          <a:p>
            <a:pPr lvl="1"/>
            <a:r>
              <a:rPr lang="en-US" sz="2400" dirty="0" smtClean="0"/>
              <a:t>Food, beverages, and invitations for “in-home” events</a:t>
            </a:r>
          </a:p>
          <a:p>
            <a:pPr lvl="2"/>
            <a:r>
              <a:rPr lang="en-US" sz="2200" dirty="0" smtClean="0"/>
              <a:t>Per person: up to $2,000 per year for the GOP (national, state, local/district party committees combined), and $1,000 per candidate per election*</a:t>
            </a:r>
          </a:p>
          <a:p>
            <a:pPr lvl="2"/>
            <a:r>
              <a:rPr lang="en-US" sz="2200" dirty="0" smtClean="0"/>
              <a:t>Example: Mr. &amp; Mrs. Smith hold a fundraising event at their home to raise funds for the county party committee. They may spend up to $4,000 on food, beverages, and invitations for the event without it counting as a contribution to the party committee.</a:t>
            </a:r>
          </a:p>
          <a:p>
            <a:pPr lvl="1"/>
            <a:r>
              <a:rPr lang="en-US" sz="2400" dirty="0" smtClean="0"/>
              <a:t>Volunteer personal travel</a:t>
            </a:r>
          </a:p>
          <a:p>
            <a:pPr lvl="2"/>
            <a:r>
              <a:rPr lang="en-US" sz="2200" dirty="0" smtClean="0"/>
              <a:t>Per person: up to $2,000 per year for the GOP (national, state, local/district party committees combined), and $1,000 per candidate per election.*  </a:t>
            </a:r>
          </a:p>
          <a:p>
            <a:pPr lvl="2"/>
            <a:endParaRPr lang="en-US" dirty="0" smtClean="0"/>
          </a:p>
          <a:p>
            <a:endParaRPr lang="en-US" dirty="0"/>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NOT a Contribution?</a:t>
            </a:r>
            <a:endParaRPr lang="en-US" sz="3600" dirty="0"/>
          </a:p>
        </p:txBody>
      </p:sp>
      <p:sp>
        <p:nvSpPr>
          <p:cNvPr id="3" name="Content Placeholder 2"/>
          <p:cNvSpPr>
            <a:spLocks noGrp="1"/>
          </p:cNvSpPr>
          <p:nvPr>
            <p:ph sz="quarter" idx="1"/>
          </p:nvPr>
        </p:nvSpPr>
        <p:spPr/>
        <p:txBody>
          <a:bodyPr>
            <a:normAutofit/>
          </a:bodyPr>
          <a:lstStyle/>
          <a:p>
            <a:pPr lvl="1"/>
            <a:r>
              <a:rPr lang="en-US" sz="2400" dirty="0" smtClean="0"/>
              <a:t>Vendor Discounts</a:t>
            </a:r>
          </a:p>
          <a:p>
            <a:pPr lvl="2"/>
            <a:r>
              <a:rPr lang="en-US" dirty="0" smtClean="0"/>
              <a:t>A vendor of food or beverages may sell food and beverage to a party committee at the vendor’s actual cost, provided that the difference between the amount paid by the committee and the amount that the vendor ordinarily charges in not in excess of $2,000 per year for the GOP (national, state, local/district party committees combined), and $1,000 per candidate per election*</a:t>
            </a:r>
          </a:p>
          <a:p>
            <a:pPr lvl="2"/>
            <a:r>
              <a:rPr lang="en-US" dirty="0" smtClean="0"/>
              <a:t>A campaign or party committee may accept a discount from a vendor, as long as the discount is routinely offered in the vendor’s ordinary course of business to non-political clients</a:t>
            </a:r>
          </a:p>
          <a:p>
            <a:pPr>
              <a:buClr>
                <a:srgbClr val="C00000"/>
              </a:buClr>
            </a:pPr>
            <a:r>
              <a:rPr lang="en-US" sz="2400" dirty="0" smtClean="0"/>
              <a:t>*Any amount in excess of these limits counts as a contribution to the party / candidate (and may also constitute an excessive or prohibited contribution)</a:t>
            </a:r>
          </a:p>
          <a:p>
            <a:endParaRPr lang="en-US" dirty="0"/>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Registration Thresholds</a:t>
            </a:r>
            <a:endParaRPr lang="en-US" dirty="0"/>
          </a:p>
        </p:txBody>
      </p:sp>
      <p:sp>
        <p:nvSpPr>
          <p:cNvPr id="3" name="Content Placeholder 2"/>
          <p:cNvSpPr>
            <a:spLocks noGrp="1"/>
          </p:cNvSpPr>
          <p:nvPr>
            <p:ph sz="quarter" idx="1"/>
          </p:nvPr>
        </p:nvSpPr>
        <p:spPr>
          <a:xfrm>
            <a:off x="301752" y="1752600"/>
            <a:ext cx="8503920" cy="4572000"/>
          </a:xfrm>
        </p:spPr>
        <p:txBody>
          <a:bodyPr/>
          <a:lstStyle/>
          <a:p>
            <a:pPr lvl="0">
              <a:buClr>
                <a:srgbClr val="C00000"/>
              </a:buClr>
            </a:pPr>
            <a:r>
              <a:rPr lang="en-US" sz="2800" dirty="0" smtClean="0"/>
              <a:t>Basic federal registration thresholds (for county parties)</a:t>
            </a:r>
          </a:p>
          <a:p>
            <a:pPr lvl="0">
              <a:buClr>
                <a:srgbClr val="C00000"/>
              </a:buClr>
            </a:pPr>
            <a:endParaRPr lang="en-US" sz="2800" dirty="0" smtClean="0"/>
          </a:p>
          <a:p>
            <a:pPr lvl="1">
              <a:buClr>
                <a:srgbClr val="C00000"/>
              </a:buClr>
            </a:pPr>
            <a:r>
              <a:rPr lang="en-US" sz="2400" dirty="0" smtClean="0"/>
              <a:t>Raise $5,000 in federal contributions OR</a:t>
            </a:r>
          </a:p>
          <a:p>
            <a:pPr lvl="1">
              <a:buClr>
                <a:srgbClr val="C00000"/>
              </a:buClr>
            </a:pPr>
            <a:endParaRPr lang="en-US" sz="2400" dirty="0" smtClean="0"/>
          </a:p>
          <a:p>
            <a:pPr lvl="1">
              <a:buClr>
                <a:srgbClr val="C00000"/>
              </a:buClr>
            </a:pPr>
            <a:r>
              <a:rPr lang="en-US" sz="2400" dirty="0" smtClean="0"/>
              <a:t>Spend $5,000 on Exempt Federal Election Activity OR</a:t>
            </a:r>
          </a:p>
          <a:p>
            <a:pPr lvl="1">
              <a:buClr>
                <a:srgbClr val="C00000"/>
              </a:buClr>
            </a:pPr>
            <a:endParaRPr lang="en-US" sz="2400" dirty="0" smtClean="0"/>
          </a:p>
          <a:p>
            <a:pPr lvl="1">
              <a:buClr>
                <a:srgbClr val="C00000"/>
              </a:buClr>
            </a:pPr>
            <a:r>
              <a:rPr lang="en-US" sz="2400" dirty="0" smtClean="0"/>
              <a:t>Spend $1,000 on Non-Exempt Federal Election Activity</a:t>
            </a:r>
          </a:p>
          <a:p>
            <a:endParaRPr lang="en-US" dirty="0"/>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rmAutofit/>
          </a:bodyPr>
          <a:lstStyle/>
          <a:p>
            <a:r>
              <a:rPr lang="en-US" sz="4000" b="1" dirty="0" smtClean="0"/>
              <a:t>Federal Registration</a:t>
            </a:r>
            <a:endParaRPr lang="en-US" sz="4000" dirty="0"/>
          </a:p>
        </p:txBody>
      </p:sp>
      <p:sp>
        <p:nvSpPr>
          <p:cNvPr id="3" name="Content Placeholder 2"/>
          <p:cNvSpPr>
            <a:spLocks noGrp="1"/>
          </p:cNvSpPr>
          <p:nvPr>
            <p:ph sz="quarter" idx="1"/>
          </p:nvPr>
        </p:nvSpPr>
        <p:spPr/>
        <p:txBody>
          <a:bodyPr/>
          <a:lstStyle/>
          <a:p>
            <a:pPr lvl="0">
              <a:buNone/>
            </a:pPr>
            <a:r>
              <a:rPr lang="en-US" sz="2800" b="1" dirty="0" smtClean="0"/>
              <a:t>1. </a:t>
            </a:r>
            <a:r>
              <a:rPr lang="en-US" sz="2800" dirty="0" smtClean="0"/>
              <a:t>Call FEC Information Division 1-800-424-9530 (Press 6)</a:t>
            </a:r>
          </a:p>
          <a:p>
            <a:pPr lvl="0">
              <a:buNone/>
            </a:pPr>
            <a:r>
              <a:rPr lang="en-US" sz="2800" b="1" dirty="0" smtClean="0"/>
              <a:t>2.</a:t>
            </a:r>
            <a:r>
              <a:rPr lang="en-US" sz="2800" dirty="0" smtClean="0"/>
              <a:t> Contact IRS to get Tax ID Number 1-800-TAX-FORM (Form SS4)</a:t>
            </a:r>
          </a:p>
          <a:p>
            <a:pPr lvl="0">
              <a:buNone/>
            </a:pPr>
            <a:r>
              <a:rPr lang="en-US" sz="2800" b="1" dirty="0" smtClean="0"/>
              <a:t>3.</a:t>
            </a:r>
            <a:r>
              <a:rPr lang="en-US" sz="2800" dirty="0" smtClean="0"/>
              <a:t> Open a Bank Account for your Federal Account</a:t>
            </a:r>
          </a:p>
          <a:p>
            <a:pPr lvl="0">
              <a:buNone/>
            </a:pPr>
            <a:r>
              <a:rPr lang="en-US" sz="2800" b="1" dirty="0" smtClean="0"/>
              <a:t>4.</a:t>
            </a:r>
            <a:r>
              <a:rPr lang="en-US" sz="2800" dirty="0" smtClean="0"/>
              <a:t> Once registered, Parties file</a:t>
            </a:r>
          </a:p>
          <a:p>
            <a:pPr lvl="0"/>
            <a:endParaRPr lang="en-US" sz="2800" dirty="0" smtClean="0"/>
          </a:p>
          <a:p>
            <a:pPr lvl="0">
              <a:buClr>
                <a:srgbClr val="C00000"/>
              </a:buClr>
            </a:pPr>
            <a:r>
              <a:rPr lang="en-US" sz="2800" dirty="0" smtClean="0"/>
              <a:t>FEC Form 3X Quarterly + Pre- and Post-Election; or Monthly Schedule</a:t>
            </a:r>
          </a:p>
          <a:p>
            <a:endParaRPr lang="en-US" dirty="0"/>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ctr">
              <a:buNone/>
            </a:pPr>
            <a:endParaRPr lang="en-US" sz="4800" b="1" dirty="0" smtClean="0"/>
          </a:p>
          <a:p>
            <a:pPr algn="ctr">
              <a:buNone/>
            </a:pPr>
            <a:endParaRPr lang="en-US" sz="4800" b="1" dirty="0" smtClean="0"/>
          </a:p>
          <a:p>
            <a:pPr algn="ctr">
              <a:buNone/>
            </a:pPr>
            <a:r>
              <a:rPr lang="en-US" sz="4800" b="1" dirty="0" smtClean="0"/>
              <a:t>State Funds: The Basics</a:t>
            </a:r>
            <a:endParaRPr lang="en-US" sz="4800" dirty="0"/>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Texas Nonfederal Restrictions</a:t>
            </a:r>
          </a:p>
        </p:txBody>
      </p:sp>
      <p:sp>
        <p:nvSpPr>
          <p:cNvPr id="3" name="Content Placeholder 2"/>
          <p:cNvSpPr>
            <a:spLocks noGrp="1"/>
          </p:cNvSpPr>
          <p:nvPr>
            <p:ph sz="quarter" idx="1"/>
          </p:nvPr>
        </p:nvSpPr>
        <p:spPr>
          <a:xfrm>
            <a:off x="301752" y="1527048"/>
            <a:ext cx="8503920" cy="4721352"/>
          </a:xfrm>
        </p:spPr>
        <p:txBody>
          <a:bodyPr>
            <a:normAutofit/>
          </a:bodyPr>
          <a:lstStyle/>
          <a:p>
            <a:pPr>
              <a:buNone/>
            </a:pPr>
            <a:r>
              <a:rPr lang="en-US" sz="1000" b="1" dirty="0" smtClean="0"/>
              <a:t> </a:t>
            </a:r>
            <a:endParaRPr lang="en-US" sz="1000" dirty="0" smtClean="0"/>
          </a:p>
          <a:p>
            <a:pPr lvl="0">
              <a:buClr>
                <a:srgbClr val="C00000"/>
              </a:buClr>
            </a:pPr>
            <a:r>
              <a:rPr lang="en-US" sz="2800" dirty="0" smtClean="0"/>
              <a:t>No restrictions on dollar amounts of contributions (except certain judicial campaigns and cash)</a:t>
            </a:r>
          </a:p>
          <a:p>
            <a:pPr lvl="0">
              <a:buClr>
                <a:srgbClr val="C00000"/>
              </a:buClr>
              <a:buNone/>
            </a:pPr>
            <a:r>
              <a:rPr lang="en-US" sz="1000" dirty="0" smtClean="0"/>
              <a:t> </a:t>
            </a:r>
          </a:p>
          <a:p>
            <a:pPr lvl="0">
              <a:buClr>
                <a:srgbClr val="C00000"/>
              </a:buClr>
            </a:pPr>
            <a:r>
              <a:rPr lang="en-US" sz="2800" dirty="0" smtClean="0"/>
              <a:t>Cannot take corporate or labor union contributions for campaign activities</a:t>
            </a:r>
          </a:p>
          <a:p>
            <a:pPr lvl="0">
              <a:buClr>
                <a:srgbClr val="C00000"/>
              </a:buClr>
              <a:buNone/>
            </a:pPr>
            <a:r>
              <a:rPr lang="en-US" sz="1000" dirty="0" smtClean="0"/>
              <a:t> </a:t>
            </a:r>
          </a:p>
          <a:p>
            <a:pPr lvl="0">
              <a:buClr>
                <a:srgbClr val="C00000"/>
              </a:buClr>
            </a:pPr>
            <a:r>
              <a:rPr lang="en-US" sz="2800" dirty="0" smtClean="0"/>
              <a:t>Must report every contribution / expenditure that in the aggregate totals $50.01 or more per reporting period</a:t>
            </a:r>
          </a:p>
          <a:p>
            <a:endParaRPr lang="en-US" dirty="0"/>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Texas Nonfederal Restrictions</a:t>
            </a:r>
            <a:endParaRPr lang="en-US" sz="3600" dirty="0" smtClean="0"/>
          </a:p>
        </p:txBody>
      </p:sp>
      <p:sp>
        <p:nvSpPr>
          <p:cNvPr id="3" name="Content Placeholder 2"/>
          <p:cNvSpPr>
            <a:spLocks noGrp="1"/>
          </p:cNvSpPr>
          <p:nvPr>
            <p:ph sz="quarter" idx="1"/>
          </p:nvPr>
        </p:nvSpPr>
        <p:spPr/>
        <p:txBody>
          <a:bodyPr/>
          <a:lstStyle/>
          <a:p>
            <a:pPr lvl="0">
              <a:buNone/>
            </a:pPr>
            <a:r>
              <a:rPr lang="en-US" sz="1000" dirty="0" smtClean="0"/>
              <a:t> </a:t>
            </a:r>
          </a:p>
          <a:p>
            <a:pPr lvl="0">
              <a:buClr>
                <a:srgbClr val="C00000"/>
              </a:buClr>
            </a:pPr>
            <a:r>
              <a:rPr lang="en-US" sz="2800" dirty="0" smtClean="0"/>
              <a:t>Don’t accept anonymous contributions, e.g., passing- the-hat, baskets, brown envelopes</a:t>
            </a:r>
          </a:p>
          <a:p>
            <a:pPr lvl="0">
              <a:buClr>
                <a:srgbClr val="C00000"/>
              </a:buClr>
              <a:buNone/>
            </a:pPr>
            <a:r>
              <a:rPr lang="en-US" sz="1000" dirty="0" smtClean="0"/>
              <a:t> </a:t>
            </a:r>
          </a:p>
          <a:p>
            <a:pPr lvl="0">
              <a:buClr>
                <a:srgbClr val="C00000"/>
              </a:buClr>
            </a:pPr>
            <a:r>
              <a:rPr lang="en-US" sz="2800" dirty="0" smtClean="0"/>
              <a:t>Cash contributions cannot exceed $100 per contributor per reporting period.</a:t>
            </a:r>
          </a:p>
          <a:p>
            <a:pPr lvl="0">
              <a:buClr>
                <a:srgbClr val="C00000"/>
              </a:buClr>
              <a:buNone/>
            </a:pPr>
            <a:r>
              <a:rPr lang="en-US" sz="1000" dirty="0" smtClean="0"/>
              <a:t> </a:t>
            </a:r>
          </a:p>
          <a:p>
            <a:pPr lvl="0">
              <a:buClr>
                <a:srgbClr val="C00000"/>
              </a:buClr>
            </a:pPr>
            <a:r>
              <a:rPr lang="en-US" sz="2800" dirty="0" smtClean="0"/>
              <a:t>Timely file, check, and double check, reports filed with the Texas Ethics Commission</a:t>
            </a:r>
          </a:p>
          <a:p>
            <a:endParaRPr lang="en-US" dirty="0"/>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Federal Funds: Federal Election Activity</a:t>
            </a:r>
            <a:endParaRPr lang="en-US" sz="3000" dirty="0" smtClean="0"/>
          </a:p>
        </p:txBody>
      </p:sp>
      <p:sp>
        <p:nvSpPr>
          <p:cNvPr id="3" name="Content Placeholder 2"/>
          <p:cNvSpPr>
            <a:spLocks noGrp="1"/>
          </p:cNvSpPr>
          <p:nvPr>
            <p:ph sz="quarter" idx="1"/>
          </p:nvPr>
        </p:nvSpPr>
        <p:spPr>
          <a:xfrm>
            <a:off x="301752" y="1679448"/>
            <a:ext cx="8503920" cy="4873752"/>
          </a:xfrm>
        </p:spPr>
        <p:txBody>
          <a:bodyPr>
            <a:normAutofit/>
          </a:bodyPr>
          <a:lstStyle/>
          <a:p>
            <a:pPr lvl="0">
              <a:buClr>
                <a:srgbClr val="C00000"/>
              </a:buClr>
            </a:pPr>
            <a:r>
              <a:rPr lang="en-US" sz="2800" dirty="0" smtClean="0"/>
              <a:t>What is FEA?  There are four categories of FEA:</a:t>
            </a:r>
          </a:p>
          <a:p>
            <a:pPr lvl="1">
              <a:buClr>
                <a:srgbClr val="C00000"/>
              </a:buClr>
            </a:pPr>
            <a:r>
              <a:rPr lang="en-US" sz="2400" dirty="0" smtClean="0"/>
              <a:t>Voter Registration – that occurs during a timeframe beginning 120 days before a regularly scheduled election and ending on election day itself.</a:t>
            </a:r>
          </a:p>
          <a:p>
            <a:pPr lvl="1">
              <a:buClr>
                <a:srgbClr val="C00000"/>
              </a:buClr>
              <a:buNone/>
            </a:pPr>
            <a:r>
              <a:rPr lang="en-US" sz="1000" dirty="0" smtClean="0"/>
              <a:t> </a:t>
            </a:r>
          </a:p>
          <a:p>
            <a:pPr lvl="1">
              <a:buClr>
                <a:srgbClr val="C00000"/>
              </a:buClr>
            </a:pPr>
            <a:r>
              <a:rPr lang="en-US" sz="2400" dirty="0" smtClean="0"/>
              <a:t>Voter ID, GOTV, and Generic Campaign Activity – that occurs in connection with an election in which one or more federal candidates appear on the ballot. This generally includes activity that occurs during a timeframe beginning on the filing deadline for primary election ballot access and ending on the general election day.</a:t>
            </a:r>
          </a:p>
          <a:p>
            <a:endParaRPr lang="en-US" dirty="0"/>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Federal Funds: Federal Election Activity</a:t>
            </a:r>
            <a:endParaRPr lang="en-US" sz="3000" dirty="0"/>
          </a:p>
        </p:txBody>
      </p:sp>
      <p:sp>
        <p:nvSpPr>
          <p:cNvPr id="3" name="Content Placeholder 2"/>
          <p:cNvSpPr>
            <a:spLocks noGrp="1"/>
          </p:cNvSpPr>
          <p:nvPr>
            <p:ph sz="quarter" idx="1"/>
          </p:nvPr>
        </p:nvSpPr>
        <p:spPr>
          <a:xfrm>
            <a:off x="301752" y="1752600"/>
            <a:ext cx="8503920" cy="4572000"/>
          </a:xfrm>
        </p:spPr>
        <p:txBody>
          <a:bodyPr/>
          <a:lstStyle/>
          <a:p>
            <a:pPr lvl="1">
              <a:buClr>
                <a:srgbClr val="C00000"/>
              </a:buClr>
            </a:pPr>
            <a:r>
              <a:rPr lang="en-US" sz="2400" dirty="0" smtClean="0"/>
              <a:t>Public Communication – any public political advertising that promotes, attacks, supports, or opposes (PASO’s) a clearly identified federal candidate. The communication does not necessarily contain words of express advocacy and does not have to occur within a specific timeframe.</a:t>
            </a:r>
          </a:p>
          <a:p>
            <a:pPr lvl="1">
              <a:buClr>
                <a:srgbClr val="C00000"/>
              </a:buClr>
              <a:buNone/>
            </a:pPr>
            <a:r>
              <a:rPr lang="en-US" sz="1000" dirty="0" smtClean="0"/>
              <a:t> </a:t>
            </a:r>
          </a:p>
          <a:p>
            <a:pPr lvl="1">
              <a:buClr>
                <a:srgbClr val="C00000"/>
              </a:buClr>
            </a:pPr>
            <a:r>
              <a:rPr lang="en-US" sz="2400" dirty="0" smtClean="0"/>
              <a:t>Salaries – that are used to compensate employees of the state party who spend more than 25% of their compensated time during the month on activities related to a federal election (including FEA).</a:t>
            </a:r>
          </a:p>
          <a:p>
            <a:endParaRPr lang="en-US" dirty="0"/>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rmAutofit/>
          </a:bodyPr>
          <a:lstStyle/>
          <a:p>
            <a:r>
              <a:rPr lang="en-US" sz="3800" b="1" dirty="0" smtClean="0"/>
              <a:t>Voter Registration</a:t>
            </a:r>
            <a:endParaRPr lang="en-US" sz="3800" dirty="0"/>
          </a:p>
        </p:txBody>
      </p:sp>
      <p:sp>
        <p:nvSpPr>
          <p:cNvPr id="3" name="Content Placeholder 2"/>
          <p:cNvSpPr>
            <a:spLocks noGrp="1"/>
          </p:cNvSpPr>
          <p:nvPr>
            <p:ph sz="quarter" idx="1"/>
          </p:nvPr>
        </p:nvSpPr>
        <p:spPr>
          <a:xfrm>
            <a:off x="301752" y="1676400"/>
            <a:ext cx="8503920" cy="4572000"/>
          </a:xfrm>
        </p:spPr>
        <p:txBody>
          <a:bodyPr>
            <a:normAutofit/>
          </a:bodyPr>
          <a:lstStyle/>
          <a:p>
            <a:pPr lvl="0">
              <a:buClr>
                <a:srgbClr val="C00000"/>
              </a:buClr>
            </a:pPr>
            <a:r>
              <a:rPr lang="en-US" sz="2800" dirty="0" smtClean="0"/>
              <a:t>Voter Registration Activity Includes (if conducted within 120 days prior to a regularly scheduled federal election)</a:t>
            </a:r>
          </a:p>
          <a:p>
            <a:pPr lvl="0">
              <a:buClr>
                <a:srgbClr val="C00000"/>
              </a:buClr>
              <a:buNone/>
            </a:pPr>
            <a:r>
              <a:rPr lang="en-US" sz="1000" dirty="0" smtClean="0"/>
              <a:t> </a:t>
            </a:r>
          </a:p>
          <a:p>
            <a:pPr lvl="1">
              <a:buClr>
                <a:srgbClr val="C00000"/>
              </a:buClr>
            </a:pPr>
            <a:r>
              <a:rPr lang="en-US" sz="2400" dirty="0" smtClean="0"/>
              <a:t>Encouraging or urging potential voters to register to vote through any means, including mail, email, in-person, text, and telephone.</a:t>
            </a:r>
          </a:p>
          <a:p>
            <a:pPr lvl="1">
              <a:buClr>
                <a:srgbClr val="C00000"/>
              </a:buClr>
              <a:buNone/>
            </a:pPr>
            <a:r>
              <a:rPr lang="en-US" sz="1000" dirty="0" smtClean="0"/>
              <a:t> </a:t>
            </a:r>
          </a:p>
          <a:p>
            <a:pPr lvl="1">
              <a:buClr>
                <a:srgbClr val="C00000"/>
              </a:buClr>
            </a:pPr>
            <a:r>
              <a:rPr lang="en-US" sz="2400" dirty="0" smtClean="0"/>
              <a:t>Preparing and distributing information about voting or voting forms, answering questions about registration forms, or assisting potential voters in completing registration forms.</a:t>
            </a:r>
          </a:p>
          <a:p>
            <a:endParaRPr lang="en-US"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1066800"/>
          </a:xfrm>
        </p:spPr>
        <p:txBody>
          <a:bodyPr>
            <a:normAutofit/>
          </a:bodyPr>
          <a:lstStyle/>
          <a:p>
            <a:r>
              <a:rPr lang="en-US" sz="4000" b="1" dirty="0" smtClean="0"/>
              <a:t>Types of Funds</a:t>
            </a:r>
            <a:endParaRPr lang="en-US" sz="4000" dirty="0"/>
          </a:p>
        </p:txBody>
      </p:sp>
      <p:sp>
        <p:nvSpPr>
          <p:cNvPr id="3" name="Content Placeholder 2"/>
          <p:cNvSpPr>
            <a:spLocks noGrp="1"/>
          </p:cNvSpPr>
          <p:nvPr>
            <p:ph sz="quarter" idx="1"/>
          </p:nvPr>
        </p:nvSpPr>
        <p:spPr>
          <a:xfrm>
            <a:off x="301752" y="1828800"/>
            <a:ext cx="8503920" cy="4572000"/>
          </a:xfrm>
        </p:spPr>
        <p:txBody>
          <a:bodyPr>
            <a:normAutofit/>
          </a:bodyPr>
          <a:lstStyle/>
          <a:p>
            <a:pPr>
              <a:buClr>
                <a:srgbClr val="C00000"/>
              </a:buClr>
              <a:buNone/>
            </a:pPr>
            <a:r>
              <a:rPr lang="en-US" sz="3200" b="1" dirty="0" smtClean="0"/>
              <a:t>Federal Funds</a:t>
            </a:r>
          </a:p>
          <a:p>
            <a:pPr>
              <a:buClr>
                <a:srgbClr val="C00000"/>
              </a:buClr>
              <a:buNone/>
            </a:pPr>
            <a:endParaRPr lang="en-US" sz="3200" dirty="0" smtClean="0"/>
          </a:p>
          <a:p>
            <a:pPr lvl="0">
              <a:buClr>
                <a:srgbClr val="C00000"/>
              </a:buClr>
            </a:pPr>
            <a:r>
              <a:rPr lang="en-US" sz="2800" dirty="0" smtClean="0"/>
              <a:t>Funds that are subject to the source prohibitions, limits, and reporting requirements of the Federal Election Campaign Act (“FECA”)</a:t>
            </a:r>
          </a:p>
          <a:p>
            <a:pPr lvl="0">
              <a:buClr>
                <a:srgbClr val="C00000"/>
              </a:buClr>
            </a:pPr>
            <a:endParaRPr lang="en-US" sz="2800" dirty="0" smtClean="0"/>
          </a:p>
          <a:p>
            <a:pPr lvl="0">
              <a:buClr>
                <a:srgbClr val="C00000"/>
              </a:buClr>
            </a:pPr>
            <a:r>
              <a:rPr lang="en-US" sz="2800" dirty="0" smtClean="0"/>
              <a:t>Kept in a separate account (“federal account”)</a:t>
            </a:r>
          </a:p>
          <a:p>
            <a:pPr lvl="0">
              <a:buNone/>
            </a:pPr>
            <a:endParaRPr lang="en-US" sz="4000" b="1" dirty="0" smtClean="0">
              <a:latin typeface="+mj-lt"/>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rmAutofit/>
          </a:bodyPr>
          <a:lstStyle/>
          <a:p>
            <a:r>
              <a:rPr lang="en-US" sz="3800" b="1" dirty="0" smtClean="0"/>
              <a:t>Voter Registration</a:t>
            </a:r>
            <a:endParaRPr lang="en-US" sz="3800" dirty="0"/>
          </a:p>
        </p:txBody>
      </p:sp>
      <p:sp>
        <p:nvSpPr>
          <p:cNvPr id="3" name="Content Placeholder 2"/>
          <p:cNvSpPr>
            <a:spLocks noGrp="1"/>
          </p:cNvSpPr>
          <p:nvPr>
            <p:ph sz="quarter" idx="1"/>
          </p:nvPr>
        </p:nvSpPr>
        <p:spPr>
          <a:xfrm>
            <a:off x="301752" y="1981200"/>
            <a:ext cx="8503920" cy="4572000"/>
          </a:xfrm>
        </p:spPr>
        <p:txBody>
          <a:bodyPr/>
          <a:lstStyle/>
          <a:p>
            <a:pPr lvl="1">
              <a:buClr>
                <a:srgbClr val="C00000"/>
              </a:buClr>
            </a:pPr>
            <a:r>
              <a:rPr lang="en-US" sz="2400" dirty="0" smtClean="0"/>
              <a:t>Submitting or delivering registration forms on behalf of a potential voter</a:t>
            </a:r>
          </a:p>
          <a:p>
            <a:pPr lvl="1">
              <a:buClr>
                <a:srgbClr val="C00000"/>
              </a:buClr>
              <a:buNone/>
            </a:pPr>
            <a:r>
              <a:rPr lang="en-US" sz="1000" dirty="0" smtClean="0"/>
              <a:t> </a:t>
            </a:r>
          </a:p>
          <a:p>
            <a:pPr lvl="1">
              <a:buClr>
                <a:srgbClr val="C00000"/>
              </a:buClr>
            </a:pPr>
            <a:r>
              <a:rPr lang="en-US" sz="2400" dirty="0" smtClean="0"/>
              <a:t>Offering transportation, arranging transportation, or transporting someone to a county clerk’s office to fill out registration forms</a:t>
            </a:r>
          </a:p>
          <a:p>
            <a:pPr lvl="1">
              <a:buClr>
                <a:srgbClr val="C00000"/>
              </a:buClr>
              <a:buNone/>
            </a:pPr>
            <a:r>
              <a:rPr lang="en-US" sz="1000" dirty="0" smtClean="0"/>
              <a:t> </a:t>
            </a:r>
          </a:p>
          <a:p>
            <a:pPr lvl="1">
              <a:buClr>
                <a:srgbClr val="C00000"/>
              </a:buClr>
            </a:pPr>
            <a:r>
              <a:rPr lang="en-US" sz="2400" dirty="0" smtClean="0"/>
              <a:t>Any other activity that assists potential voters in registering to vote</a:t>
            </a:r>
          </a:p>
          <a:p>
            <a:endParaRPr lang="en-US" dirty="0"/>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rmAutofit/>
          </a:bodyPr>
          <a:lstStyle/>
          <a:p>
            <a:r>
              <a:rPr lang="en-US" sz="3800" b="1" dirty="0" smtClean="0"/>
              <a:t>GOTV Activity</a:t>
            </a:r>
            <a:endParaRPr lang="en-US" sz="3800" dirty="0"/>
          </a:p>
        </p:txBody>
      </p:sp>
      <p:sp>
        <p:nvSpPr>
          <p:cNvPr id="3" name="Content Placeholder 2"/>
          <p:cNvSpPr>
            <a:spLocks noGrp="1"/>
          </p:cNvSpPr>
          <p:nvPr>
            <p:ph sz="quarter" idx="1"/>
          </p:nvPr>
        </p:nvSpPr>
        <p:spPr>
          <a:xfrm>
            <a:off x="301752" y="1527048"/>
            <a:ext cx="8503920" cy="4873752"/>
          </a:xfrm>
        </p:spPr>
        <p:txBody>
          <a:bodyPr>
            <a:normAutofit/>
          </a:bodyPr>
          <a:lstStyle/>
          <a:p>
            <a:pPr lvl="0">
              <a:buClr>
                <a:srgbClr val="C00000"/>
              </a:buClr>
            </a:pPr>
            <a:r>
              <a:rPr lang="en-US" sz="2800" dirty="0" smtClean="0"/>
              <a:t>GOTV Activity Includes</a:t>
            </a:r>
          </a:p>
          <a:p>
            <a:pPr lvl="1">
              <a:buClr>
                <a:srgbClr val="C00000"/>
              </a:buClr>
            </a:pPr>
            <a:r>
              <a:rPr lang="en-US" sz="2400" dirty="0" smtClean="0"/>
              <a:t>Encouraging or urging potential voters to vote through any means including mail, email, in-person, text, and telephone</a:t>
            </a:r>
          </a:p>
          <a:p>
            <a:pPr lvl="1">
              <a:buClr>
                <a:srgbClr val="C00000"/>
              </a:buClr>
              <a:buNone/>
            </a:pPr>
            <a:r>
              <a:rPr lang="en-US" sz="800" dirty="0" smtClean="0"/>
              <a:t> </a:t>
            </a:r>
          </a:p>
          <a:p>
            <a:pPr lvl="1">
              <a:buClr>
                <a:srgbClr val="C00000"/>
              </a:buClr>
            </a:pPr>
            <a:r>
              <a:rPr lang="en-US" sz="2400" dirty="0" smtClean="0"/>
              <a:t>Informing potential voters through any means about polling place hours and locations or information about early or absentee voting</a:t>
            </a:r>
          </a:p>
          <a:p>
            <a:pPr lvl="1">
              <a:buClr>
                <a:srgbClr val="C00000"/>
              </a:buClr>
              <a:buNone/>
            </a:pPr>
            <a:r>
              <a:rPr lang="en-US" sz="800" dirty="0" smtClean="0"/>
              <a:t> </a:t>
            </a:r>
          </a:p>
          <a:p>
            <a:pPr lvl="1">
              <a:buClr>
                <a:srgbClr val="C00000"/>
              </a:buClr>
            </a:pPr>
            <a:r>
              <a:rPr lang="en-US" sz="2400" dirty="0" smtClean="0"/>
              <a:t>Offering transportation, arranging transportation, or transporting potential voters to the polls</a:t>
            </a:r>
          </a:p>
          <a:p>
            <a:pPr lvl="1">
              <a:buClr>
                <a:srgbClr val="C00000"/>
              </a:buClr>
              <a:buNone/>
            </a:pPr>
            <a:r>
              <a:rPr lang="en-US" sz="800" dirty="0" smtClean="0"/>
              <a:t> </a:t>
            </a:r>
          </a:p>
          <a:p>
            <a:pPr lvl="1">
              <a:buClr>
                <a:srgbClr val="C00000"/>
              </a:buClr>
            </a:pPr>
            <a:r>
              <a:rPr lang="en-US" sz="2400" dirty="0" smtClean="0"/>
              <a:t>Any other activity that assists individuals in voting</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rmAutofit/>
          </a:bodyPr>
          <a:lstStyle/>
          <a:p>
            <a:r>
              <a:rPr lang="en-US" sz="3500" b="1" dirty="0" smtClean="0"/>
              <a:t>What is NOT GOTV or VR?</a:t>
            </a:r>
            <a:endParaRPr lang="en-US" sz="3500" dirty="0"/>
          </a:p>
        </p:txBody>
      </p:sp>
      <p:sp>
        <p:nvSpPr>
          <p:cNvPr id="3" name="Content Placeholder 2"/>
          <p:cNvSpPr>
            <a:spLocks noGrp="1"/>
          </p:cNvSpPr>
          <p:nvPr>
            <p:ph sz="quarter" idx="1"/>
          </p:nvPr>
        </p:nvSpPr>
        <p:spPr/>
        <p:txBody>
          <a:bodyPr>
            <a:normAutofit/>
          </a:bodyPr>
          <a:lstStyle/>
          <a:p>
            <a:pPr lvl="0">
              <a:buClr>
                <a:srgbClr val="C00000"/>
              </a:buClr>
            </a:pPr>
            <a:r>
              <a:rPr lang="en-US" sz="2400" dirty="0" smtClean="0"/>
              <a:t>A “brief exhortation” to register to vote or to go vote that is incidental to a communication, activity, or event. To qualify here, the action must be BOTH brief and incidental.</a:t>
            </a:r>
          </a:p>
          <a:p>
            <a:pPr lvl="0">
              <a:buClr>
                <a:srgbClr val="C00000"/>
              </a:buClr>
              <a:buNone/>
            </a:pPr>
            <a:r>
              <a:rPr lang="en-US" sz="1000" dirty="0" smtClean="0"/>
              <a:t> </a:t>
            </a:r>
          </a:p>
          <a:p>
            <a:pPr lvl="0">
              <a:buClr>
                <a:srgbClr val="C00000"/>
              </a:buClr>
            </a:pPr>
            <a:r>
              <a:rPr lang="en-US" sz="2400" dirty="0" smtClean="0"/>
              <a:t>Voter ID activity for a state or local election that is held on a date in which no federal election is held and that is not used in a subsequent election in which a federal candidate appears on the ballot</a:t>
            </a:r>
          </a:p>
          <a:p>
            <a:pPr lvl="0">
              <a:buClr>
                <a:srgbClr val="C00000"/>
              </a:buClr>
              <a:buNone/>
            </a:pPr>
            <a:r>
              <a:rPr lang="en-US" sz="1000" dirty="0" smtClean="0"/>
              <a:t> </a:t>
            </a:r>
          </a:p>
          <a:p>
            <a:pPr lvl="0">
              <a:buClr>
                <a:srgbClr val="C00000"/>
              </a:buClr>
            </a:pPr>
            <a:r>
              <a:rPr lang="en-US" sz="2400" dirty="0" smtClean="0"/>
              <a:t> Voter ID activity that occurs for an election with a non-federal candidate cannot be later used for an election in which a federal candidate appears on the ballot.</a:t>
            </a:r>
          </a:p>
          <a:p>
            <a:endParaRPr lang="en-US"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What is NOT GOTV or VR?</a:t>
            </a:r>
            <a:endParaRPr lang="en-US" sz="3500" dirty="0"/>
          </a:p>
        </p:txBody>
      </p:sp>
      <p:sp>
        <p:nvSpPr>
          <p:cNvPr id="3" name="Content Placeholder 2"/>
          <p:cNvSpPr>
            <a:spLocks noGrp="1"/>
          </p:cNvSpPr>
          <p:nvPr>
            <p:ph sz="quarter" idx="1"/>
          </p:nvPr>
        </p:nvSpPr>
        <p:spPr/>
        <p:txBody>
          <a:bodyPr>
            <a:normAutofit lnSpcReduction="10000"/>
          </a:bodyPr>
          <a:lstStyle/>
          <a:p>
            <a:pPr lvl="0">
              <a:buClr>
                <a:srgbClr val="C00000"/>
              </a:buClr>
            </a:pPr>
            <a:r>
              <a:rPr lang="en-US" sz="2800" dirty="0" smtClean="0"/>
              <a:t>GOTV activity that occurs solely in connection with a non-federal election held on a date that no federal election is held, provided that any communication related to the activity refers solely to:</a:t>
            </a:r>
          </a:p>
          <a:p>
            <a:pPr lvl="1">
              <a:buClr>
                <a:srgbClr val="C00000"/>
              </a:buClr>
            </a:pPr>
            <a:r>
              <a:rPr lang="en-US" sz="2400" dirty="0" smtClean="0"/>
              <a:t>Non-federal candidates participating in the non-federal election (the non-federal candidate cannot also be a federal candidate).</a:t>
            </a:r>
          </a:p>
          <a:p>
            <a:pPr lvl="1">
              <a:buClr>
                <a:srgbClr val="C00000"/>
              </a:buClr>
            </a:pPr>
            <a:r>
              <a:rPr lang="en-US" sz="2400" dirty="0" smtClean="0"/>
              <a:t>Ballot referenda or initiatives scheduled for the date of the non- federal election.</a:t>
            </a:r>
          </a:p>
          <a:p>
            <a:pPr lvl="1">
              <a:buClr>
                <a:srgbClr val="C00000"/>
              </a:buClr>
            </a:pPr>
            <a:r>
              <a:rPr lang="en-US" sz="2400" dirty="0" smtClean="0"/>
              <a:t>Dates, polling hours, and locations of the non-federal election.</a:t>
            </a:r>
          </a:p>
          <a:p>
            <a:endParaRPr lang="en-US" dirty="0"/>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What is NOT GOTV or VR?</a:t>
            </a:r>
            <a:endParaRPr lang="en-US" sz="3500" dirty="0"/>
          </a:p>
        </p:txBody>
      </p:sp>
      <p:sp>
        <p:nvSpPr>
          <p:cNvPr id="3" name="Content Placeholder 2"/>
          <p:cNvSpPr>
            <a:spLocks noGrp="1"/>
          </p:cNvSpPr>
          <p:nvPr>
            <p:ph sz="quarter" idx="1"/>
          </p:nvPr>
        </p:nvSpPr>
        <p:spPr>
          <a:xfrm>
            <a:off x="301752" y="1527048"/>
            <a:ext cx="8503920" cy="4797552"/>
          </a:xfrm>
        </p:spPr>
        <p:txBody>
          <a:bodyPr>
            <a:normAutofit/>
          </a:bodyPr>
          <a:lstStyle/>
          <a:p>
            <a:pPr lvl="0">
              <a:buClr>
                <a:srgbClr val="C00000"/>
              </a:buClr>
            </a:pPr>
            <a:r>
              <a:rPr lang="en-US" sz="2400" dirty="0" smtClean="0"/>
              <a:t>De </a:t>
            </a:r>
            <a:r>
              <a:rPr lang="en-US" sz="2400" dirty="0" err="1" smtClean="0"/>
              <a:t>minimis</a:t>
            </a:r>
            <a:r>
              <a:rPr lang="en-US" sz="2400" dirty="0" smtClean="0"/>
              <a:t> costs that are associated with the following </a:t>
            </a:r>
          </a:p>
          <a:p>
            <a:pPr lvl="1">
              <a:buClr>
                <a:srgbClr val="C00000"/>
              </a:buClr>
            </a:pPr>
            <a:r>
              <a:rPr lang="en-US" sz="2400" dirty="0" smtClean="0"/>
              <a:t>A website that</a:t>
            </a:r>
          </a:p>
          <a:p>
            <a:pPr lvl="2"/>
            <a:r>
              <a:rPr lang="en-US" sz="2200" dirty="0" smtClean="0"/>
              <a:t>Posts a link to the SOS or local county elections website containing voting and/or voter registration information</a:t>
            </a:r>
          </a:p>
          <a:p>
            <a:pPr lvl="2"/>
            <a:r>
              <a:rPr lang="en-US" sz="2200" dirty="0" smtClean="0"/>
              <a:t>Provides a downloadable voter registration form and/or absentee ballot application.</a:t>
            </a:r>
          </a:p>
          <a:p>
            <a:pPr lvl="2"/>
            <a:r>
              <a:rPr lang="en-US" sz="2200" dirty="0" smtClean="0"/>
              <a:t>Posts information about voting dates and/or polling locations and hours.</a:t>
            </a:r>
          </a:p>
          <a:p>
            <a:pPr lvl="2">
              <a:buNone/>
            </a:pPr>
            <a:r>
              <a:rPr lang="en-US" sz="900" dirty="0" smtClean="0"/>
              <a:t> </a:t>
            </a:r>
          </a:p>
          <a:p>
            <a:pPr lvl="1">
              <a:buClr>
                <a:srgbClr val="C00000"/>
              </a:buClr>
            </a:pPr>
            <a:r>
              <a:rPr lang="en-US" sz="2400" dirty="0" smtClean="0"/>
              <a:t>Placing voter registration forms and absentee ballot applications in a party committee’s office or in the office of an association of state or local candidates.</a:t>
            </a:r>
          </a:p>
          <a:p>
            <a:endParaRPr lang="en-US" dirty="0"/>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rmAutofit/>
          </a:bodyPr>
          <a:lstStyle/>
          <a:p>
            <a:r>
              <a:rPr lang="en-US" sz="3800" b="1" dirty="0" smtClean="0"/>
              <a:t>What is NOT FEA?</a:t>
            </a:r>
            <a:endParaRPr lang="en-US" sz="3800"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lvl="0">
              <a:buClr>
                <a:srgbClr val="C00000"/>
              </a:buClr>
            </a:pPr>
            <a:r>
              <a:rPr lang="en-US" sz="2600" dirty="0" smtClean="0"/>
              <a:t>Public Communications that refer solely to non-federal candidates. However, this type of activity may qualify as a different type of FEA (i.e., GOTV)</a:t>
            </a:r>
          </a:p>
          <a:p>
            <a:pPr lvl="0">
              <a:buClr>
                <a:srgbClr val="C00000"/>
              </a:buClr>
              <a:buNone/>
            </a:pPr>
            <a:r>
              <a:rPr lang="en-US" sz="900" dirty="0" smtClean="0"/>
              <a:t>  </a:t>
            </a:r>
          </a:p>
          <a:p>
            <a:pPr lvl="0">
              <a:buClr>
                <a:srgbClr val="C00000"/>
              </a:buClr>
            </a:pPr>
            <a:r>
              <a:rPr lang="en-US" sz="2600" dirty="0" smtClean="0"/>
              <a:t>Contributions to non-federal candidates that are not designated to pay for FEA</a:t>
            </a:r>
          </a:p>
          <a:p>
            <a:pPr lvl="0">
              <a:buClr>
                <a:srgbClr val="C00000"/>
              </a:buClr>
              <a:buNone/>
            </a:pPr>
            <a:r>
              <a:rPr lang="en-US" sz="900" dirty="0" smtClean="0"/>
              <a:t> </a:t>
            </a:r>
          </a:p>
          <a:p>
            <a:pPr lvl="0">
              <a:buClr>
                <a:srgbClr val="C00000"/>
              </a:buClr>
            </a:pPr>
            <a:r>
              <a:rPr lang="en-US" sz="2600" dirty="0" smtClean="0"/>
              <a:t>Costs associated with state/local political conventions, meetings, and conferences</a:t>
            </a:r>
          </a:p>
          <a:p>
            <a:pPr lvl="0">
              <a:buClr>
                <a:srgbClr val="C00000"/>
              </a:buClr>
              <a:buNone/>
            </a:pPr>
            <a:r>
              <a:rPr lang="en-US" sz="900" dirty="0" smtClean="0"/>
              <a:t> </a:t>
            </a:r>
          </a:p>
          <a:p>
            <a:pPr lvl="0">
              <a:buClr>
                <a:srgbClr val="C00000"/>
              </a:buClr>
            </a:pPr>
            <a:r>
              <a:rPr lang="en-US" sz="2600" dirty="0" smtClean="0"/>
              <a:t>Costs of grassroots campaign materials that reference only non-federal candidates</a:t>
            </a:r>
          </a:p>
          <a:p>
            <a:pPr lvl="0">
              <a:buClr>
                <a:srgbClr val="C00000"/>
              </a:buClr>
              <a:buNone/>
            </a:pPr>
            <a:r>
              <a:rPr lang="en-US" sz="900" dirty="0" smtClean="0"/>
              <a:t> </a:t>
            </a:r>
          </a:p>
          <a:p>
            <a:pPr lvl="0">
              <a:buClr>
                <a:srgbClr val="C00000"/>
              </a:buClr>
            </a:pPr>
            <a:r>
              <a:rPr lang="en-US" sz="2600" dirty="0" smtClean="0"/>
              <a:t>Public communications that merely mention but that do not PASO a federal candidate or officeholder</a:t>
            </a:r>
          </a:p>
          <a:p>
            <a:endParaRPr lang="en-US" dirty="0"/>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lstStyle/>
          <a:p>
            <a:r>
              <a:rPr lang="en-US" sz="3600" b="1" dirty="0" smtClean="0"/>
              <a:t>Funding FEA</a:t>
            </a:r>
            <a:endParaRPr lang="en-US" dirty="0"/>
          </a:p>
        </p:txBody>
      </p:sp>
      <p:sp>
        <p:nvSpPr>
          <p:cNvPr id="3" name="Content Placeholder 2"/>
          <p:cNvSpPr>
            <a:spLocks noGrp="1"/>
          </p:cNvSpPr>
          <p:nvPr>
            <p:ph sz="quarter" idx="1"/>
          </p:nvPr>
        </p:nvSpPr>
        <p:spPr>
          <a:xfrm>
            <a:off x="301752" y="1981200"/>
            <a:ext cx="8503920" cy="4572000"/>
          </a:xfrm>
        </p:spPr>
        <p:txBody>
          <a:bodyPr/>
          <a:lstStyle/>
          <a:p>
            <a:pPr lvl="0">
              <a:buClr>
                <a:srgbClr val="C00000"/>
              </a:buClr>
            </a:pPr>
            <a:r>
              <a:rPr lang="en-US" sz="2600" dirty="0" smtClean="0"/>
              <a:t>Public communications that PASO a federal candidate or officeholder and salaries for employees spending more than 25% of their time on activities related to a federal election must be paid for with 100% federal funds. Voter registration, Voter ID, GOTV, and generic campaign activity must be paid for with either 100% federal funds or allocated between federal and Levin funds.</a:t>
            </a:r>
          </a:p>
          <a:p>
            <a:endParaRPr lang="en-US" dirty="0"/>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Autofit/>
          </a:bodyPr>
          <a:lstStyle/>
          <a:p>
            <a:r>
              <a:rPr lang="en-US" sz="2500" b="1" dirty="0" smtClean="0"/>
              <a:t>Federal Funds: EXEMPT Federal Election Activity</a:t>
            </a:r>
            <a:endParaRPr lang="en-US" sz="2500"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lvl="0">
              <a:buClr>
                <a:srgbClr val="C00000"/>
              </a:buClr>
            </a:pPr>
            <a:r>
              <a:rPr lang="en-US" sz="2600" dirty="0" smtClean="0"/>
              <a:t>County parties should focus on Exempt Federal Election Activity.</a:t>
            </a:r>
          </a:p>
          <a:p>
            <a:pPr lvl="0">
              <a:buClr>
                <a:srgbClr val="C00000"/>
              </a:buClr>
              <a:buNone/>
            </a:pPr>
            <a:r>
              <a:rPr lang="en-US" sz="1100" dirty="0" smtClean="0"/>
              <a:t>	</a:t>
            </a:r>
          </a:p>
          <a:p>
            <a:pPr lvl="0">
              <a:buClr>
                <a:srgbClr val="C00000"/>
              </a:buClr>
            </a:pPr>
            <a:r>
              <a:rPr lang="en-US" sz="2600" dirty="0" smtClean="0"/>
              <a:t>These candidate-specific projects are not subject to federal contribution and spending limits for any particular candidate, and trigger the higher $5,000 federal registration threshold.</a:t>
            </a:r>
          </a:p>
          <a:p>
            <a:pPr lvl="0">
              <a:buClr>
                <a:srgbClr val="C00000"/>
              </a:buClr>
              <a:buNone/>
            </a:pPr>
            <a:r>
              <a:rPr lang="en-US" sz="1100" dirty="0" smtClean="0"/>
              <a:t> </a:t>
            </a:r>
          </a:p>
          <a:p>
            <a:pPr lvl="0">
              <a:buClr>
                <a:srgbClr val="C00000"/>
              </a:buClr>
            </a:pPr>
            <a:r>
              <a:rPr lang="en-US" sz="2600" dirty="0" smtClean="0"/>
              <a:t>Exempt candidate-specific projects include materials distributed by volunteers and volunteer candidate mailings. They do not include volunteer federal candidate phone banks (with the limited exception for Presidential GOTV calls in the general election – these are not allocable to the Presidential campaign).</a:t>
            </a:r>
          </a:p>
          <a:p>
            <a:endParaRPr lang="en-US" dirty="0"/>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5448"/>
            <a:ext cx="8534400" cy="758952"/>
          </a:xfrm>
        </p:spPr>
        <p:txBody>
          <a:bodyPr>
            <a:normAutofit/>
          </a:bodyPr>
          <a:lstStyle/>
          <a:p>
            <a:r>
              <a:rPr lang="en-US" sz="2500" b="1" dirty="0" smtClean="0"/>
              <a:t>Federal Funds: EXEMPT Federal Election Activity</a:t>
            </a:r>
            <a:endParaRPr lang="en-US" sz="2500" dirty="0"/>
          </a:p>
        </p:txBody>
      </p:sp>
      <p:sp>
        <p:nvSpPr>
          <p:cNvPr id="3" name="Content Placeholder 2"/>
          <p:cNvSpPr>
            <a:spLocks noGrp="1"/>
          </p:cNvSpPr>
          <p:nvPr>
            <p:ph sz="quarter" idx="1"/>
          </p:nvPr>
        </p:nvSpPr>
        <p:spPr>
          <a:xfrm>
            <a:off x="301752" y="1679448"/>
            <a:ext cx="8503920" cy="5026152"/>
          </a:xfrm>
        </p:spPr>
        <p:txBody>
          <a:bodyPr>
            <a:normAutofit fontScale="85000" lnSpcReduction="20000"/>
          </a:bodyPr>
          <a:lstStyle/>
          <a:p>
            <a:pPr lvl="0">
              <a:buClr>
                <a:srgbClr val="C00000"/>
              </a:buClr>
            </a:pPr>
            <a:r>
              <a:rPr lang="en-US" sz="2800" dirty="0" smtClean="0"/>
              <a:t>Other projects that are Exempt FEA include party slate card (at least 3 candidates) mailings and other candidate slate distributions that do not utilize public advertising, as well as generic voter registration and GOTV programs.</a:t>
            </a:r>
          </a:p>
          <a:p>
            <a:pPr lvl="0">
              <a:buClr>
                <a:srgbClr val="C00000"/>
              </a:buClr>
              <a:buNone/>
            </a:pPr>
            <a:r>
              <a:rPr lang="en-US" sz="1000" dirty="0" smtClean="0"/>
              <a:t> </a:t>
            </a:r>
          </a:p>
          <a:p>
            <a:pPr lvl="0">
              <a:buClr>
                <a:srgbClr val="C00000"/>
              </a:buClr>
            </a:pPr>
            <a:r>
              <a:rPr lang="en-US" sz="2800" dirty="0" smtClean="0"/>
              <a:t>If an Exempt candidate program refers to even one clearly identified federal candidate, then only Federal funds (and NO non-federal money) can be used to pay for these disbursements.</a:t>
            </a:r>
          </a:p>
          <a:p>
            <a:pPr lvl="0">
              <a:buClr>
                <a:srgbClr val="C00000"/>
              </a:buClr>
              <a:buNone/>
            </a:pPr>
            <a:r>
              <a:rPr lang="en-US" sz="1000" dirty="0" smtClean="0"/>
              <a:t> </a:t>
            </a:r>
          </a:p>
          <a:p>
            <a:pPr lvl="0">
              <a:buClr>
                <a:srgbClr val="C00000"/>
              </a:buClr>
            </a:pPr>
            <a:r>
              <a:rPr lang="en-US" sz="2800" dirty="0" smtClean="0"/>
              <a:t>The TRCCA Presidential Sign Program, properly conducted is Exempt FEA if:</a:t>
            </a:r>
          </a:p>
          <a:p>
            <a:pPr lvl="1">
              <a:buClr>
                <a:srgbClr val="C00000"/>
              </a:buClr>
            </a:pPr>
            <a:r>
              <a:rPr lang="en-US" sz="2600" dirty="0" smtClean="0"/>
              <a:t>Signs are distributed with 100% volunteer effort</a:t>
            </a:r>
          </a:p>
          <a:p>
            <a:pPr lvl="1">
              <a:buClr>
                <a:srgbClr val="C00000"/>
              </a:buClr>
            </a:pPr>
            <a:r>
              <a:rPr lang="en-US" sz="2600" dirty="0" smtClean="0"/>
              <a:t>Signs are distributed AFTER the National Conventions</a:t>
            </a:r>
          </a:p>
          <a:p>
            <a:pPr lvl="1">
              <a:buClr>
                <a:srgbClr val="C00000"/>
              </a:buClr>
              <a:buNone/>
            </a:pPr>
            <a:r>
              <a:rPr lang="en-US" sz="900" dirty="0" smtClean="0"/>
              <a:t> </a:t>
            </a:r>
          </a:p>
          <a:p>
            <a:pPr>
              <a:buClr>
                <a:srgbClr val="C00000"/>
              </a:buClr>
            </a:pPr>
            <a:r>
              <a:rPr lang="en-US" sz="2800" dirty="0" smtClean="0"/>
              <a:t>Signs are paid for with 100% Federal funds</a:t>
            </a:r>
            <a:endParaRPr lang="en-US" dirty="0"/>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rmAutofit/>
          </a:bodyPr>
          <a:lstStyle/>
          <a:p>
            <a:r>
              <a:rPr lang="en-US" sz="2500" b="1" dirty="0" smtClean="0"/>
              <a:t>Federal Funds: EXEMPT Federal Election Activity</a:t>
            </a:r>
            <a:endParaRPr lang="en-US" sz="2500" dirty="0"/>
          </a:p>
        </p:txBody>
      </p:sp>
      <p:sp>
        <p:nvSpPr>
          <p:cNvPr id="3" name="Content Placeholder 2"/>
          <p:cNvSpPr>
            <a:spLocks noGrp="1"/>
          </p:cNvSpPr>
          <p:nvPr>
            <p:ph sz="quarter" idx="1"/>
          </p:nvPr>
        </p:nvSpPr>
        <p:spPr>
          <a:xfrm>
            <a:off x="301752" y="1828800"/>
            <a:ext cx="8503920" cy="4572000"/>
          </a:xfrm>
        </p:spPr>
        <p:txBody>
          <a:bodyPr>
            <a:normAutofit/>
          </a:bodyPr>
          <a:lstStyle/>
          <a:p>
            <a:pPr lvl="0">
              <a:buClr>
                <a:srgbClr val="C00000"/>
              </a:buClr>
            </a:pPr>
            <a:r>
              <a:rPr lang="en-US" sz="2600" dirty="0" smtClean="0"/>
              <a:t>Keep in mind that the higher $5,000 threshold for Federal registration applies to ALL Exempt activity. If you want to avoid registration, don’t spend your whole $5,000 limit on signs unless you know you will do NOTHING else (have a HQ, staff, phones, mail, etc.)</a:t>
            </a:r>
          </a:p>
          <a:p>
            <a:pPr lvl="0">
              <a:buClr>
                <a:srgbClr val="C00000"/>
              </a:buClr>
            </a:pPr>
            <a:endParaRPr lang="en-US" sz="2600" dirty="0" smtClean="0"/>
          </a:p>
          <a:p>
            <a:pPr lvl="0">
              <a:buClr>
                <a:srgbClr val="C00000"/>
              </a:buClr>
            </a:pPr>
            <a:r>
              <a:rPr lang="en-US" sz="2600" dirty="0" smtClean="0"/>
              <a:t>You cannot raise more than $5,000 for the signs without triggering Federal registration either.</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Types of Funds</a:t>
            </a:r>
            <a:endParaRPr lang="en-US" sz="4000" dirty="0"/>
          </a:p>
        </p:txBody>
      </p:sp>
      <p:sp>
        <p:nvSpPr>
          <p:cNvPr id="3" name="Content Placeholder 2"/>
          <p:cNvSpPr>
            <a:spLocks noGrp="1"/>
          </p:cNvSpPr>
          <p:nvPr>
            <p:ph sz="quarter" idx="1"/>
          </p:nvPr>
        </p:nvSpPr>
        <p:spPr>
          <a:xfrm>
            <a:off x="301752" y="1752600"/>
            <a:ext cx="8503920" cy="4572000"/>
          </a:xfrm>
        </p:spPr>
        <p:txBody>
          <a:bodyPr/>
          <a:lstStyle/>
          <a:p>
            <a:pPr>
              <a:buNone/>
            </a:pPr>
            <a:r>
              <a:rPr lang="en-US" sz="3200" b="1" dirty="0" smtClean="0"/>
              <a:t>State Funds</a:t>
            </a:r>
            <a:endParaRPr lang="en-US" sz="3200" dirty="0" smtClean="0"/>
          </a:p>
          <a:p>
            <a:pPr lvl="0"/>
            <a:endParaRPr lang="en-US" sz="2800" dirty="0" smtClean="0"/>
          </a:p>
          <a:p>
            <a:pPr lvl="0">
              <a:buClr>
                <a:srgbClr val="C00000"/>
              </a:buClr>
            </a:pPr>
            <a:r>
              <a:rPr lang="en-US" sz="2800" dirty="0" smtClean="0"/>
              <a:t>Subject to Texas prohibitions, limits, and reporting requirements</a:t>
            </a:r>
          </a:p>
          <a:p>
            <a:pPr lvl="0">
              <a:buClr>
                <a:srgbClr val="C00000"/>
              </a:buClr>
            </a:pPr>
            <a:endParaRPr lang="en-US" sz="2800" dirty="0" smtClean="0"/>
          </a:p>
          <a:p>
            <a:pPr lvl="0">
              <a:buClr>
                <a:srgbClr val="C00000"/>
              </a:buClr>
            </a:pPr>
            <a:r>
              <a:rPr lang="en-US" sz="2800" dirty="0" smtClean="0"/>
              <a:t>May be used for state and local elections and to pay the non-federal share of certain allocable expenses</a:t>
            </a:r>
          </a:p>
          <a:p>
            <a:pPr lvl="0"/>
            <a:endParaRPr lang="en-US" dirty="0"/>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Federal Funds: Source Prohibitions</a:t>
            </a:r>
            <a:endParaRPr lang="en-US" dirty="0"/>
          </a:p>
        </p:txBody>
      </p:sp>
      <p:sp>
        <p:nvSpPr>
          <p:cNvPr id="3" name="Content Placeholder 2"/>
          <p:cNvSpPr>
            <a:spLocks noGrp="1"/>
          </p:cNvSpPr>
          <p:nvPr>
            <p:ph sz="quarter" idx="1"/>
          </p:nvPr>
        </p:nvSpPr>
        <p:spPr>
          <a:xfrm>
            <a:off x="301752" y="2133600"/>
            <a:ext cx="8503920" cy="4572000"/>
          </a:xfrm>
        </p:spPr>
        <p:txBody>
          <a:bodyPr/>
          <a:lstStyle/>
          <a:p>
            <a:pPr lvl="0">
              <a:buClr>
                <a:srgbClr val="C00000"/>
              </a:buClr>
            </a:pPr>
            <a:r>
              <a:rPr lang="en-US" sz="2800" dirty="0" smtClean="0"/>
              <a:t>Individuals – ok</a:t>
            </a:r>
          </a:p>
          <a:p>
            <a:pPr lvl="0">
              <a:buClr>
                <a:srgbClr val="C00000"/>
              </a:buClr>
            </a:pPr>
            <a:endParaRPr lang="en-US" sz="2800" dirty="0" smtClean="0"/>
          </a:p>
          <a:p>
            <a:pPr lvl="0">
              <a:buClr>
                <a:srgbClr val="C00000"/>
              </a:buClr>
            </a:pPr>
            <a:r>
              <a:rPr lang="en-US" sz="2800" dirty="0" smtClean="0"/>
              <a:t>PACs* – ok</a:t>
            </a:r>
          </a:p>
          <a:p>
            <a:pPr lvl="0">
              <a:buClr>
                <a:srgbClr val="C00000"/>
              </a:buClr>
            </a:pPr>
            <a:endParaRPr lang="en-US" sz="2800" dirty="0" smtClean="0"/>
          </a:p>
          <a:p>
            <a:pPr lvl="0">
              <a:buClr>
                <a:srgbClr val="C00000"/>
              </a:buClr>
            </a:pPr>
            <a:r>
              <a:rPr lang="en-US" sz="2800" dirty="0" smtClean="0"/>
              <a:t>Partnerships – ok (subject to allocation**)</a:t>
            </a:r>
          </a:p>
          <a:p>
            <a:endParaRPr lang="en-US" dirty="0"/>
          </a:p>
        </p:txBody>
      </p:sp>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Funds: Source Prohibitions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a:bodyPr>
          <a:lstStyle/>
          <a:p>
            <a:pPr lvl="0">
              <a:buClr>
                <a:srgbClr val="C00000"/>
              </a:buClr>
            </a:pPr>
            <a:r>
              <a:rPr lang="en-US" sz="2800" dirty="0" smtClean="0"/>
              <a:t>LLCs – maybe (depends on tax status***)</a:t>
            </a:r>
          </a:p>
          <a:p>
            <a:pPr lvl="1">
              <a:buClr>
                <a:srgbClr val="C00000"/>
              </a:buClr>
            </a:pPr>
            <a:r>
              <a:rPr lang="en-US" sz="2400" dirty="0" smtClean="0"/>
              <a:t>*Out of state PACs are limited to $500 per period to state accounts; all PAC contributions to federal account must be registered with FEC.</a:t>
            </a:r>
          </a:p>
          <a:p>
            <a:pPr lvl="1">
              <a:buClr>
                <a:srgbClr val="C00000"/>
              </a:buClr>
              <a:buNone/>
            </a:pPr>
            <a:r>
              <a:rPr lang="en-US" sz="1000" dirty="0" smtClean="0"/>
              <a:t> </a:t>
            </a:r>
          </a:p>
          <a:p>
            <a:pPr lvl="1">
              <a:buClr>
                <a:srgbClr val="C00000"/>
              </a:buClr>
            </a:pPr>
            <a:r>
              <a:rPr lang="en-US" sz="2400" dirty="0" smtClean="0"/>
              <a:t>**A federal contribution by a partnership counts against the partnership’s limit, and against each partner’s individual limits.</a:t>
            </a:r>
          </a:p>
          <a:p>
            <a:pPr lvl="1">
              <a:buClr>
                <a:srgbClr val="C00000"/>
              </a:buClr>
              <a:buNone/>
            </a:pPr>
            <a:r>
              <a:rPr lang="en-US" sz="1000" dirty="0" smtClean="0"/>
              <a:t> </a:t>
            </a:r>
          </a:p>
          <a:p>
            <a:pPr lvl="1">
              <a:buClr>
                <a:srgbClr val="C00000"/>
              </a:buClr>
            </a:pPr>
            <a:r>
              <a:rPr lang="en-US" sz="2400" dirty="0" smtClean="0"/>
              <a:t>***If an LLC elects corporate status for federal tax purposes, it is considered a corporation, and prohibited from making federal or state (non-corporate) contributions. If it elects partnership status, it is treated as a partnership and may contribute, subject to the partnership rules.</a:t>
            </a:r>
          </a:p>
          <a:p>
            <a:endParaRPr lang="en-US" dirty="0"/>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Funds: Source Prohibitions</a:t>
            </a:r>
            <a:endParaRPr lang="en-US" dirty="0"/>
          </a:p>
        </p:txBody>
      </p:sp>
      <p:sp>
        <p:nvSpPr>
          <p:cNvPr id="3" name="Content Placeholder 2"/>
          <p:cNvSpPr>
            <a:spLocks noGrp="1"/>
          </p:cNvSpPr>
          <p:nvPr>
            <p:ph sz="quarter" idx="1"/>
          </p:nvPr>
        </p:nvSpPr>
        <p:spPr>
          <a:xfrm>
            <a:off x="301752" y="1447800"/>
            <a:ext cx="8503920" cy="4721352"/>
          </a:xfrm>
        </p:spPr>
        <p:txBody>
          <a:bodyPr>
            <a:normAutofit lnSpcReduction="10000"/>
          </a:bodyPr>
          <a:lstStyle/>
          <a:p>
            <a:pPr lvl="0">
              <a:buClr>
                <a:srgbClr val="C00000"/>
              </a:buClr>
            </a:pPr>
            <a:r>
              <a:rPr lang="en-US" sz="2800" dirty="0" smtClean="0"/>
              <a:t>Foreign Nationals – no</a:t>
            </a:r>
          </a:p>
          <a:p>
            <a:pPr lvl="1">
              <a:buClr>
                <a:srgbClr val="C00000"/>
              </a:buClr>
            </a:pPr>
            <a:r>
              <a:rPr lang="en-US" sz="2400" dirty="0" smtClean="0"/>
              <a:t>Only citizens or U.S. green card holders</a:t>
            </a:r>
          </a:p>
          <a:p>
            <a:pPr lvl="1">
              <a:buClr>
                <a:srgbClr val="C00000"/>
              </a:buClr>
            </a:pPr>
            <a:r>
              <a:rPr lang="en-US" sz="2400" dirty="0" smtClean="0"/>
              <a:t>Applies to funds raised for federal and non-federal accounts</a:t>
            </a:r>
          </a:p>
          <a:p>
            <a:pPr lvl="1">
              <a:buClr>
                <a:srgbClr val="C00000"/>
              </a:buClr>
              <a:buNone/>
            </a:pPr>
            <a:r>
              <a:rPr lang="en-US" sz="1100" dirty="0" smtClean="0"/>
              <a:t> </a:t>
            </a:r>
          </a:p>
          <a:p>
            <a:pPr lvl="0">
              <a:buClr>
                <a:srgbClr val="C00000"/>
              </a:buClr>
            </a:pPr>
            <a:r>
              <a:rPr lang="en-US" sz="2800" dirty="0" smtClean="0"/>
              <a:t>Federal Government Contractors – no</a:t>
            </a:r>
          </a:p>
          <a:p>
            <a:pPr lvl="1">
              <a:buClr>
                <a:srgbClr val="C00000"/>
              </a:buClr>
            </a:pPr>
            <a:r>
              <a:rPr lang="en-US" sz="2400" dirty="0" smtClean="0"/>
              <a:t>Prohibition applies only to individuals, partnerships, and LLCs who are government contractors (employees, individual stockholders, and officers of federal contractors may make contributions from their personal funds)</a:t>
            </a:r>
          </a:p>
          <a:p>
            <a:pPr lvl="1">
              <a:buClr>
                <a:srgbClr val="C00000"/>
              </a:buClr>
              <a:buNone/>
            </a:pPr>
            <a:r>
              <a:rPr lang="en-US" sz="1100" dirty="0" smtClean="0"/>
              <a:t> </a:t>
            </a:r>
          </a:p>
          <a:p>
            <a:pPr lvl="0">
              <a:buClr>
                <a:srgbClr val="C00000"/>
              </a:buClr>
            </a:pPr>
            <a:r>
              <a:rPr lang="en-US" sz="2800" dirty="0" smtClean="0"/>
              <a:t>Corporations / Unions – no (federal)</a:t>
            </a:r>
          </a:p>
          <a:p>
            <a:endParaRPr lang="en-US" dirty="0"/>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Funds: Source Prohibitions</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a:bodyPr>
          <a:lstStyle/>
          <a:p>
            <a:pPr lvl="0">
              <a:buClr>
                <a:srgbClr val="C00000"/>
              </a:buClr>
            </a:pPr>
            <a:r>
              <a:rPr lang="en-US" sz="2600" dirty="0" smtClean="0"/>
              <a:t>Prohibition applies to general treasury funds, not funds from a separate segregated fund established and administered by the entity (“SSF” or PAC)</a:t>
            </a:r>
          </a:p>
          <a:p>
            <a:pPr lvl="0">
              <a:buClr>
                <a:srgbClr val="C00000"/>
              </a:buClr>
              <a:buNone/>
            </a:pPr>
            <a:r>
              <a:rPr lang="en-US" sz="900" dirty="0" smtClean="0"/>
              <a:t> </a:t>
            </a:r>
          </a:p>
          <a:p>
            <a:pPr lvl="0">
              <a:buClr>
                <a:srgbClr val="C00000"/>
              </a:buClr>
            </a:pPr>
            <a:r>
              <a:rPr lang="en-US" sz="2600" dirty="0" smtClean="0"/>
              <a:t>Contributions in the name of another – contributions made by one person in the name of another are prohibited</a:t>
            </a:r>
          </a:p>
          <a:p>
            <a:pPr lvl="0">
              <a:buClr>
                <a:srgbClr val="C00000"/>
              </a:buClr>
              <a:buNone/>
            </a:pPr>
            <a:r>
              <a:rPr lang="en-US" sz="900" dirty="0" smtClean="0"/>
              <a:t> </a:t>
            </a:r>
          </a:p>
          <a:p>
            <a:pPr lvl="0">
              <a:buClr>
                <a:srgbClr val="C00000"/>
              </a:buClr>
            </a:pPr>
            <a:r>
              <a:rPr lang="en-US" sz="2600" dirty="0" smtClean="0"/>
              <a:t>Reimbursed contributions – a corporation may not reimburse individuals who make contributions</a:t>
            </a:r>
          </a:p>
          <a:p>
            <a:pPr lvl="0">
              <a:buClr>
                <a:srgbClr val="C00000"/>
              </a:buClr>
              <a:buNone/>
            </a:pPr>
            <a:r>
              <a:rPr lang="en-US" sz="900" dirty="0" smtClean="0"/>
              <a:t> </a:t>
            </a:r>
          </a:p>
          <a:p>
            <a:pPr lvl="0">
              <a:buClr>
                <a:srgbClr val="C00000"/>
              </a:buClr>
            </a:pPr>
            <a:r>
              <a:rPr lang="en-US" sz="2600" dirty="0" smtClean="0"/>
              <a:t>No Raffles – Texas law allows only certain charitable and nonprofit organizations to conduct raffles to support their charitable causes. An unlawful raffle may constitute illegal gambling, which may carry criminal penalties.</a:t>
            </a:r>
          </a:p>
          <a:p>
            <a:endParaRPr lang="en-US" dirty="0"/>
          </a:p>
        </p:txBody>
      </p:sp>
    </p:spTree>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Funds: Contribution Limits</a:t>
            </a:r>
            <a:endParaRPr lang="en-US" dirty="0"/>
          </a:p>
        </p:txBody>
      </p:sp>
      <p:sp>
        <p:nvSpPr>
          <p:cNvPr id="3" name="Content Placeholder 2"/>
          <p:cNvSpPr>
            <a:spLocks noGrp="1"/>
          </p:cNvSpPr>
          <p:nvPr>
            <p:ph sz="quarter" idx="1"/>
          </p:nvPr>
        </p:nvSpPr>
        <p:spPr>
          <a:xfrm>
            <a:off x="301752" y="1752600"/>
            <a:ext cx="8503920" cy="4572000"/>
          </a:xfrm>
        </p:spPr>
        <p:txBody>
          <a:bodyPr/>
          <a:lstStyle/>
          <a:p>
            <a:pPr lvl="0">
              <a:buClr>
                <a:srgbClr val="C00000"/>
              </a:buClr>
            </a:pPr>
            <a:r>
              <a:rPr lang="en-US" sz="2800" dirty="0" smtClean="0"/>
              <a:t>An individual may contribute</a:t>
            </a:r>
          </a:p>
          <a:p>
            <a:pPr lvl="0">
              <a:buClr>
                <a:srgbClr val="C00000"/>
              </a:buClr>
              <a:buNone/>
            </a:pPr>
            <a:r>
              <a:rPr lang="en-US" sz="1000" dirty="0" smtClean="0"/>
              <a:t> </a:t>
            </a:r>
          </a:p>
          <a:p>
            <a:pPr lvl="1">
              <a:buClr>
                <a:srgbClr val="C00000"/>
              </a:buClr>
            </a:pPr>
            <a:r>
              <a:rPr lang="en-US" sz="2400" dirty="0" smtClean="0"/>
              <a:t>To a candidate’s committee: $2,600 per election (primary, general, run-off)</a:t>
            </a:r>
          </a:p>
          <a:p>
            <a:pPr lvl="1">
              <a:buClr>
                <a:srgbClr val="C00000"/>
              </a:buClr>
              <a:buNone/>
            </a:pPr>
            <a:r>
              <a:rPr lang="en-US" sz="1000" dirty="0" smtClean="0"/>
              <a:t> </a:t>
            </a:r>
          </a:p>
          <a:p>
            <a:pPr lvl="1">
              <a:buClr>
                <a:srgbClr val="C00000"/>
              </a:buClr>
            </a:pPr>
            <a:r>
              <a:rPr lang="en-US" sz="2400" dirty="0" smtClean="0"/>
              <a:t>To a national party committee: $32,400 per calendar year</a:t>
            </a:r>
          </a:p>
          <a:p>
            <a:pPr lvl="1">
              <a:buClr>
                <a:srgbClr val="C00000"/>
              </a:buClr>
              <a:buNone/>
            </a:pPr>
            <a:r>
              <a:rPr lang="en-US" sz="1000" dirty="0" smtClean="0"/>
              <a:t> </a:t>
            </a:r>
          </a:p>
          <a:p>
            <a:pPr lvl="1">
              <a:buClr>
                <a:srgbClr val="C00000"/>
              </a:buClr>
            </a:pPr>
            <a:r>
              <a:rPr lang="en-US" sz="2400" dirty="0" smtClean="0"/>
              <a:t>To a state/county party committee: $10,000 per calendar year (limit shared by state party and all county parties)</a:t>
            </a:r>
          </a:p>
          <a:p>
            <a:endParaRPr lang="en-US" dirty="0"/>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Funds: Contribution Limits</a:t>
            </a:r>
            <a:endParaRPr lang="en-US" dirty="0"/>
          </a:p>
        </p:txBody>
      </p:sp>
      <p:sp>
        <p:nvSpPr>
          <p:cNvPr id="3" name="Content Placeholder 2"/>
          <p:cNvSpPr>
            <a:spLocks noGrp="1"/>
          </p:cNvSpPr>
          <p:nvPr>
            <p:ph sz="quarter" idx="1"/>
          </p:nvPr>
        </p:nvSpPr>
        <p:spPr>
          <a:xfrm>
            <a:off x="301752" y="1600200"/>
            <a:ext cx="8503920" cy="4572000"/>
          </a:xfrm>
        </p:spPr>
        <p:txBody>
          <a:bodyPr/>
          <a:lstStyle/>
          <a:p>
            <a:pPr lvl="1">
              <a:buClr>
                <a:srgbClr val="C00000"/>
              </a:buClr>
            </a:pPr>
            <a:r>
              <a:rPr lang="en-US" sz="2800" dirty="0" smtClean="0"/>
              <a:t>To any other political committee: $5,000 per calendar year</a:t>
            </a:r>
          </a:p>
          <a:p>
            <a:pPr lvl="1">
              <a:buClr>
                <a:srgbClr val="C00000"/>
              </a:buClr>
              <a:buNone/>
            </a:pPr>
            <a:r>
              <a:rPr lang="en-US" sz="1000" dirty="0" smtClean="0"/>
              <a:t> </a:t>
            </a:r>
          </a:p>
          <a:p>
            <a:pPr lvl="2"/>
            <a:r>
              <a:rPr lang="en-US" sz="2400" dirty="0" smtClean="0"/>
              <a:t>Affiliation: A state party committee is assumed to be affiliated with all the county party committees in the state</a:t>
            </a:r>
          </a:p>
          <a:p>
            <a:pPr lvl="2">
              <a:buNone/>
            </a:pPr>
            <a:r>
              <a:rPr lang="en-US" sz="1000" dirty="0" smtClean="0"/>
              <a:t> </a:t>
            </a:r>
          </a:p>
          <a:p>
            <a:pPr lvl="2"/>
            <a:r>
              <a:rPr lang="en-US" sz="2400" dirty="0" smtClean="0"/>
              <a:t>Affiliation affects contribution limits</a:t>
            </a:r>
          </a:p>
          <a:p>
            <a:pPr lvl="2">
              <a:buNone/>
            </a:pPr>
            <a:r>
              <a:rPr lang="en-US" sz="2400" dirty="0" smtClean="0"/>
              <a:t> </a:t>
            </a:r>
            <a:endParaRPr lang="en-US" sz="1000" dirty="0" smtClean="0"/>
          </a:p>
          <a:p>
            <a:pPr lvl="3">
              <a:buClr>
                <a:srgbClr val="C00000"/>
              </a:buClr>
            </a:pPr>
            <a:r>
              <a:rPr lang="en-US" sz="2200" dirty="0" smtClean="0"/>
              <a:t>All contributions made and received by a county party committee’s federal account count against the state party committee’s federal contribution limits</a:t>
            </a:r>
          </a:p>
          <a:p>
            <a:endParaRPr lang="en-US" dirty="0"/>
          </a:p>
        </p:txBody>
      </p:sp>
    </p:spTree>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Handling Questionable Contributions</a:t>
            </a:r>
            <a:endParaRPr lang="en-US" dirty="0"/>
          </a:p>
        </p:txBody>
      </p:sp>
      <p:sp>
        <p:nvSpPr>
          <p:cNvPr id="3" name="Content Placeholder 2"/>
          <p:cNvSpPr>
            <a:spLocks noGrp="1"/>
          </p:cNvSpPr>
          <p:nvPr>
            <p:ph sz="quarter" idx="1"/>
          </p:nvPr>
        </p:nvSpPr>
        <p:spPr>
          <a:xfrm>
            <a:off x="301752" y="1527048"/>
            <a:ext cx="8503920" cy="4721352"/>
          </a:xfrm>
        </p:spPr>
        <p:txBody>
          <a:bodyPr>
            <a:normAutofit/>
          </a:bodyPr>
          <a:lstStyle/>
          <a:p>
            <a:pPr lvl="0">
              <a:buClr>
                <a:srgbClr val="C00000"/>
              </a:buClr>
            </a:pPr>
            <a:r>
              <a:rPr lang="en-US" sz="2800" dirty="0" smtClean="0"/>
              <a:t>Within 10 days of receiving a contribution that appears to be excessive or prohibited, the committee must either return the contribution or deposit it</a:t>
            </a:r>
          </a:p>
          <a:p>
            <a:pPr lvl="0">
              <a:buClr>
                <a:srgbClr val="C00000"/>
              </a:buClr>
              <a:buNone/>
            </a:pPr>
            <a:r>
              <a:rPr lang="en-US" sz="1000" dirty="0" smtClean="0"/>
              <a:t> </a:t>
            </a:r>
          </a:p>
          <a:p>
            <a:pPr lvl="0">
              <a:buClr>
                <a:srgbClr val="C00000"/>
              </a:buClr>
            </a:pPr>
            <a:r>
              <a:rPr lang="en-US" sz="2800" dirty="0" smtClean="0"/>
              <a:t>An excessive joint contribution can be remedied by re-attribution</a:t>
            </a:r>
          </a:p>
          <a:p>
            <a:pPr lvl="0">
              <a:buClr>
                <a:srgbClr val="C00000"/>
              </a:buClr>
              <a:buNone/>
            </a:pPr>
            <a:endParaRPr lang="en-US" sz="1000" dirty="0" smtClean="0"/>
          </a:p>
          <a:p>
            <a:pPr lvl="0">
              <a:buClr>
                <a:srgbClr val="C00000"/>
              </a:buClr>
            </a:pPr>
            <a:r>
              <a:rPr lang="en-US" sz="2800" dirty="0" smtClean="0"/>
              <a:t>The source of a contribution from a questionable source must be confirmed in 30 days, or else the contribution must be refunded at that time</a:t>
            </a:r>
          </a:p>
          <a:p>
            <a:endParaRPr lang="en-US" dirty="0"/>
          </a:p>
        </p:txBody>
      </p:sp>
    </p:spTree>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t>Making Best Efforts</a:t>
            </a:r>
            <a:endParaRPr lang="en-US" sz="3800" dirty="0"/>
          </a:p>
        </p:txBody>
      </p:sp>
      <p:sp>
        <p:nvSpPr>
          <p:cNvPr id="3" name="Content Placeholder 2"/>
          <p:cNvSpPr>
            <a:spLocks noGrp="1"/>
          </p:cNvSpPr>
          <p:nvPr>
            <p:ph sz="quarter" idx="1"/>
          </p:nvPr>
        </p:nvSpPr>
        <p:spPr>
          <a:xfrm>
            <a:off x="301752" y="1981200"/>
            <a:ext cx="8503920" cy="4572000"/>
          </a:xfrm>
        </p:spPr>
        <p:txBody>
          <a:bodyPr/>
          <a:lstStyle/>
          <a:p>
            <a:pPr lvl="0">
              <a:buClr>
                <a:srgbClr val="C00000"/>
              </a:buClr>
            </a:pPr>
            <a:r>
              <a:rPr lang="en-US" dirty="0" smtClean="0"/>
              <a:t>Request contributor info when soliciting contribution</a:t>
            </a:r>
          </a:p>
          <a:p>
            <a:pPr lvl="0">
              <a:buClr>
                <a:srgbClr val="C00000"/>
              </a:buClr>
              <a:buNone/>
            </a:pPr>
            <a:r>
              <a:rPr lang="en-US" sz="1000" dirty="0" smtClean="0"/>
              <a:t> </a:t>
            </a:r>
          </a:p>
          <a:p>
            <a:pPr lvl="0">
              <a:buClr>
                <a:srgbClr val="C00000"/>
              </a:buClr>
            </a:pPr>
            <a:r>
              <a:rPr lang="en-US" dirty="0" smtClean="0"/>
              <a:t>If info missing, make follow-up request within 30 days</a:t>
            </a:r>
          </a:p>
          <a:p>
            <a:pPr lvl="0">
              <a:buClr>
                <a:srgbClr val="C00000"/>
              </a:buClr>
              <a:buNone/>
            </a:pPr>
            <a:r>
              <a:rPr lang="en-US" sz="1000" dirty="0" smtClean="0"/>
              <a:t> </a:t>
            </a:r>
          </a:p>
          <a:p>
            <a:pPr lvl="0">
              <a:buClr>
                <a:srgbClr val="C00000"/>
              </a:buClr>
            </a:pPr>
            <a:r>
              <a:rPr lang="en-US" dirty="0" smtClean="0"/>
              <a:t>Amend report to disclose missing information once received (federal only)</a:t>
            </a:r>
          </a:p>
          <a:p>
            <a:endParaRPr lang="en-US" dirty="0"/>
          </a:p>
        </p:txBody>
      </p:sp>
    </p:spTree>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sz="4800" b="1" dirty="0" smtClean="0"/>
          </a:p>
          <a:p>
            <a:pPr algn="ctr">
              <a:buNone/>
            </a:pPr>
            <a:r>
              <a:rPr lang="en-US" sz="4800" b="1" dirty="0" smtClean="0"/>
              <a:t>Disclaimers: Communications &amp; Solicitations</a:t>
            </a:r>
            <a:endParaRPr lang="en-US" sz="4800" dirty="0" smtClean="0"/>
          </a:p>
          <a:p>
            <a:endParaRPr lang="en-US" dirty="0"/>
          </a:p>
        </p:txBody>
      </p:sp>
    </p:spTree>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Federal Communications</a:t>
            </a:r>
            <a:endParaRPr lang="en-US" sz="3600"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pPr lvl="0">
              <a:buClr>
                <a:srgbClr val="C00000"/>
              </a:buClr>
            </a:pPr>
            <a:r>
              <a:rPr lang="en-US" sz="2300" dirty="0" smtClean="0"/>
              <a:t> “Paid for” disclaimer – all mass mailings, mass emails, party committee websites, and other communications to the public must contain a disclaimer stating who paid for the communication and whether it was authorized by a candidate</a:t>
            </a:r>
          </a:p>
          <a:p>
            <a:pPr lvl="0">
              <a:buClr>
                <a:srgbClr val="C00000"/>
              </a:buClr>
              <a:buNone/>
            </a:pPr>
            <a:r>
              <a:rPr lang="en-US" sz="800" dirty="0" smtClean="0"/>
              <a:t> </a:t>
            </a:r>
          </a:p>
          <a:p>
            <a:pPr lvl="0">
              <a:buClr>
                <a:srgbClr val="C00000"/>
              </a:buClr>
            </a:pPr>
            <a:r>
              <a:rPr lang="en-US" sz="2300" dirty="0" smtClean="0"/>
              <a:t>If authorized by a candidate, but paid for by a committee other than the candidate’s committee: “Paid for by Harris County Republican Party and authorized by Ted Poe for Congress.”</a:t>
            </a:r>
          </a:p>
          <a:p>
            <a:pPr lvl="0">
              <a:buClr>
                <a:srgbClr val="C00000"/>
              </a:buClr>
              <a:buNone/>
            </a:pPr>
            <a:r>
              <a:rPr lang="en-US" sz="900" dirty="0" smtClean="0"/>
              <a:t> </a:t>
            </a:r>
          </a:p>
          <a:p>
            <a:pPr>
              <a:buClr>
                <a:srgbClr val="C00000"/>
              </a:buClr>
            </a:pPr>
            <a:r>
              <a:rPr lang="en-US" sz="2300" dirty="0" smtClean="0"/>
              <a:t>If not authorized by a candidate’s committee, the disclaimer must also include the street address and telephone number or website of the committee who paid for it: “Paid for by Harris County Republican Party and not authorized by any candidate or candidate’s committee (</a:t>
            </a:r>
            <a:r>
              <a:rPr lang="en-US" sz="2300" u="sng" dirty="0" smtClean="0">
                <a:hlinkClick r:id="rId2"/>
              </a:rPr>
              <a:t>www.harriscountygop.org)</a:t>
            </a:r>
            <a:r>
              <a:rPr lang="en-US" sz="2300" dirty="0" smtClean="0"/>
              <a:t>.”</a:t>
            </a:r>
            <a:endParaRPr lang="en-US" sz="2300"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Types of Funds</a:t>
            </a:r>
            <a:endParaRPr lang="en-US" sz="4000"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pPr>
              <a:buNone/>
            </a:pPr>
            <a:r>
              <a:rPr lang="en-US" b="1" dirty="0" smtClean="0"/>
              <a:t>Corporate and Labor Funds</a:t>
            </a:r>
            <a:endParaRPr lang="en-US" dirty="0" smtClean="0"/>
          </a:p>
          <a:p>
            <a:pPr lvl="0">
              <a:buClr>
                <a:srgbClr val="C00000"/>
              </a:buClr>
            </a:pPr>
            <a:r>
              <a:rPr lang="en-US" sz="2600" dirty="0" smtClean="0"/>
              <a:t>Cannot be used to pay for ANY portion of campaign activity (federal or non- federal)</a:t>
            </a:r>
          </a:p>
          <a:p>
            <a:pPr lvl="0">
              <a:buClr>
                <a:srgbClr val="C00000"/>
              </a:buClr>
              <a:buNone/>
            </a:pPr>
            <a:r>
              <a:rPr lang="en-US" sz="900" dirty="0" smtClean="0"/>
              <a:t> </a:t>
            </a:r>
          </a:p>
          <a:p>
            <a:pPr lvl="0">
              <a:buClr>
                <a:srgbClr val="C00000"/>
              </a:buClr>
            </a:pPr>
            <a:r>
              <a:rPr lang="en-US" sz="2600" dirty="0" smtClean="0"/>
              <a:t>Can only be used to pay for administrative and overhead expenses (legal, accounting, bank fees, etc.) or to administer a primary election or convention held by the party</a:t>
            </a:r>
          </a:p>
          <a:p>
            <a:pPr lvl="0">
              <a:buClr>
                <a:srgbClr val="C00000"/>
              </a:buClr>
              <a:buNone/>
            </a:pPr>
            <a:r>
              <a:rPr lang="en-US" sz="900" dirty="0" smtClean="0"/>
              <a:t> </a:t>
            </a:r>
          </a:p>
          <a:p>
            <a:pPr lvl="0">
              <a:buClr>
                <a:srgbClr val="C00000"/>
              </a:buClr>
            </a:pPr>
            <a:r>
              <a:rPr lang="en-US" sz="2600" dirty="0" smtClean="0"/>
              <a:t>May not be accepted or expended within 60 days before a general election</a:t>
            </a:r>
          </a:p>
          <a:p>
            <a:pPr lvl="0">
              <a:buClr>
                <a:srgbClr val="C00000"/>
              </a:buClr>
              <a:buNone/>
            </a:pPr>
            <a:r>
              <a:rPr lang="en-US" sz="900" dirty="0" smtClean="0"/>
              <a:t> </a:t>
            </a:r>
          </a:p>
          <a:p>
            <a:pPr lvl="0">
              <a:buClr>
                <a:srgbClr val="C00000"/>
              </a:buClr>
            </a:pPr>
            <a:r>
              <a:rPr lang="en-US" sz="2600" dirty="0" smtClean="0"/>
              <a:t>Kept in a separate account (“PTY-CORP account”)</a:t>
            </a:r>
          </a:p>
          <a:p>
            <a:endParaRPr lang="en-US" dirty="0"/>
          </a:p>
        </p:txBody>
      </p:sp>
    </p:spTree>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Federal Communications</a:t>
            </a:r>
            <a:endParaRPr lang="en-US" sz="3600" dirty="0"/>
          </a:p>
        </p:txBody>
      </p:sp>
      <p:sp>
        <p:nvSpPr>
          <p:cNvPr id="3" name="Content Placeholder 2"/>
          <p:cNvSpPr>
            <a:spLocks noGrp="1"/>
          </p:cNvSpPr>
          <p:nvPr>
            <p:ph sz="quarter" idx="1"/>
          </p:nvPr>
        </p:nvSpPr>
        <p:spPr>
          <a:xfrm>
            <a:off x="301752" y="1676400"/>
            <a:ext cx="8503920" cy="4572000"/>
          </a:xfrm>
        </p:spPr>
        <p:txBody>
          <a:bodyPr/>
          <a:lstStyle/>
          <a:p>
            <a:pPr lvl="0">
              <a:buClr>
                <a:srgbClr val="C00000"/>
              </a:buClr>
            </a:pPr>
            <a:r>
              <a:rPr lang="en-US" sz="2800" dirty="0" smtClean="0"/>
              <a:t>Clear &amp; Conspicuous</a:t>
            </a:r>
          </a:p>
          <a:p>
            <a:pPr lvl="1">
              <a:buClr>
                <a:srgbClr val="C00000"/>
              </a:buClr>
            </a:pPr>
            <a:r>
              <a:rPr lang="en-US" sz="2400" dirty="0" smtClean="0"/>
              <a:t>In a box with clear color contrast – 12-point font safe harbor</a:t>
            </a:r>
          </a:p>
          <a:p>
            <a:pPr lvl="2"/>
            <a:r>
              <a:rPr lang="en-US" dirty="0" smtClean="0"/>
              <a:t>Paid for by Harris County Republican Party. </a:t>
            </a:r>
            <a:r>
              <a:rPr lang="en-US" u="sng" dirty="0" smtClean="0">
                <a:hlinkClick r:id="rId2"/>
              </a:rPr>
              <a:t>www.harriscountygop.org</a:t>
            </a:r>
            <a:r>
              <a:rPr lang="en-US" u="sng" dirty="0"/>
              <a:t> </a:t>
            </a:r>
            <a:r>
              <a:rPr lang="en-US" dirty="0" smtClean="0"/>
              <a:t>Not authorized by any candidate or candidate’s committee.</a:t>
            </a:r>
            <a:endParaRPr lang="en-US" dirty="0"/>
          </a:p>
        </p:txBody>
      </p:sp>
      <p:sp>
        <p:nvSpPr>
          <p:cNvPr id="4" name="object 14"/>
          <p:cNvSpPr/>
          <p:nvPr/>
        </p:nvSpPr>
        <p:spPr>
          <a:xfrm>
            <a:off x="685800" y="3048000"/>
            <a:ext cx="7620000" cy="830262"/>
          </a:xfrm>
          <a:custGeom>
            <a:avLst/>
            <a:gdLst/>
            <a:ahLst/>
            <a:cxnLst/>
            <a:rect l="l" t="t" r="r" b="b"/>
            <a:pathLst>
              <a:path w="7620000" h="830262">
                <a:moveTo>
                  <a:pt x="0" y="830262"/>
                </a:moveTo>
                <a:lnTo>
                  <a:pt x="7620000" y="830262"/>
                </a:lnTo>
                <a:lnTo>
                  <a:pt x="7620000" y="0"/>
                </a:lnTo>
                <a:lnTo>
                  <a:pt x="0" y="0"/>
                </a:lnTo>
                <a:lnTo>
                  <a:pt x="0" y="830262"/>
                </a:lnTo>
                <a:close/>
              </a:path>
            </a:pathLst>
          </a:custGeom>
          <a:ln w="9525">
            <a:solidFill>
              <a:srgbClr val="000000"/>
            </a:solidFill>
          </a:ln>
        </p:spPr>
        <p:txBody>
          <a:bodyPr wrap="square" lIns="0" tIns="0" rIns="0" bIns="0" rtlCol="0">
            <a:noAutofit/>
          </a:bodyPr>
          <a:lstStyle/>
          <a:p>
            <a:endParaRPr/>
          </a:p>
        </p:txBody>
      </p:sp>
    </p:spTree>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State Communications</a:t>
            </a:r>
            <a:endParaRPr lang="en-US" sz="3600" dirty="0"/>
          </a:p>
        </p:txBody>
      </p:sp>
      <p:sp>
        <p:nvSpPr>
          <p:cNvPr id="3" name="Content Placeholder 2"/>
          <p:cNvSpPr>
            <a:spLocks noGrp="1"/>
          </p:cNvSpPr>
          <p:nvPr>
            <p:ph sz="quarter" idx="1"/>
          </p:nvPr>
        </p:nvSpPr>
        <p:spPr>
          <a:xfrm>
            <a:off x="301752" y="1676400"/>
            <a:ext cx="8503920" cy="4572000"/>
          </a:xfrm>
        </p:spPr>
        <p:txBody>
          <a:bodyPr/>
          <a:lstStyle/>
          <a:p>
            <a:pPr lvl="0">
              <a:buClr>
                <a:srgbClr val="C00000"/>
              </a:buClr>
            </a:pPr>
            <a:r>
              <a:rPr lang="en-US" dirty="0" smtClean="0"/>
              <a:t>“Pol. Adv.” disclaimer – all communications supporting or opposing a candidate, officeholder, party or measure contained in pamphlets, circulars, fliers, billboards or other signs, bumper stickers, or similar forms of written communication (paid or unpaid), all newspapers, magazines, or other periodical paid advertising; all broadcast radio or television paid advertising; and all Internet Websites (paid or unpaid)</a:t>
            </a:r>
          </a:p>
          <a:p>
            <a:endParaRPr lang="en-US" dirty="0"/>
          </a:p>
        </p:txBody>
      </p:sp>
    </p:spTree>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State Communications</a:t>
            </a:r>
            <a:endParaRPr lang="en-US" sz="3600" dirty="0"/>
          </a:p>
        </p:txBody>
      </p:sp>
      <p:sp>
        <p:nvSpPr>
          <p:cNvPr id="3" name="Content Placeholder 2"/>
          <p:cNvSpPr>
            <a:spLocks noGrp="1"/>
          </p:cNvSpPr>
          <p:nvPr>
            <p:ph sz="quarter" idx="1"/>
          </p:nvPr>
        </p:nvSpPr>
        <p:spPr>
          <a:xfrm>
            <a:off x="301752" y="1527048"/>
            <a:ext cx="8503920" cy="4721352"/>
          </a:xfrm>
        </p:spPr>
        <p:txBody>
          <a:bodyPr>
            <a:normAutofit/>
          </a:bodyPr>
          <a:lstStyle/>
          <a:p>
            <a:pPr lvl="0">
              <a:buClr>
                <a:srgbClr val="C00000"/>
              </a:buClr>
            </a:pPr>
            <a:r>
              <a:rPr lang="en-US" sz="2300" dirty="0" smtClean="0"/>
              <a:t>Does not need to appear on t-shirts, balloons, buttons, emery boards, hats, lapel stickers, small magnets, pencils, pens, pins, wooden nickels, candy wrappers, and similar materials; tickets to political fundraising events or to events held to establish support for a candidate or officeholder; an envelope that is used to transmit political advertisement, provided that the political advertisement in the envelope includes the disclosure statement; circulars or fliers that cost in the aggregate less than $500 to publish and distribute</a:t>
            </a:r>
          </a:p>
          <a:p>
            <a:pPr lvl="0">
              <a:buClr>
                <a:srgbClr val="C00000"/>
              </a:buClr>
              <a:buNone/>
            </a:pPr>
            <a:r>
              <a:rPr lang="en-US" sz="1000" dirty="0" smtClean="0"/>
              <a:t> </a:t>
            </a:r>
          </a:p>
          <a:p>
            <a:pPr lvl="1"/>
            <a:r>
              <a:rPr lang="en-US" sz="2300" dirty="0" smtClean="0"/>
              <a:t>Example:</a:t>
            </a:r>
          </a:p>
          <a:p>
            <a:pPr lvl="2"/>
            <a:r>
              <a:rPr lang="en-US" sz="2400" dirty="0" smtClean="0"/>
              <a:t>Pol. Adv. by Harris County Republican Party.</a:t>
            </a:r>
          </a:p>
          <a:p>
            <a:endParaRPr lang="en-US" dirty="0"/>
          </a:p>
        </p:txBody>
      </p:sp>
    </p:spTree>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State Communications</a:t>
            </a:r>
            <a:endParaRPr lang="en-US" sz="3600" dirty="0"/>
          </a:p>
        </p:txBody>
      </p:sp>
      <p:sp>
        <p:nvSpPr>
          <p:cNvPr id="3" name="Content Placeholder 2"/>
          <p:cNvSpPr>
            <a:spLocks noGrp="1"/>
          </p:cNvSpPr>
          <p:nvPr>
            <p:ph sz="quarter" idx="1"/>
          </p:nvPr>
        </p:nvSpPr>
        <p:spPr>
          <a:xfrm>
            <a:off x="301752" y="1679448"/>
            <a:ext cx="8503920" cy="4797552"/>
          </a:xfrm>
        </p:spPr>
        <p:txBody>
          <a:bodyPr>
            <a:normAutofit/>
          </a:bodyPr>
          <a:lstStyle/>
          <a:p>
            <a:pPr lvl="0">
              <a:buClr>
                <a:srgbClr val="C00000"/>
              </a:buClr>
            </a:pPr>
            <a:r>
              <a:rPr lang="en-US" sz="2600" dirty="0" smtClean="0"/>
              <a:t>“Right of Way Notice”– All written political advertising that is meant to be seen from a road must carry a "right-of-way" notice (yard signs, billboards, 4x8s, 2x4s, over street banners, etc)</a:t>
            </a:r>
          </a:p>
          <a:p>
            <a:pPr lvl="0">
              <a:buClr>
                <a:srgbClr val="C00000"/>
              </a:buClr>
              <a:buNone/>
            </a:pPr>
            <a:r>
              <a:rPr lang="en-US" sz="800" dirty="0" smtClean="0"/>
              <a:t> </a:t>
            </a:r>
          </a:p>
          <a:p>
            <a:pPr lvl="1">
              <a:buClr>
                <a:srgbClr val="C00000"/>
              </a:buClr>
            </a:pPr>
            <a:r>
              <a:rPr lang="en-US" sz="2400" dirty="0" smtClean="0"/>
              <a:t>Does not need to appear bumper stickers (but bumper stickers must have political advertising disclosure)</a:t>
            </a:r>
          </a:p>
          <a:p>
            <a:pPr lvl="1">
              <a:buClr>
                <a:srgbClr val="C00000"/>
              </a:buClr>
              <a:buNone/>
            </a:pPr>
            <a:r>
              <a:rPr lang="en-US" sz="800" dirty="0" smtClean="0"/>
              <a:t> </a:t>
            </a:r>
          </a:p>
          <a:p>
            <a:pPr lvl="1">
              <a:buClr>
                <a:srgbClr val="C00000"/>
              </a:buClr>
            </a:pPr>
            <a:r>
              <a:rPr lang="en-US" sz="2400" dirty="0" smtClean="0"/>
              <a:t>Example:</a:t>
            </a:r>
          </a:p>
          <a:p>
            <a:pPr lvl="2">
              <a:buClr>
                <a:schemeClr val="accent3">
                  <a:lumMod val="75000"/>
                </a:schemeClr>
              </a:buClr>
            </a:pPr>
            <a:r>
              <a:rPr lang="en-US" sz="2100" dirty="0" smtClean="0"/>
              <a:t>NOTICE: IT IS A VIOLATION OF STATE LAW(CHAPTERS 392 AND 393,TRANSPORTATION CODE) TO PLACE THIS SIGN IN THE RIGHT-OF WAY OF A HIGHWAY.</a:t>
            </a:r>
            <a:endParaRPr lang="en-US" dirty="0"/>
          </a:p>
        </p:txBody>
      </p:sp>
    </p:spTree>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Solicitations</a:t>
            </a:r>
            <a:endParaRPr lang="en-US" sz="3600" dirty="0"/>
          </a:p>
        </p:txBody>
      </p:sp>
      <p:sp>
        <p:nvSpPr>
          <p:cNvPr id="3" name="Content Placeholder 2"/>
          <p:cNvSpPr>
            <a:spLocks noGrp="1"/>
          </p:cNvSpPr>
          <p:nvPr>
            <p:ph sz="quarter" idx="1"/>
          </p:nvPr>
        </p:nvSpPr>
        <p:spPr/>
        <p:txBody>
          <a:bodyPr>
            <a:normAutofit lnSpcReduction="10000"/>
          </a:bodyPr>
          <a:lstStyle/>
          <a:p>
            <a:pPr lvl="0">
              <a:buClr>
                <a:srgbClr val="C00000"/>
              </a:buClr>
            </a:pPr>
            <a:r>
              <a:rPr lang="en-US" sz="2800" dirty="0" smtClean="0"/>
              <a:t>ALL solicitations must contain additional disclaimers:</a:t>
            </a:r>
          </a:p>
          <a:p>
            <a:pPr lvl="1">
              <a:buClr>
                <a:srgbClr val="C00000"/>
              </a:buClr>
            </a:pPr>
            <a:r>
              <a:rPr lang="en-US" sz="2400" dirty="0" smtClean="0"/>
              <a:t>Tax (IRS): informing contributors that contributions are not tax deductible</a:t>
            </a:r>
          </a:p>
          <a:p>
            <a:pPr lvl="1">
              <a:buClr>
                <a:srgbClr val="C00000"/>
              </a:buClr>
            </a:pPr>
            <a:r>
              <a:rPr lang="en-US" sz="2400" dirty="0" smtClean="0"/>
              <a:t>Must be a stand-alone sentence or the first sentence of a paragraph</a:t>
            </a:r>
          </a:p>
          <a:p>
            <a:pPr lvl="1">
              <a:buClr>
                <a:srgbClr val="C00000"/>
              </a:buClr>
              <a:buNone/>
            </a:pPr>
            <a:r>
              <a:rPr lang="en-US" sz="1100" dirty="0" smtClean="0"/>
              <a:t> </a:t>
            </a:r>
          </a:p>
          <a:p>
            <a:pPr lvl="0">
              <a:buClr>
                <a:srgbClr val="C00000"/>
              </a:buClr>
            </a:pPr>
            <a:r>
              <a:rPr lang="en-US" sz="2800" dirty="0" smtClean="0"/>
              <a:t>Best efforts (FEC): informing contributors that the committee must attempt to collect and report the name, address, occupation, and employer of each contributor who gives more than $200 in a calendar year</a:t>
            </a:r>
          </a:p>
          <a:p>
            <a:endParaRPr lang="en-US" dirty="0"/>
          </a:p>
        </p:txBody>
      </p:sp>
    </p:spTree>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Solicitations</a:t>
            </a:r>
            <a:endParaRPr lang="en-US" sz="3600" dirty="0"/>
          </a:p>
        </p:txBody>
      </p:sp>
      <p:sp>
        <p:nvSpPr>
          <p:cNvPr id="3" name="Content Placeholder 2"/>
          <p:cNvSpPr>
            <a:spLocks noGrp="1"/>
          </p:cNvSpPr>
          <p:nvPr>
            <p:ph sz="quarter" idx="1"/>
          </p:nvPr>
        </p:nvSpPr>
        <p:spPr/>
        <p:txBody>
          <a:bodyPr>
            <a:normAutofit/>
          </a:bodyPr>
          <a:lstStyle/>
          <a:p>
            <a:pPr lvl="0">
              <a:buClr>
                <a:srgbClr val="C00000"/>
              </a:buClr>
            </a:pPr>
            <a:r>
              <a:rPr lang="en-US" sz="2600" dirty="0" smtClean="0"/>
              <a:t>Federal limits (if federal): informing contributors that any contribution made will be subject to federal campaign finance limits (or) that any contribution will be used in connection with a federal election</a:t>
            </a:r>
          </a:p>
          <a:p>
            <a:pPr lvl="0">
              <a:buClr>
                <a:srgbClr val="C00000"/>
              </a:buClr>
              <a:buNone/>
            </a:pPr>
            <a:endParaRPr lang="en-US" sz="2600" dirty="0" smtClean="0"/>
          </a:p>
          <a:p>
            <a:pPr lvl="0">
              <a:buClr>
                <a:srgbClr val="C00000"/>
              </a:buClr>
            </a:pPr>
            <a:r>
              <a:rPr lang="en-US" sz="2600" dirty="0" smtClean="0"/>
              <a:t>Prohibited contributions (FEC): informing contributors that contributions from foreign nationals and corporations are prohibited (recommended to also state that contributions made by check or credit card must be personal)</a:t>
            </a:r>
          </a:p>
        </p:txBody>
      </p:sp>
    </p:spTree>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Candidates &amp; Officeholders</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pPr lvl="0">
              <a:buClr>
                <a:srgbClr val="C00000"/>
              </a:buClr>
            </a:pPr>
            <a:r>
              <a:rPr lang="en-US" sz="2800" dirty="0" smtClean="0"/>
              <a:t>Federal candidates and officeholders generally cannot solicit, receive, transfer, direct, or spend non-federal funds</a:t>
            </a:r>
          </a:p>
          <a:p>
            <a:pPr lvl="0">
              <a:buClr>
                <a:srgbClr val="C00000"/>
              </a:buClr>
              <a:buNone/>
            </a:pPr>
            <a:r>
              <a:rPr lang="en-US" sz="1000" dirty="0" smtClean="0"/>
              <a:t> </a:t>
            </a:r>
          </a:p>
          <a:p>
            <a:pPr lvl="0">
              <a:buClr>
                <a:srgbClr val="C00000"/>
              </a:buClr>
            </a:pPr>
            <a:r>
              <a:rPr lang="en-US" sz="2800" dirty="0" smtClean="0"/>
              <a:t>However, federal candidates and officeholders may:</a:t>
            </a:r>
          </a:p>
          <a:p>
            <a:pPr lvl="1">
              <a:buClr>
                <a:srgbClr val="C00000"/>
              </a:buClr>
            </a:pPr>
            <a:r>
              <a:rPr lang="en-US" sz="2400" dirty="0" smtClean="0"/>
              <a:t>Attend, speak, or be a featured guest at an event where non-federal funds are raised</a:t>
            </a:r>
          </a:p>
          <a:p>
            <a:pPr lvl="1">
              <a:buClr>
                <a:srgbClr val="C00000"/>
              </a:buClr>
              <a:buNone/>
            </a:pPr>
            <a:r>
              <a:rPr lang="en-US" sz="1000" dirty="0" smtClean="0"/>
              <a:t> </a:t>
            </a:r>
          </a:p>
          <a:p>
            <a:pPr>
              <a:buClr>
                <a:srgbClr val="C00000"/>
              </a:buClr>
            </a:pPr>
            <a:r>
              <a:rPr lang="en-US" sz="2800" dirty="0" smtClean="0"/>
              <a:t>Solicit federal funds at an event where non-federal funds are raised, provided that there is a written notice or oral statement limiting the solicitation to federal funds</a:t>
            </a:r>
            <a:endParaRPr lang="en-US" dirty="0"/>
          </a:p>
        </p:txBody>
      </p:sp>
    </p:spTree>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Candidates &amp; Officeholders</a:t>
            </a:r>
            <a:endParaRPr lang="en-US" dirty="0"/>
          </a:p>
        </p:txBody>
      </p:sp>
      <p:sp>
        <p:nvSpPr>
          <p:cNvPr id="3" name="Content Placeholder 2"/>
          <p:cNvSpPr>
            <a:spLocks noGrp="1"/>
          </p:cNvSpPr>
          <p:nvPr>
            <p:ph sz="quarter" idx="1"/>
          </p:nvPr>
        </p:nvSpPr>
        <p:spPr/>
        <p:txBody>
          <a:bodyPr/>
          <a:lstStyle/>
          <a:p>
            <a:pPr lvl="0">
              <a:buClr>
                <a:srgbClr val="C00000"/>
              </a:buClr>
            </a:pPr>
            <a:r>
              <a:rPr lang="en-US" sz="2800" dirty="0" smtClean="0"/>
              <a:t>A candidate or officeholder’s name or likeness may be used in pre-event publicity if</a:t>
            </a:r>
          </a:p>
          <a:p>
            <a:pPr lvl="1">
              <a:buClr>
                <a:srgbClr val="C00000"/>
              </a:buClr>
            </a:pPr>
            <a:r>
              <a:rPr lang="en-US" sz="2400" dirty="0" smtClean="0"/>
              <a:t>The publicity does not solicit funds; or</a:t>
            </a:r>
          </a:p>
          <a:p>
            <a:pPr lvl="1">
              <a:buClr>
                <a:srgbClr val="C00000"/>
              </a:buClr>
            </a:pPr>
            <a:r>
              <a:rPr lang="en-US" sz="2400" dirty="0" smtClean="0"/>
              <a:t>The publicity solicits only federal funds; or</a:t>
            </a:r>
          </a:p>
          <a:p>
            <a:pPr lvl="1">
              <a:buClr>
                <a:srgbClr val="C00000"/>
              </a:buClr>
            </a:pPr>
            <a:r>
              <a:rPr lang="en-US" sz="2400" dirty="0" smtClean="0"/>
              <a:t>The publicity solicits non-federal funds, but</a:t>
            </a:r>
          </a:p>
          <a:p>
            <a:pPr lvl="2"/>
            <a:r>
              <a:rPr lang="en-US" sz="2200" dirty="0" smtClean="0"/>
              <a:t>The candidate/officeholder is identified only in a non- fundraising capacity (Non-Fundraising Role: Featured Guest, Honored Guest, Special Guest, Featured Speaker, or Honored Speaker); and</a:t>
            </a:r>
          </a:p>
          <a:p>
            <a:pPr lvl="2"/>
            <a:r>
              <a:rPr lang="en-US" sz="2200" dirty="0" smtClean="0"/>
              <a:t>The publicity includes a disclaimer that the solicitation is not being made by the candidate/officeholder</a:t>
            </a:r>
          </a:p>
          <a:p>
            <a:endParaRPr lang="en-US" dirty="0"/>
          </a:p>
        </p:txBody>
      </p:sp>
    </p:spTree>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Candidates &amp; Officeholders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lvl="0">
              <a:buClr>
                <a:srgbClr val="C00000"/>
              </a:buClr>
            </a:pPr>
            <a:r>
              <a:rPr lang="en-US" sz="2600" dirty="0" smtClean="0"/>
              <a:t>A candidate or officeholder’s name or likeness may NOT be used in pre-event publicity if:</a:t>
            </a:r>
          </a:p>
          <a:p>
            <a:pPr lvl="1">
              <a:buClr>
                <a:srgbClr val="C00000"/>
              </a:buClr>
            </a:pPr>
            <a:r>
              <a:rPr lang="en-US" sz="2400" dirty="0" smtClean="0"/>
              <a:t>The candidate/officeholder is identified in a capacity specifically related to fundraising;</a:t>
            </a:r>
          </a:p>
          <a:p>
            <a:pPr lvl="2"/>
            <a:r>
              <a:rPr lang="en-US" sz="2200" dirty="0" smtClean="0"/>
              <a:t>Per Se Fundraising Roles: Honorary Chairperson, Host, Member of Host Committee</a:t>
            </a:r>
          </a:p>
          <a:p>
            <a:pPr lvl="1">
              <a:buClr>
                <a:srgbClr val="C00000"/>
              </a:buClr>
            </a:pPr>
            <a:r>
              <a:rPr lang="en-US" sz="2400" dirty="0" smtClean="0"/>
              <a:t>The candidate/officeholder is extending an invitation to the event; or</a:t>
            </a:r>
          </a:p>
          <a:p>
            <a:pPr lvl="1">
              <a:buClr>
                <a:srgbClr val="C00000"/>
              </a:buClr>
            </a:pPr>
            <a:r>
              <a:rPr lang="en-US" sz="2400" dirty="0" smtClean="0"/>
              <a:t>The candidate/officeholder signs the communication or invitation</a:t>
            </a:r>
          </a:p>
          <a:p>
            <a:pPr lvl="0">
              <a:buClr>
                <a:srgbClr val="C00000"/>
              </a:buClr>
            </a:pPr>
            <a:r>
              <a:rPr lang="en-US" sz="2600" dirty="0" smtClean="0"/>
              <a:t>A candidate or officeholder may not disseminate publicity for a non-federal fundraising event that contains a solicitation of non-federal (or Levin) funds made by someone else</a:t>
            </a:r>
          </a:p>
        </p:txBody>
      </p:sp>
    </p:spTree>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Any Questions?</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marL="0" lvl="0" indent="0" algn="ctr">
              <a:buClr>
                <a:srgbClr val="C00000"/>
              </a:buClr>
              <a:buNone/>
            </a:pPr>
            <a:r>
              <a:rPr lang="en-US" sz="4800" dirty="0" smtClean="0"/>
              <a:t>Eric </a:t>
            </a:r>
            <a:r>
              <a:rPr lang="en-US" sz="4800" dirty="0"/>
              <a:t>Opiela</a:t>
            </a:r>
          </a:p>
          <a:p>
            <a:pPr marL="0" lvl="0" indent="0" algn="ctr">
              <a:buClr>
                <a:srgbClr val="C00000"/>
              </a:buClr>
              <a:buNone/>
            </a:pPr>
            <a:r>
              <a:rPr lang="en-US" sz="4800" dirty="0" smtClean="0"/>
              <a:t>Assoc. </a:t>
            </a:r>
            <a:r>
              <a:rPr lang="en-US" sz="4800" dirty="0"/>
              <a:t>General Counsel</a:t>
            </a:r>
          </a:p>
          <a:p>
            <a:pPr marL="0" indent="0" algn="ctr">
              <a:buClr>
                <a:srgbClr val="C00000"/>
              </a:buClr>
              <a:buNone/>
            </a:pPr>
            <a:r>
              <a:rPr lang="en-US" sz="4800" dirty="0" smtClean="0"/>
              <a:t>Republican </a:t>
            </a:r>
            <a:r>
              <a:rPr lang="en-US" sz="4800" dirty="0"/>
              <a:t>Party of Texas</a:t>
            </a:r>
          </a:p>
          <a:p>
            <a:pPr marL="0" lvl="0" indent="0" algn="ctr">
              <a:buClr>
                <a:srgbClr val="C00000"/>
              </a:buClr>
              <a:buNone/>
            </a:pPr>
            <a:r>
              <a:rPr lang="en-US" sz="4800" dirty="0"/>
              <a:t>512.791.6336</a:t>
            </a:r>
          </a:p>
          <a:p>
            <a:pPr marL="0" lvl="0" indent="0" algn="ctr">
              <a:buClr>
                <a:srgbClr val="C00000"/>
              </a:buClr>
              <a:buNone/>
            </a:pPr>
            <a:r>
              <a:rPr lang="en-US" sz="4800" dirty="0" err="1"/>
              <a:t>eopiela@ericopiela.com</a:t>
            </a:r>
            <a:endParaRPr lang="en-US" sz="4800" dirty="0"/>
          </a:p>
          <a:p>
            <a:pPr marL="0" lvl="0" indent="0" algn="ctr">
              <a:buClr>
                <a:srgbClr val="C00000"/>
              </a:buClr>
              <a:buNone/>
            </a:pPr>
            <a:endParaRPr lang="en-US" sz="4800" dirty="0" smtClean="0"/>
          </a:p>
        </p:txBody>
      </p:sp>
    </p:spTree>
    <p:extLst>
      <p:ext uri="{BB962C8B-B14F-4D97-AF65-F5344CB8AC3E}">
        <p14:creationId xmlns:p14="http://schemas.microsoft.com/office/powerpoint/2010/main" val="126226245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normAutofit/>
          </a:bodyPr>
          <a:lstStyle/>
          <a:p>
            <a:r>
              <a:rPr lang="en-US" sz="4000" b="1" dirty="0" smtClean="0"/>
              <a:t>Contributions</a:t>
            </a:r>
            <a:endParaRPr lang="en-US" sz="4000" dirty="0"/>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pPr>
              <a:buNone/>
            </a:pPr>
            <a:r>
              <a:rPr lang="en-US" b="1" dirty="0" smtClean="0"/>
              <a:t>What is a Contribution?</a:t>
            </a:r>
            <a:endParaRPr lang="en-US" dirty="0" smtClean="0"/>
          </a:p>
          <a:p>
            <a:pPr lvl="0">
              <a:buClr>
                <a:srgbClr val="C00000"/>
              </a:buClr>
            </a:pPr>
            <a:r>
              <a:rPr lang="en-US" sz="2600" dirty="0" smtClean="0"/>
              <a:t>Anything of value given or loaned for the purpose of influencing an election Money (cash/checks/credit card)</a:t>
            </a:r>
          </a:p>
          <a:p>
            <a:pPr lvl="0">
              <a:buClr>
                <a:srgbClr val="C00000"/>
              </a:buClr>
              <a:buNone/>
            </a:pPr>
            <a:r>
              <a:rPr lang="en-US" sz="1000" dirty="0" smtClean="0"/>
              <a:t> </a:t>
            </a:r>
          </a:p>
          <a:p>
            <a:pPr lvl="0">
              <a:buClr>
                <a:srgbClr val="C00000"/>
              </a:buClr>
            </a:pPr>
            <a:r>
              <a:rPr lang="en-US" sz="2600" dirty="0" smtClean="0"/>
              <a:t>Cash contributions are limited to $100 per person (federal or state)</a:t>
            </a:r>
          </a:p>
          <a:p>
            <a:pPr lvl="0">
              <a:buClr>
                <a:srgbClr val="C00000"/>
              </a:buClr>
              <a:buNone/>
            </a:pPr>
            <a:r>
              <a:rPr lang="en-US" sz="1000" dirty="0" smtClean="0"/>
              <a:t> </a:t>
            </a:r>
          </a:p>
          <a:p>
            <a:pPr lvl="0">
              <a:buClr>
                <a:srgbClr val="C00000"/>
              </a:buClr>
            </a:pPr>
            <a:r>
              <a:rPr lang="en-US" sz="2600" dirty="0" smtClean="0"/>
              <a:t>Federal anonymous contributions are limited to $50; NO anonymous contributions into state account</a:t>
            </a:r>
          </a:p>
          <a:p>
            <a:pPr lvl="0">
              <a:buClr>
                <a:srgbClr val="C00000"/>
              </a:buClr>
              <a:buNone/>
            </a:pPr>
            <a:r>
              <a:rPr lang="en-US" sz="1000" dirty="0" smtClean="0"/>
              <a:t> </a:t>
            </a:r>
          </a:p>
          <a:p>
            <a:pPr lvl="0">
              <a:buClr>
                <a:srgbClr val="C00000"/>
              </a:buClr>
            </a:pPr>
            <a:r>
              <a:rPr lang="en-US" sz="2600" dirty="0" smtClean="0"/>
              <a:t>Sale of Fundraising Items &amp; Tickets – the full purchase price of a fundraising item or ticket is considered a contribution</a:t>
            </a:r>
          </a:p>
          <a:p>
            <a:endParaRPr lang="en-US"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758952"/>
          </a:xfrm>
        </p:spPr>
        <p:txBody>
          <a:bodyPr/>
          <a:lstStyle/>
          <a:p>
            <a:r>
              <a:rPr lang="en-US" sz="4000" b="1" dirty="0" smtClean="0"/>
              <a:t>Contributions</a:t>
            </a:r>
            <a:endParaRPr lang="en-US" sz="4000"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pPr>
              <a:buNone/>
            </a:pPr>
            <a:r>
              <a:rPr lang="en-US" sz="2800" b="1" dirty="0" smtClean="0"/>
              <a:t>In-kind Goods and Services</a:t>
            </a:r>
            <a:endParaRPr lang="en-US" sz="2800" dirty="0" smtClean="0"/>
          </a:p>
          <a:p>
            <a:pPr lvl="0">
              <a:buClr>
                <a:srgbClr val="C00000"/>
              </a:buClr>
            </a:pPr>
            <a:r>
              <a:rPr lang="en-US" sz="2800" dirty="0" smtClean="0"/>
              <a:t>Counts against the federal contribution limit of the person / entity providing the good, service, or discount</a:t>
            </a:r>
          </a:p>
          <a:p>
            <a:pPr lvl="0">
              <a:buClr>
                <a:srgbClr val="C00000"/>
              </a:buClr>
              <a:buNone/>
            </a:pPr>
            <a:r>
              <a:rPr lang="en-US" sz="900" dirty="0" smtClean="0"/>
              <a:t> </a:t>
            </a:r>
          </a:p>
          <a:p>
            <a:pPr lvl="0">
              <a:buClr>
                <a:srgbClr val="C00000"/>
              </a:buClr>
            </a:pPr>
            <a:r>
              <a:rPr lang="en-US" sz="2800" dirty="0" smtClean="0"/>
              <a:t>Must be valued and reported</a:t>
            </a:r>
          </a:p>
          <a:p>
            <a:pPr lvl="0">
              <a:buClr>
                <a:srgbClr val="C00000"/>
              </a:buClr>
              <a:buNone/>
            </a:pPr>
            <a:r>
              <a:rPr lang="en-US" sz="1000" dirty="0" smtClean="0"/>
              <a:t> </a:t>
            </a:r>
          </a:p>
          <a:p>
            <a:pPr lvl="0">
              <a:buClr>
                <a:srgbClr val="C00000"/>
              </a:buClr>
            </a:pPr>
            <a:r>
              <a:rPr lang="en-US" sz="2800" dirty="0" smtClean="0"/>
              <a:t>The value of an in-kind contribution is: </a:t>
            </a:r>
          </a:p>
          <a:p>
            <a:pPr lvl="1"/>
            <a:r>
              <a:rPr lang="en-US" sz="2400" dirty="0" smtClean="0"/>
              <a:t>The fair market purchase or rental price (goods); or</a:t>
            </a:r>
          </a:p>
          <a:p>
            <a:pPr lvl="1"/>
            <a:r>
              <a:rPr lang="en-US" sz="2400" dirty="0" smtClean="0"/>
              <a:t>The prevailing commercial rate at the time (services); or</a:t>
            </a:r>
          </a:p>
          <a:p>
            <a:pPr lvl="1"/>
            <a:r>
              <a:rPr lang="en-US" sz="2400" dirty="0" smtClean="0"/>
              <a:t>The difference between the usual and normal charge and the amount actually paid (discounts)</a:t>
            </a:r>
          </a:p>
          <a:p>
            <a:endParaRPr lang="en-US" dirty="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Contributions</a:t>
            </a:r>
            <a:endParaRPr lang="en-US" sz="4000" dirty="0"/>
          </a:p>
        </p:txBody>
      </p:sp>
      <p:sp>
        <p:nvSpPr>
          <p:cNvPr id="3" name="Content Placeholder 2"/>
          <p:cNvSpPr>
            <a:spLocks noGrp="1"/>
          </p:cNvSpPr>
          <p:nvPr>
            <p:ph sz="quarter" idx="1"/>
          </p:nvPr>
        </p:nvSpPr>
        <p:spPr/>
        <p:txBody>
          <a:bodyPr/>
          <a:lstStyle/>
          <a:p>
            <a:pPr>
              <a:buNone/>
            </a:pPr>
            <a:r>
              <a:rPr lang="en-US" sz="2800" b="1" dirty="0" smtClean="0"/>
              <a:t>Loans, Endorsements, and Guarantees</a:t>
            </a:r>
            <a:endParaRPr lang="en-US" sz="2800" dirty="0" smtClean="0"/>
          </a:p>
          <a:p>
            <a:pPr lvl="0">
              <a:buClr>
                <a:srgbClr val="C00000"/>
              </a:buClr>
            </a:pPr>
            <a:r>
              <a:rPr lang="en-US" sz="2800" dirty="0" smtClean="0"/>
              <a:t>Does not include bank loans made in the ordinary course of business</a:t>
            </a:r>
          </a:p>
          <a:p>
            <a:pPr lvl="0">
              <a:buClr>
                <a:srgbClr val="C00000"/>
              </a:buClr>
              <a:buNone/>
            </a:pPr>
            <a:r>
              <a:rPr lang="en-US" sz="900" dirty="0" smtClean="0"/>
              <a:t> </a:t>
            </a:r>
          </a:p>
          <a:p>
            <a:pPr lvl="0">
              <a:buClr>
                <a:srgbClr val="C00000"/>
              </a:buClr>
            </a:pPr>
            <a:r>
              <a:rPr lang="en-US" sz="2800" dirty="0" smtClean="0"/>
              <a:t>Advances of Personal Funds</a:t>
            </a:r>
          </a:p>
          <a:p>
            <a:pPr lvl="1"/>
            <a:r>
              <a:rPr lang="en-US" sz="2400" dirty="0" smtClean="0"/>
              <a:t>When an individual uses personal funds to pay for a committee expense, a contribution results, unless the individual is timely reimbursed by the committee (30 days for payments made by cash/check, 60 days for payments made by credit card)</a:t>
            </a:r>
          </a:p>
          <a:p>
            <a:endParaRPr lang="en-US" dirty="0"/>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NOT a Contribution?</a:t>
            </a:r>
            <a:endParaRPr lang="en-US" dirty="0"/>
          </a:p>
        </p:txBody>
      </p:sp>
      <p:sp>
        <p:nvSpPr>
          <p:cNvPr id="3" name="Content Placeholder 2"/>
          <p:cNvSpPr>
            <a:spLocks noGrp="1"/>
          </p:cNvSpPr>
          <p:nvPr>
            <p:ph sz="quarter" idx="1"/>
          </p:nvPr>
        </p:nvSpPr>
        <p:spPr/>
        <p:txBody>
          <a:bodyPr/>
          <a:lstStyle/>
          <a:p>
            <a:pPr>
              <a:buClr>
                <a:srgbClr val="C00000"/>
              </a:buClr>
            </a:pPr>
            <a:r>
              <a:rPr lang="en-US" sz="2800" dirty="0" smtClean="0"/>
              <a:t>Exceptions to the definition of contribution:</a:t>
            </a:r>
          </a:p>
          <a:p>
            <a:pPr lvl="1">
              <a:buClr>
                <a:srgbClr val="C00000"/>
              </a:buClr>
            </a:pPr>
            <a:r>
              <a:rPr lang="en-US" sz="2400" dirty="0" smtClean="0"/>
              <a:t>Uncompensated personal services outside of work hours (volunteer activity)</a:t>
            </a:r>
          </a:p>
          <a:p>
            <a:pPr lvl="1">
              <a:buClr>
                <a:srgbClr val="C00000"/>
              </a:buClr>
            </a:pPr>
            <a:r>
              <a:rPr lang="en-US" sz="2400" dirty="0" smtClean="0"/>
              <a:t>Normal subsistence and living expenses (meals and lodging) incident to volunteering</a:t>
            </a:r>
          </a:p>
          <a:p>
            <a:pPr lvl="1">
              <a:buClr>
                <a:srgbClr val="C00000"/>
              </a:buClr>
            </a:pPr>
            <a:r>
              <a:rPr lang="en-US" sz="2400" dirty="0" smtClean="0"/>
              <a:t>Internet activity – blogs, email, social media</a:t>
            </a:r>
          </a:p>
          <a:p>
            <a:pPr lvl="1">
              <a:buClr>
                <a:srgbClr val="C00000"/>
              </a:buClr>
            </a:pPr>
            <a:endParaRPr lang="en-US" sz="2400" dirty="0" smtClean="0"/>
          </a:p>
          <a:p>
            <a:pPr>
              <a:buClr>
                <a:srgbClr val="C00000"/>
              </a:buClr>
            </a:pPr>
            <a:r>
              <a:rPr lang="en-US" sz="2800" dirty="0" smtClean="0"/>
              <a:t>Commercial email lists or paid advertisements donated ARE contributions</a:t>
            </a:r>
            <a:endParaRPr lang="en-US" dirty="0"/>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NOT a Contribution?</a:t>
            </a:r>
            <a:endParaRPr lang="en-US" sz="3600" dirty="0"/>
          </a:p>
        </p:txBody>
      </p:sp>
      <p:sp>
        <p:nvSpPr>
          <p:cNvPr id="3" name="Content Placeholder 2"/>
          <p:cNvSpPr>
            <a:spLocks noGrp="1"/>
          </p:cNvSpPr>
          <p:nvPr>
            <p:ph sz="quarter" idx="1"/>
          </p:nvPr>
        </p:nvSpPr>
        <p:spPr>
          <a:xfrm>
            <a:off x="301752" y="1828800"/>
            <a:ext cx="8503920" cy="4572000"/>
          </a:xfrm>
        </p:spPr>
        <p:txBody>
          <a:bodyPr>
            <a:normAutofit/>
          </a:bodyPr>
          <a:lstStyle/>
          <a:p>
            <a:pPr lvl="1">
              <a:buClr>
                <a:srgbClr val="C00000"/>
              </a:buClr>
            </a:pPr>
            <a:r>
              <a:rPr lang="en-US" sz="2800" dirty="0" smtClean="0"/>
              <a:t>Legal and accounting compliance services</a:t>
            </a:r>
          </a:p>
          <a:p>
            <a:pPr lvl="1">
              <a:buClr>
                <a:srgbClr val="C00000"/>
              </a:buClr>
            </a:pPr>
            <a:endParaRPr lang="en-US" sz="2800" dirty="0" smtClean="0"/>
          </a:p>
          <a:p>
            <a:pPr lvl="1">
              <a:buClr>
                <a:srgbClr val="C00000"/>
              </a:buClr>
            </a:pPr>
            <a:r>
              <a:rPr lang="en-US" sz="2800" dirty="0" smtClean="0"/>
              <a:t>Use of a personal residence, church, or community room</a:t>
            </a:r>
          </a:p>
          <a:p>
            <a:pPr lvl="1">
              <a:buClr>
                <a:srgbClr val="C00000"/>
              </a:buClr>
            </a:pPr>
            <a:endParaRPr lang="en-US" sz="2800" dirty="0" smtClean="0"/>
          </a:p>
          <a:p>
            <a:pPr lvl="1">
              <a:buClr>
                <a:srgbClr val="C00000"/>
              </a:buClr>
            </a:pPr>
            <a:r>
              <a:rPr lang="en-US" sz="2800" dirty="0" smtClean="0"/>
              <a:t>Including a nominal fee paid by the individual for the use of a recreation or community room</a:t>
            </a:r>
            <a:endParaRPr lang="en-US" sz="2800" dirty="0"/>
          </a:p>
        </p:txBody>
      </p:sp>
    </p:spTree>
  </p:cSld>
  <p:clrMapOvr>
    <a:masterClrMapping/>
  </p:clrMapOvr>
  <p:transition spd="slow">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2171</TotalTime>
  <Words>3355</Words>
  <Application>Microsoft Office PowerPoint</Application>
  <PresentationFormat>On-screen Show (4:3)</PresentationFormat>
  <Paragraphs>305</Paragraphs>
  <Slides>49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49</vt:i4>
      </vt:variant>
    </vt:vector>
  </HeadingPairs>
  <TitlesOfParts>
    <vt:vector size="55" baseType="lpstr">
      <vt:lpstr>Calibri</vt:lpstr>
      <vt:lpstr>Georgia</vt:lpstr>
      <vt:lpstr>Wingdings</vt:lpstr>
      <vt:lpstr>Wingdings 2</vt:lpstr>
      <vt:lpstr>Civic</vt:lpstr>
      <vt:lpstr>1_Civic</vt:lpstr>
      <vt:lpstr>Basics of Campaign Finance Law</vt:lpstr>
      <vt:lpstr>Types of Funds</vt:lpstr>
      <vt:lpstr>Types of Funds</vt:lpstr>
      <vt:lpstr>Types of Funds</vt:lpstr>
      <vt:lpstr>Contributions</vt:lpstr>
      <vt:lpstr>Contributions</vt:lpstr>
      <vt:lpstr>Contributions</vt:lpstr>
      <vt:lpstr>What is NOT a Contribution?</vt:lpstr>
      <vt:lpstr>What is NOT a Contribution?</vt:lpstr>
      <vt:lpstr>What is NOT a Contribution?</vt:lpstr>
      <vt:lpstr>What is NOT a Contribution?</vt:lpstr>
      <vt:lpstr>Federal Registration Thresholds</vt:lpstr>
      <vt:lpstr>Federal Registration</vt:lpstr>
      <vt:lpstr>PowerPoint Presentation</vt:lpstr>
      <vt:lpstr>Texas Nonfederal Restrictions</vt:lpstr>
      <vt:lpstr>Texas Nonfederal Restrictions</vt:lpstr>
      <vt:lpstr>Federal Funds: Federal Election Activity</vt:lpstr>
      <vt:lpstr>Federal Funds: Federal Election Activity</vt:lpstr>
      <vt:lpstr>Voter Registration</vt:lpstr>
      <vt:lpstr>Voter Registration</vt:lpstr>
      <vt:lpstr>GOTV Activity</vt:lpstr>
      <vt:lpstr>What is NOT GOTV or VR?</vt:lpstr>
      <vt:lpstr>What is NOT GOTV or VR?</vt:lpstr>
      <vt:lpstr>What is NOT GOTV or VR?</vt:lpstr>
      <vt:lpstr>What is NOT FEA?</vt:lpstr>
      <vt:lpstr>Funding FEA</vt:lpstr>
      <vt:lpstr>Federal Funds: EXEMPT Federal Election Activity</vt:lpstr>
      <vt:lpstr>Federal Funds: EXEMPT Federal Election Activity</vt:lpstr>
      <vt:lpstr>Federal Funds: EXEMPT Federal Election Activity</vt:lpstr>
      <vt:lpstr>Federal Funds: Source Prohibitions</vt:lpstr>
      <vt:lpstr>Federal Funds: Source Prohibitions</vt:lpstr>
      <vt:lpstr>Federal Funds: Source Prohibitions</vt:lpstr>
      <vt:lpstr>Federal Funds: Source Prohibitions</vt:lpstr>
      <vt:lpstr>Federal Funds: Contribution Limits</vt:lpstr>
      <vt:lpstr>Federal Funds: Contribution Limits</vt:lpstr>
      <vt:lpstr>Handling Questionable Contributions</vt:lpstr>
      <vt:lpstr>Making Best Efforts</vt:lpstr>
      <vt:lpstr>PowerPoint Presentation</vt:lpstr>
      <vt:lpstr>Federal Communications</vt:lpstr>
      <vt:lpstr>Federal Communications</vt:lpstr>
      <vt:lpstr>State Communications</vt:lpstr>
      <vt:lpstr>State Communications</vt:lpstr>
      <vt:lpstr>State Communications</vt:lpstr>
      <vt:lpstr>Solicitations</vt:lpstr>
      <vt:lpstr>Solicitations</vt:lpstr>
      <vt:lpstr>Federal Candidates &amp; Officeholders</vt:lpstr>
      <vt:lpstr>Federal Candidates &amp; Officeholders</vt:lpstr>
      <vt:lpstr>Federal Candidates &amp; Officeholders</vt:lpstr>
      <vt:lpstr>Any Questions?</vt:lpstr>
    </vt:vector>
  </TitlesOfParts>
  <Company>RPT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dzapata</dc:creator>
  <cp:lastModifiedBy>Cassie Daniel</cp:lastModifiedBy>
  <cp:revision>237</cp:revision>
  <dcterms:created xsi:type="dcterms:W3CDTF">2013-01-30T03:53:33Z</dcterms:created>
  <dcterms:modified xsi:type="dcterms:W3CDTF">2014-08-13T03:01:06Z</dcterms:modified>
</cp:coreProperties>
</file>