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86" r:id="rId2"/>
    <p:sldId id="291" r:id="rId3"/>
    <p:sldId id="281" r:id="rId4"/>
    <p:sldId id="282" r:id="rId5"/>
    <p:sldId id="283" r:id="rId6"/>
    <p:sldId id="284" r:id="rId7"/>
    <p:sldId id="285" r:id="rId8"/>
    <p:sldId id="287" r:id="rId9"/>
    <p:sldId id="289" r:id="rId10"/>
    <p:sldId id="288" r:id="rId11"/>
    <p:sldId id="290" r:id="rId12"/>
    <p:sldId id="292" r:id="rId13"/>
    <p:sldId id="296" r:id="rId14"/>
    <p:sldId id="297" r:id="rId15"/>
    <p:sldId id="298" r:id="rId16"/>
    <p:sldId id="317" r:id="rId17"/>
    <p:sldId id="306" r:id="rId18"/>
    <p:sldId id="316" r:id="rId19"/>
    <p:sldId id="303" r:id="rId20"/>
    <p:sldId id="304" r:id="rId21"/>
    <p:sldId id="312" r:id="rId22"/>
    <p:sldId id="313" r:id="rId23"/>
    <p:sldId id="319" r:id="rId24"/>
    <p:sldId id="309" r:id="rId25"/>
    <p:sldId id="302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8" autoAdjust="0"/>
    <p:restoredTop sz="94660"/>
  </p:normalViewPr>
  <p:slideViewPr>
    <p:cSldViewPr>
      <p:cViewPr varScale="1">
        <p:scale>
          <a:sx n="75" d="100"/>
          <a:sy n="75" d="100"/>
        </p:scale>
        <p:origin x="78" y="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D21317F-46CF-416A-AB6A-FA56589C70FD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95C16A7-A4F2-408F-9460-76193376D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4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287CD2-429D-460C-97C0-BCFF8509CE09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6095D8C-6973-498F-ABDA-6C9943EEAA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72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 a good idea to make sure your CEC understands this structure.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95D8C-6973-498F-ABDA-6C9943EEAA3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05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About</a:t>
            </a:r>
            <a:r>
              <a:rPr lang="en-US" baseline="0" dirty="0" smtClean="0"/>
              <a:t> 20 people in each photo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95D8C-6973-498F-ABDA-6C9943EEAA3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60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HANDOUT: County Chair Duties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95D8C-6973-498F-ABDA-6C9943EEAA3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96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HANDOUT: Precinct Chair Duties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95D8C-6973-498F-ABDA-6C9943EEAA3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11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INTERNET:</a:t>
            </a:r>
            <a:r>
              <a:rPr lang="en-US" baseline="0" dirty="0" smtClean="0"/>
              <a:t> Google District Viewer and show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95D8C-6973-498F-ABDA-6C9943EEAA3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24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95D8C-6973-498F-ABDA-6C9943EEAA3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49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95D8C-6973-498F-ABDA-6C9943EEAA3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12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95D8C-6973-498F-ABDA-6C9943EEAA3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15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careful to avoid having all general Party meetings with a business meeting as this becomes tiresome for the non CEC members and extends the length of the meeting. It also rushes</a:t>
            </a:r>
            <a:r>
              <a:rPr lang="en-US" baseline="0" dirty="0" smtClean="0"/>
              <a:t> the business at hand. However having such guests enhances the knowledge and experience for the CEC members and should always be open. Strike a balance.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95D8C-6973-498F-ABDA-6C9943EEAA3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21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 Have someone available to list the officials as they arrive. A short cut is to have a pre printed list of officials that is checked off as they arrive</a:t>
            </a:r>
            <a:r>
              <a:rPr lang="en-US" baseline="0" dirty="0" smtClean="0"/>
              <a:t> and given to the </a:t>
            </a:r>
            <a:r>
              <a:rPr lang="en-US" baseline="0" smtClean="0"/>
              <a:t>Chairman.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95D8C-6973-498F-ABDA-6C9943EEAA3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65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C104-84F3-4E84-BCD1-A5197D800E03}" type="datetime1">
              <a:rPr lang="en-US" smtClean="0"/>
              <a:pPr/>
              <a:t>2/1/2017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06A422-9161-49CD-8940-6F79FD4E4989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BD4C-E203-4E28-8DA8-ECAF8F419F70}" type="datetime1">
              <a:rPr lang="en-US" smtClean="0"/>
              <a:pPr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A422-9161-49CD-8940-6F79FD4E4989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506A422-9161-49CD-8940-6F79FD4E4989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69C3-2011-46EE-AB62-7DCDC8631CC1}" type="datetime1">
              <a:rPr lang="en-US" smtClean="0"/>
              <a:pPr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00DC-9567-4BCF-AED8-261A2C584668}" type="datetime1">
              <a:rPr lang="en-US" smtClean="0"/>
              <a:pPr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506A422-9161-49CD-8940-6F79FD4E4989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5B870-A4F6-427B-8B58-710E1C0A5C69}" type="datetime1">
              <a:rPr lang="en-US" smtClean="0"/>
              <a:pPr/>
              <a:t>2/1/2017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06A422-9161-49CD-8940-6F79FD4E4989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285F15C-8E72-4C9B-A300-15D3B2C1ABF5}" type="datetime1">
              <a:rPr lang="en-US" smtClean="0"/>
              <a:pPr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A422-9161-49CD-8940-6F79FD4E4989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A2A65-24EE-4D03-9A00-332766B3ADF5}" type="datetime1">
              <a:rPr lang="en-US" smtClean="0"/>
              <a:pPr/>
              <a:t>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506A422-9161-49CD-8940-6F79FD4E4989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7AD1C-1765-4DC4-948C-BCC5C4CDB458}" type="datetime1">
              <a:rPr lang="en-US" smtClean="0"/>
              <a:pPr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506A422-9161-49CD-8940-6F79FD4E4989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F513-8AD3-41FD-9EC1-9AB84A03676D}" type="datetime1">
              <a:rPr lang="en-US" smtClean="0"/>
              <a:pPr/>
              <a:t>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06A422-9161-49CD-8940-6F79FD4E4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06A422-9161-49CD-8940-6F79FD4E4989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D93C-4FF5-45C4-9276-5AA184CD09DB}" type="datetime1">
              <a:rPr lang="en-US" smtClean="0"/>
              <a:pPr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506A422-9161-49CD-8940-6F79FD4E4989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A58BC0D-DFEF-476E-AEBE-05C1E190EA04}" type="datetime1">
              <a:rPr lang="en-US" smtClean="0"/>
              <a:pPr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F530185-DDC8-4EF9-8A9F-C19C5011D029}" type="datetime1">
              <a:rPr lang="en-US" smtClean="0"/>
              <a:pPr/>
              <a:t>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06A422-9161-49CD-8940-6F79FD4E4989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is1.tlc.state.tx.u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xasgop.org/leadership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3716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New County Chair Training:  Part One</a:t>
            </a:r>
            <a:endParaRPr lang="en-US" sz="4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Content Placeholder 5" descr="RPT Elepha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754884"/>
            <a:ext cx="4669028" cy="349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8608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Precinct Chair Role in </a:t>
            </a:r>
            <a:r>
              <a:rPr lang="en-US" b="1" dirty="0" smtClean="0"/>
              <a:t>their Precinct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5257800"/>
          </a:xfrm>
        </p:spPr>
        <p:txBody>
          <a:bodyPr>
            <a:normAutofit/>
          </a:bodyPr>
          <a:lstStyle/>
          <a:p>
            <a:pPr lvl="0">
              <a:buClr>
                <a:srgbClr val="C00000"/>
              </a:buClr>
            </a:pPr>
            <a:r>
              <a:rPr lang="en-US" sz="2800" b="1" dirty="0" smtClean="0"/>
              <a:t>Identify Voters</a:t>
            </a:r>
          </a:p>
          <a:p>
            <a:pPr marL="0" lvl="0" indent="0">
              <a:buClr>
                <a:srgbClr val="C00000"/>
              </a:buClr>
              <a:buNone/>
            </a:pPr>
            <a:endParaRPr lang="en-US" sz="800" b="1" dirty="0" smtClean="0"/>
          </a:p>
          <a:p>
            <a:pPr lvl="0">
              <a:buClr>
                <a:srgbClr val="C00000"/>
              </a:buClr>
            </a:pPr>
            <a:r>
              <a:rPr lang="en-US" sz="2800" b="1" dirty="0" smtClean="0"/>
              <a:t>Register Voters</a:t>
            </a:r>
            <a:endParaRPr lang="en-US" sz="2400" b="1" dirty="0" smtClean="0"/>
          </a:p>
          <a:p>
            <a:pPr lvl="1">
              <a:buClr>
                <a:srgbClr val="C00000"/>
              </a:buClr>
            </a:pPr>
            <a:r>
              <a:rPr lang="en-US" sz="2400" dirty="0" smtClean="0"/>
              <a:t>Pass out voter registration cards</a:t>
            </a:r>
            <a:endParaRPr lang="en-US" sz="2000" dirty="0" smtClean="0"/>
          </a:p>
          <a:p>
            <a:pPr lvl="1">
              <a:buClr>
                <a:srgbClr val="C00000"/>
              </a:buClr>
            </a:pPr>
            <a:r>
              <a:rPr lang="en-US" sz="2400" dirty="0" smtClean="0"/>
              <a:t>Become a Deputy Voter Registrar</a:t>
            </a:r>
          </a:p>
          <a:p>
            <a:pPr marL="274320" lvl="1" indent="0">
              <a:buClr>
                <a:srgbClr val="C00000"/>
              </a:buClr>
              <a:buNone/>
            </a:pPr>
            <a:r>
              <a:rPr lang="en-US" sz="800" dirty="0"/>
              <a:t> </a:t>
            </a:r>
            <a:r>
              <a:rPr lang="en-US" sz="800" dirty="0" smtClean="0"/>
              <a:t> </a:t>
            </a:r>
          </a:p>
          <a:p>
            <a:pPr lvl="0">
              <a:buClr>
                <a:srgbClr val="C00000"/>
              </a:buClr>
            </a:pPr>
            <a:r>
              <a:rPr lang="en-US" sz="2800" b="1" dirty="0" smtClean="0"/>
              <a:t>Inform Voters</a:t>
            </a:r>
            <a:endParaRPr lang="en-US" sz="2400" b="1" dirty="0" smtClean="0"/>
          </a:p>
          <a:p>
            <a:pPr lvl="1">
              <a:buClr>
                <a:srgbClr val="C00000"/>
              </a:buClr>
            </a:pPr>
            <a:r>
              <a:rPr lang="en-US" sz="2400" dirty="0" smtClean="0"/>
              <a:t>About election dates and polling locations</a:t>
            </a:r>
            <a:endParaRPr lang="en-US" sz="2000" dirty="0" smtClean="0"/>
          </a:p>
          <a:p>
            <a:pPr lvl="1">
              <a:buClr>
                <a:srgbClr val="C00000"/>
              </a:buClr>
            </a:pPr>
            <a:r>
              <a:rPr lang="en-US" sz="2400" dirty="0" smtClean="0"/>
              <a:t>Republican Nominees</a:t>
            </a:r>
            <a:endParaRPr lang="en-US" sz="2000" dirty="0" smtClean="0"/>
          </a:p>
          <a:p>
            <a:pPr lvl="1">
              <a:buClr>
                <a:srgbClr val="C00000"/>
              </a:buClr>
            </a:pPr>
            <a:r>
              <a:rPr lang="en-US" sz="2400" dirty="0" smtClean="0"/>
              <a:t>Ballot Initiatives</a:t>
            </a:r>
          </a:p>
          <a:p>
            <a:pPr lvl="1">
              <a:buClr>
                <a:srgbClr val="C00000"/>
              </a:buClr>
            </a:pPr>
            <a:r>
              <a:rPr lang="en-US" sz="2400" dirty="0" smtClean="0"/>
              <a:t>Precinct Convention</a:t>
            </a:r>
          </a:p>
          <a:p>
            <a:pPr marL="274320" lvl="1" indent="0">
              <a:buClr>
                <a:srgbClr val="C00000"/>
              </a:buClr>
              <a:buNone/>
            </a:pPr>
            <a:r>
              <a:rPr lang="en-US" sz="800" dirty="0"/>
              <a:t> </a:t>
            </a:r>
            <a:endParaRPr lang="en-US" sz="800" dirty="0" smtClean="0"/>
          </a:p>
          <a:p>
            <a:pPr lvl="0">
              <a:buClr>
                <a:srgbClr val="C00000"/>
              </a:buClr>
            </a:pPr>
            <a:r>
              <a:rPr lang="en-US" sz="2800" b="1" dirty="0" smtClean="0"/>
              <a:t>Turn out Voters during elections </a:t>
            </a:r>
            <a:endParaRPr lang="en-US" sz="2400" b="1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6159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b="1" dirty="0" smtClean="0"/>
              <a:t>How do I find my Precincts?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572000"/>
          </a:xfrm>
        </p:spPr>
        <p:txBody>
          <a:bodyPr/>
          <a:lstStyle/>
          <a:p>
            <a:pPr lvl="0">
              <a:buClr>
                <a:srgbClr val="C00000"/>
              </a:buClr>
            </a:pPr>
            <a:r>
              <a:rPr lang="en-US" sz="3000" dirty="0" smtClean="0"/>
              <a:t>Legislative Council: District Viewer</a:t>
            </a:r>
          </a:p>
          <a:p>
            <a:pPr lvl="1">
              <a:buClr>
                <a:srgbClr val="C00000"/>
              </a:buClr>
            </a:pPr>
            <a:r>
              <a:rPr lang="en-US" sz="2500" dirty="0">
                <a:hlinkClick r:id="rId3"/>
              </a:rPr>
              <a:t>http://gis1.tlc.state.tx.us</a:t>
            </a:r>
            <a:r>
              <a:rPr lang="en-US" sz="2500" dirty="0" smtClean="0">
                <a:hlinkClick r:id="rId3"/>
              </a:rPr>
              <a:t>/</a:t>
            </a:r>
            <a:r>
              <a:rPr lang="en-US" sz="2500" dirty="0" smtClean="0"/>
              <a:t> </a:t>
            </a:r>
          </a:p>
          <a:p>
            <a:pPr lvl="1">
              <a:buClr>
                <a:srgbClr val="C00000"/>
              </a:buClr>
            </a:pPr>
            <a:r>
              <a:rPr lang="en-US" sz="2500" dirty="0" smtClean="0"/>
              <a:t>Top right click “Precincts”</a:t>
            </a:r>
          </a:p>
          <a:p>
            <a:pPr lvl="1">
              <a:buClr>
                <a:srgbClr val="C00000"/>
              </a:buClr>
            </a:pPr>
            <a:r>
              <a:rPr lang="en-US" sz="2500" dirty="0" smtClean="0"/>
              <a:t>Zoom in on your county</a:t>
            </a:r>
          </a:p>
          <a:p>
            <a:pPr marL="274320" lvl="1" indent="0">
              <a:buClr>
                <a:srgbClr val="C00000"/>
              </a:buClr>
              <a:buNone/>
            </a:pPr>
            <a:endParaRPr lang="en-US" sz="2500" dirty="0" smtClean="0"/>
          </a:p>
          <a:p>
            <a:pPr lvl="0">
              <a:buClr>
                <a:srgbClr val="C00000"/>
              </a:buClr>
              <a:buNone/>
            </a:pPr>
            <a:r>
              <a:rPr lang="en-US" sz="1200" dirty="0" smtClean="0"/>
              <a:t> </a:t>
            </a:r>
          </a:p>
          <a:p>
            <a:pPr lvl="0">
              <a:buClr>
                <a:srgbClr val="C00000"/>
              </a:buClr>
            </a:pPr>
            <a:r>
              <a:rPr lang="en-US" sz="3000" dirty="0" smtClean="0"/>
              <a:t>Contact your County Clerk</a:t>
            </a:r>
          </a:p>
          <a:p>
            <a:pPr lvl="1">
              <a:buClr>
                <a:srgbClr val="C00000"/>
              </a:buClr>
            </a:pPr>
            <a:r>
              <a:rPr lang="en-US" sz="2500" dirty="0" smtClean="0"/>
              <a:t>Large Printed Map</a:t>
            </a:r>
          </a:p>
          <a:p>
            <a:pPr lvl="2">
              <a:buClr>
                <a:srgbClr val="C00000"/>
              </a:buClr>
            </a:pPr>
            <a:r>
              <a:rPr lang="en-US" sz="2300" dirty="0" smtClean="0"/>
              <a:t>Costs may differ</a:t>
            </a:r>
          </a:p>
          <a:p>
            <a:pPr lvl="0">
              <a:buClr>
                <a:srgbClr val="C00000"/>
              </a:buClr>
              <a:buNone/>
            </a:pPr>
            <a:r>
              <a:rPr lang="en-US" sz="1200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939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b="1" dirty="0" smtClean="0"/>
              <a:t>Make a Plan!</a:t>
            </a:r>
            <a:endParaRPr lang="en-US" sz="3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97252" y="1676400"/>
            <a:ext cx="4343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C00000"/>
              </a:buClr>
            </a:pPr>
            <a:r>
              <a:rPr lang="en-US" sz="2800" b="1" dirty="0" smtClean="0"/>
              <a:t>WHAT </a:t>
            </a:r>
            <a:r>
              <a:rPr lang="en-US" sz="2800" dirty="0" smtClean="0"/>
              <a:t>do you want to accomplish?</a:t>
            </a:r>
          </a:p>
          <a:p>
            <a:pPr lvl="0">
              <a:buClr>
                <a:srgbClr val="C00000"/>
              </a:buClr>
            </a:pPr>
            <a:endParaRPr lang="en-US" sz="2800" b="1" dirty="0"/>
          </a:p>
          <a:p>
            <a:pPr lvl="0">
              <a:buClr>
                <a:srgbClr val="C00000"/>
              </a:buClr>
            </a:pPr>
            <a:r>
              <a:rPr lang="en-US" sz="2800" b="1" dirty="0" smtClean="0"/>
              <a:t>WHO </a:t>
            </a:r>
            <a:r>
              <a:rPr lang="en-US" sz="2800" dirty="0" smtClean="0"/>
              <a:t>do you know?</a:t>
            </a:r>
          </a:p>
          <a:p>
            <a:pPr lvl="0">
              <a:buClr>
                <a:srgbClr val="C00000"/>
              </a:buClr>
            </a:pPr>
            <a:endParaRPr lang="en-US" sz="2800" b="1" dirty="0"/>
          </a:p>
          <a:p>
            <a:pPr lvl="0">
              <a:buClr>
                <a:srgbClr val="C00000"/>
              </a:buClr>
            </a:pPr>
            <a:r>
              <a:rPr lang="en-US" sz="2800" b="1" dirty="0" smtClean="0"/>
              <a:t>WHY s</a:t>
            </a:r>
            <a:r>
              <a:rPr lang="en-US" sz="2800" dirty="0" smtClean="0"/>
              <a:t>hould they get involved?</a:t>
            </a:r>
          </a:p>
          <a:p>
            <a:pPr lvl="0">
              <a:buClr>
                <a:srgbClr val="C00000"/>
              </a:buClr>
            </a:pPr>
            <a:endParaRPr lang="en-US" sz="28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066800" y="4800600"/>
            <a:ext cx="7924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C00000"/>
              </a:buClr>
            </a:pPr>
            <a:r>
              <a:rPr lang="en-US" sz="2800" b="1" dirty="0"/>
              <a:t> </a:t>
            </a:r>
            <a:r>
              <a:rPr lang="en-US" sz="2800" b="1" dirty="0" smtClean="0"/>
              <a:t>   	    H</a:t>
            </a:r>
            <a:r>
              <a:rPr lang="en-US" sz="2800" b="1" dirty="0" smtClean="0"/>
              <a:t>OW </a:t>
            </a:r>
            <a:r>
              <a:rPr lang="en-US" sz="2800" dirty="0"/>
              <a:t>can they serve</a:t>
            </a:r>
            <a:r>
              <a:rPr lang="en-US" sz="2800" dirty="0" smtClean="0"/>
              <a:t>?</a:t>
            </a:r>
          </a:p>
          <a:p>
            <a:pPr lvl="0">
              <a:buClr>
                <a:srgbClr val="C00000"/>
              </a:buClr>
            </a:pPr>
            <a:endParaRPr lang="en-US" sz="2800" b="1" dirty="0"/>
          </a:p>
          <a:p>
            <a:pPr lvl="0">
              <a:buClr>
                <a:srgbClr val="C00000"/>
              </a:buClr>
            </a:pPr>
            <a:r>
              <a:rPr lang="en-US" sz="2800" b="1" dirty="0" smtClean="0"/>
              <a:t>  WHEN </a:t>
            </a:r>
            <a:r>
              <a:rPr lang="en-US" sz="2800" dirty="0"/>
              <a:t>&amp;</a:t>
            </a:r>
            <a:r>
              <a:rPr lang="en-US" sz="2800" b="1" dirty="0"/>
              <a:t> WHERE </a:t>
            </a:r>
            <a:r>
              <a:rPr lang="en-US" sz="2800" dirty="0"/>
              <a:t>can you meet?</a:t>
            </a:r>
          </a:p>
          <a:p>
            <a:pPr lvl="0">
              <a:buClr>
                <a:srgbClr val="C00000"/>
              </a:buClr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3421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31648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Start Where You Stand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4000"/>
            <a:ext cx="8503920" cy="4876800"/>
          </a:xfrm>
        </p:spPr>
        <p:txBody>
          <a:bodyPr>
            <a:normAutofit/>
          </a:bodyPr>
          <a:lstStyle/>
          <a:p>
            <a:pPr lvl="0">
              <a:buClr>
                <a:srgbClr val="C00000"/>
              </a:buClr>
            </a:pPr>
            <a:r>
              <a:rPr lang="en-US" sz="2800" b="1" dirty="0" smtClean="0"/>
              <a:t>Family, Friends, Co-workers and Neighbors</a:t>
            </a:r>
          </a:p>
          <a:p>
            <a:pPr lvl="1">
              <a:buClr>
                <a:srgbClr val="C00000"/>
              </a:buClr>
            </a:pPr>
            <a:r>
              <a:rPr lang="en-US" sz="2400" dirty="0" smtClean="0"/>
              <a:t>When you get on your soap box, who hops on with you?</a:t>
            </a:r>
          </a:p>
          <a:p>
            <a:pPr lvl="1">
              <a:buClr>
                <a:srgbClr val="C00000"/>
              </a:buClr>
            </a:pPr>
            <a:r>
              <a:rPr lang="en-US" sz="2400" dirty="0" smtClean="0"/>
              <a:t>Who shares your values?</a:t>
            </a:r>
            <a:endParaRPr lang="en-US" sz="2000" dirty="0"/>
          </a:p>
          <a:p>
            <a:pPr lvl="2">
              <a:buClr>
                <a:srgbClr val="0070C0"/>
              </a:buClr>
            </a:pPr>
            <a:r>
              <a:rPr lang="en-US" sz="2000" dirty="0" smtClean="0"/>
              <a:t>Church Members</a:t>
            </a:r>
          </a:p>
          <a:p>
            <a:pPr lvl="2">
              <a:buClr>
                <a:srgbClr val="0070C0"/>
              </a:buClr>
            </a:pPr>
            <a:r>
              <a:rPr lang="en-US" sz="2200" dirty="0" smtClean="0"/>
              <a:t>Co-workers</a:t>
            </a:r>
          </a:p>
          <a:p>
            <a:pPr lvl="2">
              <a:buClr>
                <a:srgbClr val="0070C0"/>
              </a:buClr>
            </a:pPr>
            <a:r>
              <a:rPr lang="en-US" sz="2200" dirty="0" smtClean="0"/>
              <a:t>“Coffee Club”</a:t>
            </a:r>
          </a:p>
          <a:p>
            <a:pPr marL="594360" lvl="2" indent="0">
              <a:buClr>
                <a:srgbClr val="0070C0"/>
              </a:buClr>
              <a:buNone/>
            </a:pPr>
            <a:endParaRPr lang="en-US" sz="2200" dirty="0" smtClean="0"/>
          </a:p>
          <a:p>
            <a:pPr>
              <a:buClr>
                <a:srgbClr val="C00000"/>
              </a:buClr>
            </a:pPr>
            <a:r>
              <a:rPr lang="en-US" sz="2800" b="1" dirty="0" smtClean="0"/>
              <a:t>Social Media</a:t>
            </a:r>
          </a:p>
          <a:p>
            <a:pPr lvl="1">
              <a:buClr>
                <a:srgbClr val="C00000"/>
              </a:buClr>
            </a:pPr>
            <a:r>
              <a:rPr lang="en-US" sz="2400" dirty="0" smtClean="0"/>
              <a:t>County Party Facebook Page</a:t>
            </a:r>
          </a:p>
          <a:p>
            <a:pPr lvl="2">
              <a:buClr>
                <a:srgbClr val="0070C0"/>
              </a:buClr>
            </a:pPr>
            <a:r>
              <a:rPr lang="en-US" dirty="0" smtClean="0"/>
              <a:t>Who likes, comments, or shares your political </a:t>
            </a:r>
            <a:r>
              <a:rPr lang="en-US" dirty="0"/>
              <a:t>F</a:t>
            </a:r>
            <a:r>
              <a:rPr lang="en-US" dirty="0" smtClean="0"/>
              <a:t>acebook posts?</a:t>
            </a:r>
          </a:p>
        </p:txBody>
      </p:sp>
    </p:spTree>
    <p:extLst>
      <p:ext uri="{BB962C8B-B14F-4D97-AF65-F5344CB8AC3E}">
        <p14:creationId xmlns:p14="http://schemas.microsoft.com/office/powerpoint/2010/main" val="20923842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31648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How to spot a Republican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4000"/>
            <a:ext cx="8503920" cy="4495800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C00000"/>
              </a:buClr>
            </a:pPr>
            <a:r>
              <a:rPr lang="en-US" sz="2800" dirty="0" smtClean="0"/>
              <a:t>Look for </a:t>
            </a:r>
            <a:r>
              <a:rPr lang="en-US" sz="2800" b="1" dirty="0" smtClean="0"/>
              <a:t>PDA</a:t>
            </a:r>
            <a:endParaRPr lang="en-US" sz="2800" dirty="0"/>
          </a:p>
          <a:p>
            <a:pPr marL="274320" lvl="1" indent="0">
              <a:buClr>
                <a:srgbClr val="C00000"/>
              </a:buClr>
              <a:buNone/>
            </a:pPr>
            <a:r>
              <a:rPr lang="en-US" sz="2800" dirty="0" smtClean="0"/>
              <a:t>			“Public Displays of Affiliation”</a:t>
            </a:r>
          </a:p>
          <a:p>
            <a:pPr marL="0" lvl="0" indent="0">
              <a:buClr>
                <a:srgbClr val="C00000"/>
              </a:buClr>
              <a:buNone/>
            </a:pPr>
            <a:r>
              <a:rPr lang="en-US" sz="900" dirty="0"/>
              <a:t> </a:t>
            </a:r>
            <a:endParaRPr lang="en-US" sz="900" dirty="0" smtClean="0"/>
          </a:p>
          <a:p>
            <a:pPr lvl="1">
              <a:buClr>
                <a:srgbClr val="C00000"/>
              </a:buClr>
            </a:pPr>
            <a:r>
              <a:rPr lang="en-US" sz="2400" dirty="0" smtClean="0"/>
              <a:t>Look for yard signs, stickers, statements, opinion letter in the newspaper</a:t>
            </a:r>
          </a:p>
          <a:p>
            <a:pPr lvl="1">
              <a:buClr>
                <a:srgbClr val="C00000"/>
              </a:buClr>
              <a:buNone/>
            </a:pPr>
            <a:r>
              <a:rPr lang="en-US" sz="900" dirty="0" smtClean="0"/>
              <a:t> </a:t>
            </a:r>
          </a:p>
          <a:p>
            <a:pPr lvl="1">
              <a:buClr>
                <a:srgbClr val="C00000"/>
              </a:buClr>
            </a:pPr>
            <a:r>
              <a:rPr lang="en-US" sz="2400" dirty="0" smtClean="0"/>
              <a:t>Displays political passions publicly</a:t>
            </a:r>
          </a:p>
          <a:p>
            <a:pPr lvl="2">
              <a:buClr>
                <a:srgbClr val="C00000"/>
              </a:buClr>
            </a:pPr>
            <a:r>
              <a:rPr lang="en-US" dirty="0" smtClean="0"/>
              <a:t>Facebook, Twitter, Instagram</a:t>
            </a:r>
          </a:p>
          <a:p>
            <a:pPr lvl="1">
              <a:buClr>
                <a:srgbClr val="C00000"/>
              </a:buClr>
              <a:buNone/>
            </a:pPr>
            <a:r>
              <a:rPr lang="en-US" sz="900" dirty="0" smtClean="0"/>
              <a:t> </a:t>
            </a:r>
          </a:p>
          <a:p>
            <a:pPr lvl="1">
              <a:buClr>
                <a:srgbClr val="C00000"/>
              </a:buClr>
            </a:pPr>
            <a:r>
              <a:rPr lang="en-US" sz="2400" dirty="0" smtClean="0"/>
              <a:t>Flags or outdoor decorations</a:t>
            </a:r>
          </a:p>
          <a:p>
            <a:pPr lvl="1">
              <a:buClr>
                <a:srgbClr val="C00000"/>
              </a:buClr>
              <a:buNone/>
            </a:pPr>
            <a:r>
              <a:rPr lang="en-US" sz="900" dirty="0" smtClean="0"/>
              <a:t> </a:t>
            </a:r>
          </a:p>
          <a:p>
            <a:pPr lvl="1">
              <a:buClr>
                <a:srgbClr val="C00000"/>
              </a:buClr>
            </a:pPr>
            <a:r>
              <a:rPr lang="en-US" sz="2400" dirty="0" smtClean="0"/>
              <a:t>Bumper stickers</a:t>
            </a:r>
          </a:p>
          <a:p>
            <a:pPr lvl="1">
              <a:buClr>
                <a:srgbClr val="C00000"/>
              </a:buClr>
              <a:buNone/>
            </a:pPr>
            <a:r>
              <a:rPr lang="en-US" sz="900" dirty="0" smtClean="0"/>
              <a:t> </a:t>
            </a:r>
          </a:p>
          <a:p>
            <a:pPr lvl="1">
              <a:buClr>
                <a:srgbClr val="C00000"/>
              </a:buClr>
            </a:pPr>
            <a:r>
              <a:rPr lang="en-US" sz="2400" dirty="0" smtClean="0"/>
              <a:t>Fishing or hunting gear</a:t>
            </a: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16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New Mover List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76200" y="1600200"/>
            <a:ext cx="8912352" cy="5181600"/>
          </a:xfrm>
        </p:spPr>
        <p:txBody>
          <a:bodyPr>
            <a:normAutofit/>
          </a:bodyPr>
          <a:lstStyle/>
          <a:p>
            <a:pPr lvl="1"/>
            <a:r>
              <a:rPr lang="en-US" sz="2400" b="1" dirty="0" smtClean="0"/>
              <a:t>Voting history is compared against the US Postal Service national change of address list.</a:t>
            </a:r>
          </a:p>
          <a:p>
            <a:pPr lvl="2"/>
            <a:r>
              <a:rPr lang="en-US" sz="2400" dirty="0" smtClean="0"/>
              <a:t>There are new residents </a:t>
            </a:r>
            <a:r>
              <a:rPr lang="en-US" sz="2400" dirty="0"/>
              <a:t>in your county </a:t>
            </a:r>
            <a:r>
              <a:rPr lang="en-US" sz="2400" i="1" dirty="0"/>
              <a:t>with Republican voting history</a:t>
            </a:r>
            <a:r>
              <a:rPr lang="en-US" sz="2400" dirty="0"/>
              <a:t>, but are </a:t>
            </a:r>
            <a:r>
              <a:rPr lang="en-US" sz="2400" b="1" i="1" dirty="0"/>
              <a:t>not yet registered to </a:t>
            </a:r>
            <a:r>
              <a:rPr lang="en-US" sz="2400" b="1" i="1" dirty="0" smtClean="0"/>
              <a:t>vote</a:t>
            </a:r>
          </a:p>
          <a:p>
            <a:pPr marL="594360" lvl="2" indent="0">
              <a:buNone/>
            </a:pPr>
            <a:r>
              <a:rPr lang="en-US" sz="1000" b="1" i="1" dirty="0"/>
              <a:t> </a:t>
            </a:r>
            <a:endParaRPr lang="en-US" sz="1000" b="1" i="1" dirty="0" smtClean="0"/>
          </a:p>
          <a:p>
            <a:pPr lvl="1"/>
            <a:r>
              <a:rPr lang="en-US" sz="2400" b="1" dirty="0" smtClean="0"/>
              <a:t>Divide &amp; Conquer</a:t>
            </a:r>
          </a:p>
          <a:p>
            <a:pPr lvl="2"/>
            <a:r>
              <a:rPr lang="en-US" sz="2200" dirty="0" smtClean="0"/>
              <a:t>Assign sections of the list to local campaigns, precinct chairs, TFRW Club, and other volunteers</a:t>
            </a:r>
          </a:p>
          <a:p>
            <a:pPr lvl="3"/>
            <a:r>
              <a:rPr lang="en-US" sz="2200" dirty="0" smtClean="0"/>
              <a:t>Fastest and easiest way to increase Republican votes in your county!</a:t>
            </a:r>
          </a:p>
          <a:p>
            <a:pPr marL="594360" lvl="2" indent="0">
              <a:buNone/>
            </a:pPr>
            <a:r>
              <a:rPr lang="en-US" sz="1000" b="1" dirty="0" smtClean="0"/>
              <a:t> </a:t>
            </a:r>
          </a:p>
          <a:p>
            <a:pPr marL="594360" lvl="2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Proven REPUBLICAN </a:t>
            </a:r>
            <a:r>
              <a:rPr lang="en-US" b="1" dirty="0">
                <a:solidFill>
                  <a:srgbClr val="C00000"/>
                </a:solidFill>
              </a:rPr>
              <a:t>voters that 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594360" lvl="2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need </a:t>
            </a:r>
            <a:r>
              <a:rPr lang="en-US" b="1" dirty="0">
                <a:solidFill>
                  <a:srgbClr val="C00000"/>
                </a:solidFill>
              </a:rPr>
              <a:t>to be </a:t>
            </a:r>
            <a:r>
              <a:rPr lang="en-US" b="1" dirty="0" smtClean="0">
                <a:solidFill>
                  <a:srgbClr val="C00000"/>
                </a:solidFill>
              </a:rPr>
              <a:t>registered </a:t>
            </a:r>
            <a:r>
              <a:rPr lang="en-US" b="1" dirty="0">
                <a:solidFill>
                  <a:srgbClr val="C00000"/>
                </a:solidFill>
              </a:rPr>
              <a:t>to </a:t>
            </a:r>
            <a:r>
              <a:rPr lang="en-US" b="1" dirty="0" smtClean="0">
                <a:solidFill>
                  <a:srgbClr val="C00000"/>
                </a:solidFill>
              </a:rPr>
              <a:t>vote!</a:t>
            </a:r>
            <a:endParaRPr lang="en-US" b="1" dirty="0">
              <a:solidFill>
                <a:srgbClr val="C00000"/>
              </a:solidFill>
            </a:endParaRPr>
          </a:p>
          <a:p>
            <a:pPr lvl="2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0617653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3716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Meetings &amp; Events</a:t>
            </a:r>
            <a:endParaRPr lang="en-US" sz="4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Content Placeholder 5" descr="RPT Elepha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831084"/>
            <a:ext cx="4669028" cy="349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1325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-381000"/>
            <a:ext cx="8534400" cy="1371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Meetings &amp; Events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611880" y="1219200"/>
            <a:ext cx="4998720" cy="5410200"/>
          </a:xfrm>
        </p:spPr>
        <p:txBody>
          <a:bodyPr>
            <a:normAutofit/>
          </a:bodyPr>
          <a:lstStyle/>
          <a:p>
            <a:pPr lvl="0">
              <a:buClr>
                <a:srgbClr val="C00000"/>
              </a:buClr>
              <a:buNone/>
            </a:pPr>
            <a:endParaRPr lang="en-US" sz="2800" dirty="0" smtClean="0"/>
          </a:p>
          <a:p>
            <a:pPr lvl="0">
              <a:buClr>
                <a:srgbClr val="C00000"/>
              </a:buClr>
            </a:pPr>
            <a:endParaRPr lang="en-US" sz="2400" dirty="0" smtClean="0"/>
          </a:p>
          <a:p>
            <a:pPr lvl="0">
              <a:buClr>
                <a:srgbClr val="C00000"/>
              </a:buClr>
            </a:pPr>
            <a:r>
              <a:rPr lang="en-US" sz="2400" dirty="0" smtClean="0"/>
              <a:t>Provides exposure and legitimacy </a:t>
            </a:r>
          </a:p>
          <a:p>
            <a:pPr marL="0" lvl="0" indent="0">
              <a:buClr>
                <a:srgbClr val="C00000"/>
              </a:buClr>
              <a:buNone/>
            </a:pPr>
            <a:r>
              <a:rPr lang="en-US" sz="2400" dirty="0" smtClean="0"/>
              <a:t>    to the Republican County Party</a:t>
            </a:r>
          </a:p>
          <a:p>
            <a:pPr lvl="0">
              <a:buClr>
                <a:srgbClr val="C00000"/>
              </a:buClr>
            </a:pPr>
            <a:endParaRPr lang="en-US" sz="2400" dirty="0" smtClean="0"/>
          </a:p>
          <a:p>
            <a:pPr lvl="0">
              <a:buClr>
                <a:srgbClr val="C00000"/>
              </a:buClr>
            </a:pPr>
            <a:r>
              <a:rPr lang="en-US" sz="2400" dirty="0" smtClean="0"/>
              <a:t>Each new event allows for Party </a:t>
            </a:r>
          </a:p>
          <a:p>
            <a:pPr marL="0" lvl="0" indent="0">
              <a:buClr>
                <a:srgbClr val="C00000"/>
              </a:buClr>
              <a:buNone/>
            </a:pPr>
            <a:r>
              <a:rPr lang="en-US" sz="2400" dirty="0"/>
              <a:t> </a:t>
            </a:r>
            <a:r>
              <a:rPr lang="en-US" sz="2400" dirty="0" smtClean="0"/>
              <a:t>   growth and expansion</a:t>
            </a:r>
          </a:p>
          <a:p>
            <a:pPr lvl="0">
              <a:buClr>
                <a:srgbClr val="C00000"/>
              </a:buClr>
            </a:pPr>
            <a:endParaRPr lang="en-US" sz="2400" dirty="0" smtClean="0"/>
          </a:p>
          <a:p>
            <a:pPr lvl="0">
              <a:buClr>
                <a:srgbClr val="C00000"/>
              </a:buClr>
            </a:pPr>
            <a:r>
              <a:rPr lang="en-US" sz="2400" dirty="0" smtClean="0"/>
              <a:t>People want to make a difference </a:t>
            </a:r>
          </a:p>
          <a:p>
            <a:pPr marL="0" lvl="0" indent="0">
              <a:buClr>
                <a:srgbClr val="C00000"/>
              </a:buClr>
              <a:buNone/>
            </a:pPr>
            <a:r>
              <a:rPr lang="en-US" sz="2400" dirty="0"/>
              <a:t> </a:t>
            </a:r>
            <a:r>
              <a:rPr lang="en-US" sz="2400" dirty="0" smtClean="0"/>
              <a:t>  and meet like-minded individuals</a:t>
            </a:r>
          </a:p>
          <a:p>
            <a:pPr lvl="0">
              <a:buNone/>
            </a:pPr>
            <a:endParaRPr lang="en-US" sz="4000" b="1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524000"/>
            <a:ext cx="81534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700" b="1" dirty="0"/>
              <a:t>Importance of Holding County Party Events</a:t>
            </a:r>
            <a:endParaRPr lang="en-US" sz="2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8274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ALWAYS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0" y="1524000"/>
            <a:ext cx="5788152" cy="4876800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C00000"/>
              </a:buClr>
            </a:pPr>
            <a:r>
              <a:rPr lang="en-US" dirty="0" smtClean="0"/>
              <a:t>Collect names and emails at ALL events to add to your County Party’s email list</a:t>
            </a:r>
          </a:p>
          <a:p>
            <a:pPr lvl="0">
              <a:buClr>
                <a:srgbClr val="C00000"/>
              </a:buClr>
              <a:buNone/>
            </a:pPr>
            <a:r>
              <a:rPr lang="en-US" sz="1000" dirty="0" smtClean="0"/>
              <a:t> </a:t>
            </a:r>
          </a:p>
          <a:p>
            <a:pPr lvl="0">
              <a:buClr>
                <a:srgbClr val="C00000"/>
              </a:buClr>
            </a:pPr>
            <a:r>
              <a:rPr lang="en-US" dirty="0" smtClean="0"/>
              <a:t>Alert your email list, candidates, elected officials and media of events</a:t>
            </a:r>
          </a:p>
          <a:p>
            <a:pPr lvl="0">
              <a:buClr>
                <a:srgbClr val="C00000"/>
              </a:buClr>
              <a:buNone/>
            </a:pPr>
            <a:r>
              <a:rPr lang="en-US" sz="1000" dirty="0" smtClean="0"/>
              <a:t> </a:t>
            </a:r>
          </a:p>
          <a:p>
            <a:pPr lvl="0">
              <a:buClr>
                <a:srgbClr val="C00000"/>
              </a:buClr>
            </a:pPr>
            <a:r>
              <a:rPr lang="en-US" dirty="0" smtClean="0"/>
              <a:t>Make sure you have flags &amp; someone to lead the Prayer and Pledges</a:t>
            </a:r>
          </a:p>
          <a:p>
            <a:pPr lvl="0">
              <a:buClr>
                <a:srgbClr val="C00000"/>
              </a:buClr>
              <a:buNone/>
            </a:pPr>
            <a:r>
              <a:rPr lang="en-US" sz="1000" dirty="0" smtClean="0"/>
              <a:t> </a:t>
            </a:r>
          </a:p>
          <a:p>
            <a:pPr lvl="0">
              <a:buClr>
                <a:srgbClr val="C00000"/>
              </a:buClr>
            </a:pPr>
            <a:r>
              <a:rPr lang="en-US" dirty="0" smtClean="0"/>
              <a:t>Take pictures</a:t>
            </a:r>
          </a:p>
          <a:p>
            <a:pPr lvl="0">
              <a:buClr>
                <a:srgbClr val="C00000"/>
              </a:buClr>
              <a:buNone/>
            </a:pPr>
            <a:r>
              <a:rPr lang="en-US" sz="1100" dirty="0" smtClean="0"/>
              <a:t> </a:t>
            </a:r>
          </a:p>
          <a:p>
            <a:pPr lvl="0">
              <a:buClr>
                <a:srgbClr val="C00000"/>
              </a:buClr>
            </a:pPr>
            <a:r>
              <a:rPr lang="en-US" dirty="0" smtClean="0"/>
              <a:t>Collect all Texas Ethics Commission required information when money changes hands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160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-228600"/>
            <a:ext cx="8534400" cy="1828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Suggestions for Meetings 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949952"/>
          </a:xfrm>
        </p:spPr>
        <p:txBody>
          <a:bodyPr>
            <a:normAutofit/>
          </a:bodyPr>
          <a:lstStyle/>
          <a:p>
            <a:pPr lvl="0">
              <a:buClr>
                <a:srgbClr val="C00000"/>
              </a:buClr>
            </a:pPr>
            <a:r>
              <a:rPr lang="en-US" sz="2200" dirty="0" smtClean="0"/>
              <a:t>Invite speakers</a:t>
            </a:r>
          </a:p>
          <a:p>
            <a:pPr lvl="1">
              <a:buClr>
                <a:srgbClr val="C00000"/>
              </a:buClr>
            </a:pPr>
            <a:r>
              <a:rPr lang="en-US" sz="2000" dirty="0" smtClean="0"/>
              <a:t>State </a:t>
            </a:r>
            <a:r>
              <a:rPr lang="en-US" sz="2000" dirty="0"/>
              <a:t>Party Chair or Vice </a:t>
            </a:r>
            <a:r>
              <a:rPr lang="en-US" sz="2000" dirty="0" smtClean="0"/>
              <a:t>Chair</a:t>
            </a:r>
          </a:p>
          <a:p>
            <a:pPr lvl="1">
              <a:buClr>
                <a:srgbClr val="C00000"/>
              </a:buClr>
            </a:pPr>
            <a:r>
              <a:rPr lang="en-US" sz="2000" dirty="0" smtClean="0"/>
              <a:t>RNC </a:t>
            </a:r>
            <a:r>
              <a:rPr lang="en-US" sz="2000" dirty="0"/>
              <a:t>Committee Man &amp; </a:t>
            </a:r>
            <a:r>
              <a:rPr lang="en-US" sz="2000" dirty="0" smtClean="0"/>
              <a:t>Woman</a:t>
            </a:r>
          </a:p>
          <a:p>
            <a:pPr lvl="1">
              <a:buClr>
                <a:srgbClr val="C00000"/>
              </a:buClr>
            </a:pPr>
            <a:r>
              <a:rPr lang="en-US" sz="2000" dirty="0" smtClean="0"/>
              <a:t>SREC Members</a:t>
            </a:r>
          </a:p>
          <a:p>
            <a:pPr lvl="1">
              <a:buClr>
                <a:srgbClr val="C00000"/>
              </a:buClr>
            </a:pPr>
            <a:r>
              <a:rPr lang="en-US" sz="2000" dirty="0" smtClean="0"/>
              <a:t>Local </a:t>
            </a:r>
            <a:r>
              <a:rPr lang="en-US" sz="2000" dirty="0"/>
              <a:t>Elected </a:t>
            </a:r>
            <a:r>
              <a:rPr lang="en-US" sz="2000" dirty="0" smtClean="0"/>
              <a:t>Officials/Candidates</a:t>
            </a:r>
          </a:p>
          <a:p>
            <a:pPr lvl="1">
              <a:buClr>
                <a:srgbClr val="C00000"/>
              </a:buClr>
            </a:pPr>
            <a:r>
              <a:rPr lang="en-US" sz="2000" dirty="0" smtClean="0"/>
              <a:t>Area </a:t>
            </a:r>
            <a:r>
              <a:rPr lang="en-US" sz="2000" dirty="0"/>
              <a:t>Auxiliary </a:t>
            </a:r>
            <a:r>
              <a:rPr lang="en-US" sz="2000" dirty="0" smtClean="0"/>
              <a:t>Groups</a:t>
            </a:r>
          </a:p>
          <a:p>
            <a:pPr lvl="1">
              <a:buClr>
                <a:srgbClr val="C00000"/>
              </a:buClr>
            </a:pPr>
            <a:r>
              <a:rPr lang="en-US" sz="2000" dirty="0" smtClean="0"/>
              <a:t>Advocacy Groups</a:t>
            </a:r>
          </a:p>
          <a:p>
            <a:pPr lvl="1">
              <a:buClr>
                <a:srgbClr val="C00000"/>
              </a:buClr>
            </a:pPr>
            <a:r>
              <a:rPr lang="en-US" sz="2000" dirty="0" smtClean="0"/>
              <a:t>RPT Staffers</a:t>
            </a:r>
            <a:endParaRPr lang="en-US" sz="2400" dirty="0" smtClean="0"/>
          </a:p>
          <a:p>
            <a:pPr lvl="0">
              <a:buClr>
                <a:srgbClr val="C00000"/>
              </a:buClr>
            </a:pPr>
            <a:r>
              <a:rPr lang="en-US" sz="2200" dirty="0" smtClean="0"/>
              <a:t>Social Events</a:t>
            </a:r>
          </a:p>
          <a:p>
            <a:pPr lvl="1">
              <a:buClr>
                <a:srgbClr val="C00000"/>
              </a:buClr>
            </a:pPr>
            <a:r>
              <a:rPr lang="en-US" sz="2000" dirty="0" smtClean="0"/>
              <a:t>Try and include some social aspect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en-US" sz="1800" dirty="0" smtClean="0"/>
              <a:t>Coffee &amp; Cookies 30 minutes before the meeting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en-US" sz="1800" dirty="0" smtClean="0"/>
              <a:t>Dutch Treat Dinner after meeting</a:t>
            </a:r>
          </a:p>
          <a:p>
            <a:pPr lvl="0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540081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76200"/>
            <a:ext cx="8613648" cy="9144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Exclusive Content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4000"/>
            <a:ext cx="8503920" cy="4800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/>
              <a:t>Exclusive Content</a:t>
            </a:r>
            <a:endParaRPr lang="en-US" sz="2000" dirty="0"/>
          </a:p>
          <a:p>
            <a:pPr>
              <a:buClr>
                <a:srgbClr val="C00000"/>
              </a:buClr>
              <a:buSzPct val="135000"/>
              <a:buFont typeface="Arial" panose="020B0604020202020204" pitchFamily="34" charset="0"/>
              <a:buChar char="•"/>
            </a:pPr>
            <a:r>
              <a:rPr lang="en-US" sz="2800" dirty="0" smtClean="0"/>
              <a:t>Location</a:t>
            </a:r>
            <a:r>
              <a:rPr lang="en-US" sz="2800" dirty="0"/>
              <a:t>:  </a:t>
            </a:r>
            <a:r>
              <a:rPr lang="en-US" sz="2800" u="sng" dirty="0">
                <a:hlinkClick r:id="rId2"/>
              </a:rPr>
              <a:t>http://www.texasgop.org/leadership/</a:t>
            </a:r>
            <a:endParaRPr lang="en-US" dirty="0"/>
          </a:p>
          <a:p>
            <a:pPr lvl="1"/>
            <a:r>
              <a:rPr lang="en-US" sz="2500" dirty="0" smtClean="0"/>
              <a:t>Leadership </a:t>
            </a:r>
            <a:r>
              <a:rPr lang="en-US" sz="2500" dirty="0" smtClean="0">
                <a:sym typeface="Wingdings" panose="05000000000000000000" pitchFamily="2" charset="2"/>
              </a:rPr>
              <a:t> </a:t>
            </a:r>
            <a:r>
              <a:rPr lang="en-US" sz="2500" dirty="0" smtClean="0"/>
              <a:t>Party Officials </a:t>
            </a:r>
            <a:r>
              <a:rPr lang="en-US" sz="2500" dirty="0" smtClean="0">
                <a:sym typeface="Wingdings" panose="05000000000000000000" pitchFamily="2" charset="2"/>
              </a:rPr>
              <a:t> </a:t>
            </a:r>
            <a:r>
              <a:rPr lang="en-US" sz="2500" dirty="0" smtClean="0"/>
              <a:t>Exclusive </a:t>
            </a:r>
            <a:r>
              <a:rPr lang="en-US" sz="2500" dirty="0"/>
              <a:t>Content</a:t>
            </a:r>
          </a:p>
          <a:p>
            <a:pPr lvl="2"/>
            <a:r>
              <a:rPr lang="en-US" sz="2500" dirty="0"/>
              <a:t>Enter Password:  </a:t>
            </a:r>
            <a:r>
              <a:rPr lang="en-US" sz="2500" dirty="0" smtClean="0"/>
              <a:t>victory247</a:t>
            </a:r>
            <a:endParaRPr lang="en-US" sz="2500" dirty="0" smtClean="0"/>
          </a:p>
          <a:p>
            <a:pPr marL="502920" indent="-457200">
              <a:buFont typeface="Wingdings" panose="05000000000000000000" pitchFamily="2" charset="2"/>
              <a:buChar char="v"/>
            </a:pPr>
            <a:r>
              <a:rPr lang="en-US" sz="3200" dirty="0" smtClean="0"/>
              <a:t>Handouts</a:t>
            </a:r>
          </a:p>
          <a:p>
            <a:pPr marL="502920" indent="-457200">
              <a:buFont typeface="Wingdings" panose="05000000000000000000" pitchFamily="2" charset="2"/>
              <a:buChar char="v"/>
            </a:pPr>
            <a:r>
              <a:rPr lang="en-US" sz="3200" dirty="0" smtClean="0"/>
              <a:t>Polls</a:t>
            </a:r>
            <a:endParaRPr lang="en-US" sz="2500" dirty="0"/>
          </a:p>
          <a:p>
            <a:pPr marL="594360" lvl="2" indent="0" algn="ctr">
              <a:buNone/>
            </a:pPr>
            <a:r>
              <a:rPr lang="en-US" i="1" dirty="0" smtClean="0"/>
              <a:t>NOTE: the recording and supporting </a:t>
            </a:r>
            <a:r>
              <a:rPr lang="en-US" i="1" dirty="0"/>
              <a:t>documents </a:t>
            </a:r>
            <a:r>
              <a:rPr lang="en-US" i="1" dirty="0" smtClean="0"/>
              <a:t>will be posted in </a:t>
            </a:r>
            <a:r>
              <a:rPr lang="en-US" i="1" dirty="0"/>
              <a:t>the </a:t>
            </a:r>
            <a:r>
              <a:rPr lang="en-US" b="1" i="1" dirty="0"/>
              <a:t>Exclusive Content </a:t>
            </a:r>
            <a:r>
              <a:rPr lang="en-US" i="1" dirty="0"/>
              <a:t>section of the RPT Website</a:t>
            </a:r>
            <a:r>
              <a:rPr lang="en-US" i="1" dirty="0" smtClean="0"/>
              <a:t>.</a:t>
            </a:r>
          </a:p>
          <a:p>
            <a:pPr marL="594360" lvl="2" indent="0" algn="ctr">
              <a:buNone/>
            </a:pPr>
            <a:endParaRPr lang="en-US" dirty="0"/>
          </a:p>
          <a:p>
            <a:pPr lvl="2" algn="ctr">
              <a:buFont typeface="Wingdings" panose="05000000000000000000" pitchFamily="2" charset="2"/>
              <a:buChar char="v"/>
            </a:pPr>
            <a:r>
              <a:rPr lang="en-US" sz="2500" dirty="0" smtClean="0"/>
              <a:t> </a:t>
            </a:r>
            <a:r>
              <a:rPr lang="en-US" dirty="0" smtClean="0"/>
              <a:t>If you are having issues please </a:t>
            </a:r>
            <a:r>
              <a:rPr lang="en-US" dirty="0" smtClean="0"/>
              <a:t>email </a:t>
            </a:r>
            <a:r>
              <a:rPr lang="en-US" dirty="0" smtClean="0"/>
              <a:t>me ASAP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8520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-152400"/>
            <a:ext cx="8534400" cy="1066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Meeting Agenda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4953000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C00000"/>
              </a:buClr>
            </a:pPr>
            <a:r>
              <a:rPr lang="en-US" sz="2400" dirty="0" smtClean="0"/>
              <a:t>God before Country</a:t>
            </a:r>
          </a:p>
          <a:p>
            <a:pPr lvl="1">
              <a:buClr>
                <a:srgbClr val="C00000"/>
              </a:buClr>
            </a:pPr>
            <a:r>
              <a:rPr lang="en-US" dirty="0" smtClean="0"/>
              <a:t>Always have someone lined up to 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Lead the Prayer</a:t>
            </a:r>
            <a:endParaRPr lang="en-US" sz="1800" dirty="0" smtClean="0"/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Lead the US Pledge </a:t>
            </a:r>
            <a:r>
              <a:rPr lang="en-US" sz="1200" dirty="0" smtClean="0"/>
              <a:t>(on Speaker’s left)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Lead the Texas Pledge</a:t>
            </a:r>
            <a:endParaRPr lang="en-US" sz="1800" dirty="0" smtClean="0"/>
          </a:p>
          <a:p>
            <a:pPr lvl="0">
              <a:buClr>
                <a:srgbClr val="C00000"/>
              </a:buClr>
            </a:pPr>
            <a:r>
              <a:rPr lang="en-US" sz="2400" dirty="0" smtClean="0"/>
              <a:t>Recognize elected officials</a:t>
            </a:r>
            <a:r>
              <a:rPr lang="en-US" sz="2400" dirty="0"/>
              <a:t> </a:t>
            </a:r>
            <a:r>
              <a:rPr lang="en-US" sz="2400" dirty="0" smtClean="0"/>
              <a:t>&amp; Candidates</a:t>
            </a:r>
          </a:p>
          <a:p>
            <a:pPr lvl="1">
              <a:buClr>
                <a:srgbClr val="C00000"/>
              </a:buClr>
            </a:pPr>
            <a:r>
              <a:rPr lang="en-US" sz="1900" dirty="0" smtClean="0"/>
              <a:t>Ballot Order</a:t>
            </a:r>
          </a:p>
          <a:p>
            <a:pPr lvl="0">
              <a:buClr>
                <a:srgbClr val="C00000"/>
              </a:buClr>
            </a:pPr>
            <a:r>
              <a:rPr lang="en-US" sz="2400" dirty="0" smtClean="0"/>
              <a:t>Recognize any guests</a:t>
            </a:r>
          </a:p>
          <a:p>
            <a:pPr>
              <a:buClr>
                <a:srgbClr val="C00000"/>
              </a:buClr>
            </a:pPr>
            <a:r>
              <a:rPr lang="en-US" sz="2400" dirty="0" smtClean="0"/>
              <a:t>Speaker’s Remarks</a:t>
            </a:r>
            <a:endParaRPr lang="en-US" sz="2400" dirty="0"/>
          </a:p>
          <a:p>
            <a:pPr lvl="0">
              <a:buClr>
                <a:srgbClr val="C00000"/>
              </a:buClr>
            </a:pPr>
            <a:r>
              <a:rPr lang="en-US" sz="2400" dirty="0" smtClean="0"/>
              <a:t>Officer Reports</a:t>
            </a:r>
          </a:p>
          <a:p>
            <a:pPr lvl="0">
              <a:buClr>
                <a:srgbClr val="C00000"/>
              </a:buClr>
            </a:pPr>
            <a:r>
              <a:rPr lang="en-US" sz="2400" dirty="0" smtClean="0"/>
              <a:t>Committee Reports</a:t>
            </a:r>
          </a:p>
          <a:p>
            <a:pPr lvl="0">
              <a:buClr>
                <a:srgbClr val="C00000"/>
              </a:buClr>
            </a:pPr>
            <a:r>
              <a:rPr lang="en-US" sz="2400" dirty="0" smtClean="0"/>
              <a:t>New Business</a:t>
            </a:r>
          </a:p>
          <a:p>
            <a:pPr lvl="0">
              <a:buClr>
                <a:srgbClr val="C00000"/>
              </a:buClr>
            </a:pPr>
            <a:r>
              <a:rPr lang="en-US" sz="2400" dirty="0" smtClean="0"/>
              <a:t>Announcements </a:t>
            </a:r>
          </a:p>
        </p:txBody>
      </p:sp>
    </p:spTree>
    <p:extLst>
      <p:ext uri="{BB962C8B-B14F-4D97-AF65-F5344CB8AC3E}">
        <p14:creationId xmlns:p14="http://schemas.microsoft.com/office/powerpoint/2010/main" val="4858662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Community Involvement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503920" cy="4873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500" i="1" dirty="0" smtClean="0">
                <a:solidFill>
                  <a:srgbClr val="C00000"/>
                </a:solidFill>
              </a:rPr>
              <a:t>Get out of your comfort zone and show people </a:t>
            </a:r>
          </a:p>
          <a:p>
            <a:pPr marL="0" indent="0" algn="ctr">
              <a:buNone/>
            </a:pPr>
            <a:r>
              <a:rPr lang="en-US" sz="2500" i="1" dirty="0" smtClean="0">
                <a:solidFill>
                  <a:srgbClr val="C00000"/>
                </a:solidFill>
              </a:rPr>
              <a:t>who Republicans are!</a:t>
            </a:r>
          </a:p>
          <a:p>
            <a:pPr lvl="1"/>
            <a:r>
              <a:rPr lang="en-US" b="1" dirty="0" smtClean="0"/>
              <a:t>Chamber of Commerce</a:t>
            </a:r>
          </a:p>
          <a:p>
            <a:pPr lvl="2"/>
            <a:r>
              <a:rPr lang="en-US" dirty="0" smtClean="0"/>
              <a:t>Excellent way to connect to a large </a:t>
            </a:r>
          </a:p>
          <a:p>
            <a:pPr marL="868680" lvl="3" indent="0">
              <a:buNone/>
            </a:pPr>
            <a:r>
              <a:rPr lang="en-US" dirty="0" smtClean="0"/>
              <a:t>number of people</a:t>
            </a:r>
          </a:p>
          <a:p>
            <a:pPr lvl="2"/>
            <a:r>
              <a:rPr lang="en-US" dirty="0" smtClean="0"/>
              <a:t>Mixture of social events</a:t>
            </a:r>
          </a:p>
          <a:p>
            <a:pPr lvl="2"/>
            <a:r>
              <a:rPr lang="en-US" dirty="0" smtClean="0"/>
              <a:t>Learn about a variety of events</a:t>
            </a:r>
          </a:p>
          <a:p>
            <a:pPr lvl="2"/>
            <a:r>
              <a:rPr lang="en-US" dirty="0" smtClean="0"/>
              <a:t>Business minded people tend to </a:t>
            </a:r>
          </a:p>
          <a:p>
            <a:pPr marL="594360" lvl="2" indent="0">
              <a:buNone/>
            </a:pPr>
            <a:r>
              <a:rPr lang="en-US" dirty="0"/>
              <a:t>	</a:t>
            </a:r>
            <a:r>
              <a:rPr lang="en-US" dirty="0" smtClean="0"/>
              <a:t>lean politically to the right</a:t>
            </a:r>
          </a:p>
          <a:p>
            <a:pPr marL="594360" lvl="2" indent="0">
              <a:buNone/>
            </a:pPr>
            <a:r>
              <a:rPr lang="en-US" sz="1000" dirty="0"/>
              <a:t> </a:t>
            </a:r>
            <a:endParaRPr lang="en-US" sz="1000" dirty="0" smtClean="0"/>
          </a:p>
          <a:p>
            <a:pPr lvl="1"/>
            <a:r>
              <a:rPr lang="en-US" b="1" dirty="0" smtClean="0"/>
              <a:t>Business Expo</a:t>
            </a:r>
          </a:p>
          <a:p>
            <a:pPr lvl="2"/>
            <a:r>
              <a:rPr lang="en-US" dirty="0" smtClean="0"/>
              <a:t>Build and maintain connections</a:t>
            </a:r>
          </a:p>
          <a:p>
            <a:pPr lvl="2"/>
            <a:r>
              <a:rPr lang="en-US" dirty="0" smtClean="0"/>
              <a:t>Share information about the party, events, and candidates</a:t>
            </a:r>
          </a:p>
        </p:txBody>
      </p:sp>
    </p:spTree>
    <p:extLst>
      <p:ext uri="{BB962C8B-B14F-4D97-AF65-F5344CB8AC3E}">
        <p14:creationId xmlns:p14="http://schemas.microsoft.com/office/powerpoint/2010/main" val="9294952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Community Involvement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4953000"/>
          </a:xfrm>
        </p:spPr>
        <p:txBody>
          <a:bodyPr>
            <a:normAutofit/>
          </a:bodyPr>
          <a:lstStyle/>
          <a:p>
            <a:pPr lvl="1"/>
            <a:r>
              <a:rPr lang="en-US" sz="2700" b="1" dirty="0" smtClean="0"/>
              <a:t>Area Festivals</a:t>
            </a:r>
          </a:p>
          <a:p>
            <a:pPr lvl="2"/>
            <a:r>
              <a:rPr lang="en-US" sz="2200" dirty="0" smtClean="0"/>
              <a:t>Provides a larger pool of voters that are not already involved</a:t>
            </a:r>
          </a:p>
          <a:p>
            <a:pPr lvl="2"/>
            <a:r>
              <a:rPr lang="en-US" sz="2200" dirty="0" smtClean="0"/>
              <a:t>Excellent opportunity for candidates to help work the booths</a:t>
            </a:r>
          </a:p>
          <a:p>
            <a:pPr lvl="2"/>
            <a:r>
              <a:rPr lang="en-US" sz="2200" dirty="0" smtClean="0"/>
              <a:t>Aids in flexibility for staffing the booth</a:t>
            </a:r>
          </a:p>
          <a:p>
            <a:pPr lvl="2"/>
            <a:r>
              <a:rPr lang="en-US" sz="2200" dirty="0" smtClean="0"/>
              <a:t>If possible always have something to ‘give away’</a:t>
            </a:r>
          </a:p>
          <a:p>
            <a:pPr lvl="3"/>
            <a:r>
              <a:rPr lang="en-US" dirty="0" smtClean="0"/>
              <a:t>Flier </a:t>
            </a:r>
          </a:p>
          <a:p>
            <a:pPr lvl="3"/>
            <a:r>
              <a:rPr lang="en-US" dirty="0" smtClean="0"/>
              <a:t>Piece of candy</a:t>
            </a:r>
          </a:p>
          <a:p>
            <a:pPr lvl="3"/>
            <a:r>
              <a:rPr lang="en-US" dirty="0" smtClean="0"/>
              <a:t>A piece of candy stapled to a flier</a:t>
            </a:r>
          </a:p>
          <a:p>
            <a:pPr lvl="3"/>
            <a:r>
              <a:rPr lang="en-US" dirty="0" smtClean="0"/>
              <a:t>Drawing for $10 gift card</a:t>
            </a:r>
          </a:p>
          <a:p>
            <a:pPr marL="45720" indent="0">
              <a:buNone/>
            </a:pPr>
            <a:endParaRPr lang="en-US" sz="2000" dirty="0" smtClean="0">
              <a:latin typeface="Bradley Hand ITC" panose="03070402050302030203" pitchFamily="66" charset="0"/>
              <a:cs typeface="Arabic Typesetting" panose="03020402040406030203" pitchFamily="66" charset="-78"/>
            </a:endParaRPr>
          </a:p>
          <a:p>
            <a:pPr marL="59436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99083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Location is Everything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272272" cy="2438400"/>
          </a:xfrm>
        </p:spPr>
        <p:txBody>
          <a:bodyPr>
            <a:normAutofit fontScale="92500" lnSpcReduction="10000"/>
          </a:bodyPr>
          <a:lstStyle/>
          <a:p>
            <a:pPr lvl="1">
              <a:buClr>
                <a:srgbClr val="C00000"/>
              </a:buClr>
              <a:buNone/>
            </a:pPr>
            <a:r>
              <a:rPr lang="en-US" sz="1100" dirty="0" smtClean="0"/>
              <a:t> </a:t>
            </a:r>
          </a:p>
          <a:p>
            <a:pPr marL="0" lvl="0" indent="0" algn="ctr">
              <a:buClr>
                <a:srgbClr val="C00000"/>
              </a:buClr>
              <a:buNone/>
            </a:pPr>
            <a:r>
              <a:rPr lang="en-US" sz="2800" i="1" dirty="0" smtClean="0"/>
              <a:t>Because in politics perception is reality!</a:t>
            </a:r>
          </a:p>
          <a:p>
            <a:pPr lvl="0">
              <a:buClr>
                <a:srgbClr val="C00000"/>
              </a:buClr>
            </a:pPr>
            <a:r>
              <a:rPr lang="en-US" sz="2600" dirty="0" smtClean="0"/>
              <a:t>TIP </a:t>
            </a:r>
            <a:r>
              <a:rPr lang="en-US" sz="2600" dirty="0"/>
              <a:t>– </a:t>
            </a:r>
            <a:r>
              <a:rPr lang="en-US" sz="2600" u="sng" dirty="0"/>
              <a:t>You always want a room to look FULL</a:t>
            </a:r>
          </a:p>
          <a:p>
            <a:pPr lvl="1">
              <a:buClr>
                <a:srgbClr val="C00000"/>
              </a:buClr>
            </a:pPr>
            <a:r>
              <a:rPr lang="en-US" dirty="0"/>
              <a:t>If you expect 20 people don’t book a location that fits 100.  This will make it seem that there was a low turnout.</a:t>
            </a:r>
          </a:p>
          <a:p>
            <a:pPr lvl="1">
              <a:buClr>
                <a:srgbClr val="C00000"/>
              </a:buClr>
            </a:pPr>
            <a:r>
              <a:rPr lang="en-US" dirty="0"/>
              <a:t>It’s always better to give the impression that there was “standing room only!”</a:t>
            </a:r>
          </a:p>
        </p:txBody>
      </p:sp>
      <p:pic>
        <p:nvPicPr>
          <p:cNvPr id="6146" name="Picture 2" descr="http://communityworksbradford.org.uk/communityworks/public/images/hall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3212"/>
            <a:ext cx="3433665" cy="2403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trinityctr.com/conferencing/images/conf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974" y="3813212"/>
            <a:ext cx="3731026" cy="2403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38600" y="4343400"/>
            <a:ext cx="91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This</a:t>
            </a:r>
          </a:p>
          <a:p>
            <a:pPr algn="ctr"/>
            <a:r>
              <a:rPr lang="en-US" b="1" i="1" dirty="0" smtClean="0"/>
              <a:t> </a:t>
            </a:r>
          </a:p>
          <a:p>
            <a:pPr algn="ctr"/>
            <a:r>
              <a:rPr lang="en-US" i="1" dirty="0"/>
              <a:t>o</a:t>
            </a:r>
            <a:r>
              <a:rPr lang="en-US" i="1" dirty="0" smtClean="0"/>
              <a:t>r</a:t>
            </a:r>
            <a:r>
              <a:rPr lang="en-US" b="1" i="1" dirty="0" smtClean="0"/>
              <a:t> </a:t>
            </a:r>
          </a:p>
          <a:p>
            <a:pPr algn="ctr"/>
            <a:endParaRPr lang="en-US" b="1" i="1" dirty="0" smtClean="0"/>
          </a:p>
          <a:p>
            <a:pPr algn="ctr"/>
            <a:r>
              <a:rPr lang="en-US" b="1" dirty="0" smtClean="0"/>
              <a:t>THIS</a:t>
            </a:r>
          </a:p>
        </p:txBody>
      </p:sp>
    </p:spTree>
    <p:extLst>
      <p:ext uri="{BB962C8B-B14F-4D97-AF65-F5344CB8AC3E}">
        <p14:creationId xmlns:p14="http://schemas.microsoft.com/office/powerpoint/2010/main" val="26073915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Refreshments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43200" y="1603248"/>
            <a:ext cx="6062472" cy="4873752"/>
          </a:xfrm>
        </p:spPr>
        <p:txBody>
          <a:bodyPr>
            <a:normAutofit fontScale="77500" lnSpcReduction="20000"/>
          </a:bodyPr>
          <a:lstStyle/>
          <a:p>
            <a:pPr lvl="0">
              <a:buClr>
                <a:srgbClr val="C00000"/>
              </a:buClr>
            </a:pPr>
            <a:r>
              <a:rPr lang="en-US" sz="2800" dirty="0" smtClean="0"/>
              <a:t>Ask a local business to sponsor the refreshments</a:t>
            </a:r>
            <a:endParaRPr lang="en-US" sz="2400" dirty="0" smtClean="0"/>
          </a:p>
          <a:p>
            <a:pPr lvl="1">
              <a:buClr>
                <a:srgbClr val="C00000"/>
              </a:buClr>
            </a:pPr>
            <a:r>
              <a:rPr lang="en-US" sz="2400" dirty="0" smtClean="0"/>
              <a:t>They get name ID and you get food</a:t>
            </a:r>
            <a:endParaRPr lang="en-US" sz="2000" dirty="0" smtClean="0"/>
          </a:p>
          <a:p>
            <a:pPr lvl="1">
              <a:buClr>
                <a:srgbClr val="C00000"/>
              </a:buClr>
            </a:pPr>
            <a:r>
              <a:rPr lang="en-US" sz="2400" dirty="0" smtClean="0"/>
              <a:t>People also love to come back to functions that have food!</a:t>
            </a:r>
          </a:p>
          <a:p>
            <a:pPr lvl="1">
              <a:buClr>
                <a:srgbClr val="C00000"/>
              </a:buClr>
              <a:buNone/>
            </a:pPr>
            <a:endParaRPr lang="en-US" sz="1200" dirty="0" smtClean="0"/>
          </a:p>
          <a:p>
            <a:pPr lvl="0">
              <a:buClr>
                <a:srgbClr val="C00000"/>
              </a:buClr>
            </a:pPr>
            <a:r>
              <a:rPr lang="en-US" sz="2800" dirty="0" smtClean="0"/>
              <a:t>No need for a full meal or a fancy spread</a:t>
            </a:r>
          </a:p>
          <a:p>
            <a:pPr lvl="1">
              <a:buClr>
                <a:srgbClr val="C00000"/>
              </a:buClr>
            </a:pPr>
            <a:r>
              <a:rPr lang="en-US" sz="2300" dirty="0" smtClean="0"/>
              <a:t>Coffee and doughnuts or cookies and cool-aid are just fine.</a:t>
            </a:r>
          </a:p>
          <a:p>
            <a:pPr lvl="0">
              <a:buClr>
                <a:srgbClr val="C00000"/>
              </a:buClr>
              <a:buNone/>
            </a:pPr>
            <a:r>
              <a:rPr lang="en-US" sz="1200" dirty="0" smtClean="0"/>
              <a:t> </a:t>
            </a:r>
          </a:p>
          <a:p>
            <a:pPr lvl="0">
              <a:buClr>
                <a:srgbClr val="C00000"/>
              </a:buClr>
            </a:pPr>
            <a:r>
              <a:rPr lang="en-US" sz="2800" dirty="0" smtClean="0"/>
              <a:t>Make sure you have someone on hand to refresh the supplies</a:t>
            </a:r>
          </a:p>
          <a:p>
            <a:pPr lvl="0">
              <a:buClr>
                <a:srgbClr val="C00000"/>
              </a:buClr>
              <a:buNone/>
            </a:pPr>
            <a:r>
              <a:rPr lang="en-US" sz="1100" dirty="0" smtClean="0"/>
              <a:t> </a:t>
            </a:r>
          </a:p>
          <a:p>
            <a:pPr lvl="0">
              <a:buClr>
                <a:srgbClr val="C00000"/>
              </a:buClr>
            </a:pPr>
            <a:r>
              <a:rPr lang="en-US" sz="2800" dirty="0" smtClean="0"/>
              <a:t>Paper goods </a:t>
            </a:r>
          </a:p>
          <a:p>
            <a:pPr lvl="1">
              <a:buClr>
                <a:srgbClr val="C00000"/>
              </a:buClr>
            </a:pPr>
            <a:r>
              <a:rPr lang="en-US" sz="2300" dirty="0" smtClean="0"/>
              <a:t>Napkins, plates, forks, cups, etc.  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en-US" sz="2100" dirty="0" smtClean="0"/>
              <a:t>Another great place to get items donated or even ask someone to go to Sam’s; you might be stocked up for a few meetings/months!</a:t>
            </a:r>
            <a:endParaRPr lang="en-US" sz="17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1587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3716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Republican Party of Texas</a:t>
            </a:r>
            <a:endParaRPr lang="en-US" sz="4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Content Placeholder 5" descr="RPT Elepha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3168142"/>
            <a:ext cx="3098315" cy="23182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19600" y="2819400"/>
            <a:ext cx="4114800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/>
              <a:t>Mikenley Heller</a:t>
            </a:r>
            <a:endParaRPr lang="en-US" sz="2500" b="1" dirty="0" smtClean="0"/>
          </a:p>
          <a:p>
            <a:pPr algn="ctr"/>
            <a:r>
              <a:rPr lang="en-US" sz="1000" b="1" dirty="0" smtClean="0"/>
              <a:t> </a:t>
            </a:r>
          </a:p>
          <a:p>
            <a:pPr algn="ctr"/>
            <a:r>
              <a:rPr lang="en-US" sz="2000" b="1" dirty="0" smtClean="0"/>
              <a:t>Republican Party of Texas</a:t>
            </a:r>
          </a:p>
          <a:p>
            <a:pPr algn="ctr"/>
            <a:r>
              <a:rPr lang="en-US" sz="2000" dirty="0" smtClean="0"/>
              <a:t>State Organization Director</a:t>
            </a:r>
          </a:p>
          <a:p>
            <a:pPr algn="ctr"/>
            <a:r>
              <a:rPr lang="en-US" sz="1000" dirty="0" smtClean="0"/>
              <a:t>                  </a:t>
            </a:r>
          </a:p>
          <a:p>
            <a:pPr algn="ctr"/>
            <a:r>
              <a:rPr lang="en-US" sz="2000" u="sng" dirty="0" smtClean="0">
                <a:solidFill>
                  <a:srgbClr val="002060"/>
                </a:solidFill>
              </a:rPr>
              <a:t>mheller@texasgop.org</a:t>
            </a:r>
            <a:endParaRPr lang="en-US" sz="2000" u="sng" dirty="0" smtClean="0">
              <a:solidFill>
                <a:srgbClr val="002060"/>
              </a:solidFill>
            </a:endParaRPr>
          </a:p>
          <a:p>
            <a:pPr algn="ctr"/>
            <a:r>
              <a:rPr lang="en-US" sz="1000" dirty="0" smtClean="0"/>
              <a:t> </a:t>
            </a:r>
          </a:p>
          <a:p>
            <a:pPr algn="ctr"/>
            <a:r>
              <a:rPr lang="en-US" sz="2000" dirty="0" smtClean="0"/>
              <a:t>512-879-4060 – o</a:t>
            </a:r>
          </a:p>
          <a:p>
            <a:pPr algn="ctr"/>
            <a:r>
              <a:rPr lang="en-US" sz="2000" smtClean="0"/>
              <a:t>512-480-0709 </a:t>
            </a:r>
            <a:r>
              <a:rPr lang="en-US" sz="2000" dirty="0" smtClean="0"/>
              <a:t>– f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369628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3716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Basic Republican Party Structure</a:t>
            </a:r>
            <a:endParaRPr lang="en-US" sz="4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Content Placeholder 5" descr="RPT Elepha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754884"/>
            <a:ext cx="4669028" cy="349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0741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613648" cy="914400"/>
          </a:xfrm>
        </p:spPr>
        <p:txBody>
          <a:bodyPr>
            <a:noAutofit/>
          </a:bodyPr>
          <a:lstStyle/>
          <a:p>
            <a:r>
              <a:rPr lang="en-US" b="1" dirty="0" smtClean="0"/>
              <a:t>Republican National Committee </a:t>
            </a:r>
            <a:r>
              <a:rPr lang="en-US" sz="2800" b="1" dirty="0" smtClean="0"/>
              <a:t>(RNC)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4000"/>
            <a:ext cx="8503920" cy="4572000"/>
          </a:xfrm>
        </p:spPr>
        <p:txBody>
          <a:bodyPr/>
          <a:lstStyle/>
          <a:p>
            <a:pPr lvl="0">
              <a:buClr>
                <a:srgbClr val="C00000"/>
              </a:buClr>
            </a:pPr>
            <a:r>
              <a:rPr lang="en-US" sz="2800" dirty="0" smtClean="0"/>
              <a:t>Membership</a:t>
            </a:r>
          </a:p>
          <a:p>
            <a:pPr lvl="1">
              <a:buClr>
                <a:srgbClr val="C00000"/>
              </a:buClr>
            </a:pPr>
            <a:r>
              <a:rPr lang="en-US" sz="2400" dirty="0" smtClean="0"/>
              <a:t>RNC Chair –</a:t>
            </a:r>
            <a:r>
              <a:rPr lang="en-US" sz="2400" dirty="0" err="1" smtClean="0"/>
              <a:t>Reince</a:t>
            </a:r>
            <a:r>
              <a:rPr lang="en-US" sz="2400" dirty="0" smtClean="0"/>
              <a:t> </a:t>
            </a:r>
            <a:r>
              <a:rPr lang="en-US" sz="2400" dirty="0" err="1" smtClean="0"/>
              <a:t>Priebus</a:t>
            </a:r>
            <a:endParaRPr lang="en-US" sz="2400" dirty="0" smtClean="0"/>
          </a:p>
          <a:p>
            <a:pPr lvl="1">
              <a:buClr>
                <a:srgbClr val="C00000"/>
              </a:buClr>
            </a:pPr>
            <a:r>
              <a:rPr lang="en-US" sz="2400" dirty="0" smtClean="0"/>
              <a:t>RNC Vice Chair – Sharon Day</a:t>
            </a:r>
          </a:p>
          <a:p>
            <a:pPr lvl="1">
              <a:buClr>
                <a:srgbClr val="C00000"/>
              </a:buClr>
            </a:pPr>
            <a:r>
              <a:rPr lang="en-US" sz="2400" dirty="0" smtClean="0"/>
              <a:t>3 Members for each state</a:t>
            </a:r>
          </a:p>
          <a:p>
            <a:pPr lvl="2"/>
            <a:r>
              <a:rPr lang="en-US" dirty="0" smtClean="0"/>
              <a:t>State Chair – Tom Mechler</a:t>
            </a:r>
          </a:p>
          <a:p>
            <a:pPr lvl="2"/>
            <a:r>
              <a:rPr lang="en-US" dirty="0" smtClean="0"/>
              <a:t>National Committee Man – Dr. Robin Armstrong</a:t>
            </a:r>
          </a:p>
          <a:p>
            <a:pPr lvl="2"/>
            <a:r>
              <a:rPr lang="en-US" dirty="0" smtClean="0"/>
              <a:t>National Committee Woman – Toni Anne Dashiell </a:t>
            </a:r>
          </a:p>
          <a:p>
            <a:pPr lvl="3"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National Committee Members are elected at the State Convention in presidential election years</a:t>
            </a:r>
          </a:p>
          <a:p>
            <a:pPr lvl="0">
              <a:buClr>
                <a:srgbClr val="C00000"/>
              </a:buClr>
            </a:pPr>
            <a:r>
              <a:rPr lang="en-US" sz="2800" dirty="0" smtClean="0"/>
              <a:t> Election</a:t>
            </a:r>
          </a:p>
          <a:p>
            <a:pPr lvl="1">
              <a:buClr>
                <a:srgbClr val="C00000"/>
              </a:buClr>
            </a:pPr>
            <a:r>
              <a:rPr lang="en-US" sz="2400" dirty="0" smtClean="0"/>
              <a:t>RNC Chair and Vice Chair elected by RNC Members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1111" r="695" b="23333"/>
          <a:stretch/>
        </p:blipFill>
        <p:spPr>
          <a:xfrm>
            <a:off x="5878954" y="1371600"/>
            <a:ext cx="2350646" cy="233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8527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5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Republican Party of Texas (RPT)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51816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C00000"/>
              </a:buClr>
            </a:pPr>
            <a:r>
              <a:rPr lang="en-US" dirty="0" smtClean="0"/>
              <a:t>Membership</a:t>
            </a:r>
          </a:p>
          <a:p>
            <a:pPr lvl="1">
              <a:buClr>
                <a:srgbClr val="C00000"/>
              </a:buClr>
            </a:pPr>
            <a:r>
              <a:rPr lang="en-US" sz="2400" dirty="0" smtClean="0"/>
              <a:t>State Chair – Tom Mechler</a:t>
            </a:r>
          </a:p>
          <a:p>
            <a:pPr lvl="1">
              <a:buClr>
                <a:srgbClr val="C00000"/>
              </a:buClr>
            </a:pPr>
            <a:r>
              <a:rPr lang="en-US" sz="2400" dirty="0" smtClean="0"/>
              <a:t>State Vice Chair – Amy Clark</a:t>
            </a:r>
            <a:endParaRPr lang="en-US" dirty="0" smtClean="0"/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Chair and Vice Chair are elected every two years at the State Convention</a:t>
            </a:r>
          </a:p>
          <a:p>
            <a:pPr lvl="2">
              <a:buClr>
                <a:schemeClr val="accent3">
                  <a:lumMod val="75000"/>
                </a:schemeClr>
              </a:buClr>
              <a:buNone/>
            </a:pPr>
            <a:r>
              <a:rPr lang="en-US" sz="600" dirty="0" smtClean="0"/>
              <a:t> </a:t>
            </a:r>
          </a:p>
          <a:p>
            <a:pPr lvl="1">
              <a:buClr>
                <a:srgbClr val="C00000"/>
              </a:buClr>
            </a:pPr>
            <a:r>
              <a:rPr lang="en-US" sz="2400" dirty="0" smtClean="0"/>
              <a:t>62 State Republican Executive Committee Members (SREC)</a:t>
            </a:r>
          </a:p>
          <a:p>
            <a:pPr lvl="2"/>
            <a:r>
              <a:rPr lang="en-US" dirty="0" smtClean="0"/>
              <a:t>1 man and 1 woman from each State Senate District (31 Districts)</a:t>
            </a:r>
          </a:p>
          <a:p>
            <a:pPr lvl="2"/>
            <a:r>
              <a:rPr lang="en-US" dirty="0" smtClean="0"/>
              <a:t>Elected every two years at the State Convention</a:t>
            </a:r>
          </a:p>
          <a:p>
            <a:pPr lvl="2"/>
            <a:r>
              <a:rPr lang="en-US" dirty="0" smtClean="0"/>
              <a:t>Cannot serve more than 4 consecutive terms </a:t>
            </a:r>
            <a:r>
              <a:rPr lang="en-US" sz="1700" dirty="0" smtClean="0"/>
              <a:t>(8 years consecutively) </a:t>
            </a:r>
          </a:p>
          <a:p>
            <a:pPr lvl="2">
              <a:buNone/>
            </a:pPr>
            <a:r>
              <a:rPr lang="en-US" sz="600" dirty="0" smtClean="0"/>
              <a:t> </a:t>
            </a:r>
          </a:p>
          <a:p>
            <a:pPr lvl="1">
              <a:buClr>
                <a:srgbClr val="C00000"/>
              </a:buClr>
            </a:pPr>
            <a:r>
              <a:rPr lang="en-US" dirty="0" smtClean="0"/>
              <a:t>Other Non Voting Officers</a:t>
            </a:r>
          </a:p>
          <a:p>
            <a:pPr lvl="2"/>
            <a:r>
              <a:rPr lang="en-US" sz="1700" dirty="0" smtClean="0"/>
              <a:t>Secretary – elected by the SREC</a:t>
            </a:r>
            <a:endParaRPr lang="en-US" sz="1700" dirty="0"/>
          </a:p>
          <a:p>
            <a:pPr lvl="2"/>
            <a:r>
              <a:rPr lang="en-US" sz="1700" dirty="0" smtClean="0"/>
              <a:t>General Counsel and Assistant General Counsel – appointed </a:t>
            </a:r>
          </a:p>
          <a:p>
            <a:pPr lvl="2"/>
            <a:r>
              <a:rPr lang="en-US" sz="1700" dirty="0" smtClean="0"/>
              <a:t>Treasurer and Assistant Treasurer – appointed </a:t>
            </a:r>
          </a:p>
          <a:p>
            <a:pPr lvl="2"/>
            <a:r>
              <a:rPr lang="en-US" sz="1700" dirty="0" smtClean="0"/>
              <a:t>Sergeant-at-Arms – appointed </a:t>
            </a:r>
          </a:p>
          <a:p>
            <a:pPr lvl="2"/>
            <a:r>
              <a:rPr lang="en-US" sz="1700" dirty="0" smtClean="0"/>
              <a:t>Chaplain – appointed </a:t>
            </a:r>
            <a:endParaRPr lang="en-US" dirty="0" smtClean="0"/>
          </a:p>
          <a:p>
            <a:pPr lv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1038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5448"/>
            <a:ext cx="8534400" cy="75895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County Republican Party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4702629"/>
            <a:ext cx="8503920" cy="1850571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n-US" dirty="0" smtClean="0"/>
              <a:t>Removal</a:t>
            </a:r>
          </a:p>
          <a:p>
            <a:pPr lvl="1">
              <a:buClr>
                <a:srgbClr val="C00000"/>
              </a:buClr>
            </a:pPr>
            <a:r>
              <a:rPr lang="en-US" sz="2300" dirty="0" smtClean="0"/>
              <a:t>Neither can be removed from office unless finally convicted of a felony, affiliate with another political party, or ceases to be a resident of the county** or precinct from which elected.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1524000"/>
            <a:ext cx="601980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rgbClr val="C00000"/>
              </a:buClr>
              <a:buSzPct val="145000"/>
              <a:buFont typeface="Arial" panose="020B0604020202020204" pitchFamily="34" charset="0"/>
              <a:buChar char="•"/>
            </a:pPr>
            <a:r>
              <a:rPr lang="en-US" sz="2700" dirty="0"/>
              <a:t>County Executive Committee (</a:t>
            </a:r>
            <a:r>
              <a:rPr lang="en-US" sz="2700" dirty="0" smtClean="0"/>
              <a:t>CEC)</a:t>
            </a:r>
          </a:p>
          <a:p>
            <a:pPr marL="800100" lvl="1" indent="-342900">
              <a:buClr>
                <a:srgbClr val="C00000"/>
              </a:buClr>
              <a:buSzPct val="145000"/>
              <a:buFont typeface="Courier New" panose="02070309020205020404" pitchFamily="49" charset="0"/>
              <a:buChar char="o"/>
            </a:pPr>
            <a:r>
              <a:rPr lang="en-US" sz="2300" dirty="0" smtClean="0"/>
              <a:t>County Chair</a:t>
            </a:r>
          </a:p>
          <a:p>
            <a:pPr marL="800100" lvl="1" indent="-342900">
              <a:buClr>
                <a:srgbClr val="C00000"/>
              </a:buClr>
              <a:buSzPct val="145000"/>
              <a:buFont typeface="Courier New" panose="02070309020205020404" pitchFamily="49" charset="0"/>
              <a:buChar char="o"/>
            </a:pPr>
            <a:r>
              <a:rPr lang="en-US" sz="2300" dirty="0" smtClean="0"/>
              <a:t>Precinct Chairs</a:t>
            </a:r>
          </a:p>
          <a:p>
            <a:pPr lvl="1">
              <a:buClr>
                <a:srgbClr val="C00000"/>
              </a:buClr>
              <a:buSzPct val="145000"/>
            </a:pPr>
            <a:r>
              <a:rPr lang="en-US" sz="800" dirty="0"/>
              <a:t> </a:t>
            </a:r>
            <a:endParaRPr lang="en-US" sz="800" dirty="0" smtClean="0"/>
          </a:p>
          <a:p>
            <a:pPr marL="342900" indent="-342900">
              <a:buClr>
                <a:srgbClr val="C00000"/>
              </a:buClr>
              <a:buSzPct val="145000"/>
              <a:buFont typeface="Arial" panose="020B0604020202020204" pitchFamily="34" charset="0"/>
              <a:buChar char="•"/>
            </a:pPr>
            <a:r>
              <a:rPr lang="en-US" sz="2700" dirty="0" smtClean="0"/>
              <a:t>Selection</a:t>
            </a:r>
          </a:p>
          <a:p>
            <a:pPr marL="800100" lvl="1" indent="-342900">
              <a:buClr>
                <a:srgbClr val="C00000"/>
              </a:buClr>
              <a:buSzPct val="145000"/>
              <a:buFont typeface="Courier New" panose="02070309020205020404" pitchFamily="49" charset="0"/>
              <a:buChar char="o"/>
            </a:pPr>
            <a:r>
              <a:rPr lang="en-US" sz="2300" dirty="0" smtClean="0"/>
              <a:t>Elected </a:t>
            </a:r>
            <a:r>
              <a:rPr lang="en-US" sz="2300" dirty="0"/>
              <a:t>by voters during the Primary election in even numbered </a:t>
            </a:r>
            <a:r>
              <a:rPr lang="en-US" sz="2300" dirty="0" smtClean="0"/>
              <a:t>years</a:t>
            </a:r>
          </a:p>
          <a:p>
            <a:pPr marL="1257300" lvl="2" indent="-342900">
              <a:buClr>
                <a:srgbClr val="C00000"/>
              </a:buClr>
              <a:buSzPct val="145000"/>
              <a:buFont typeface="Arial" panose="020B0604020202020204" pitchFamily="34" charset="0"/>
              <a:buChar char="•"/>
            </a:pPr>
            <a:r>
              <a:rPr lang="en-US" dirty="0" smtClean="0"/>
              <a:t>May </a:t>
            </a:r>
            <a:r>
              <a:rPr lang="en-US" dirty="0"/>
              <a:t>also be appointed by </a:t>
            </a:r>
            <a:r>
              <a:rPr lang="en-US" dirty="0" smtClean="0"/>
              <a:t>CEC</a:t>
            </a:r>
            <a:endParaRPr lang="en-US" sz="800" dirty="0" smtClean="0"/>
          </a:p>
          <a:p>
            <a:pPr marL="342900" indent="-342900">
              <a:buClr>
                <a:srgbClr val="C00000"/>
              </a:buClr>
              <a:buSzPct val="145000"/>
              <a:buFont typeface="Arial" panose="020B0604020202020204" pitchFamily="34" charset="0"/>
              <a:buChar char="•"/>
            </a:pPr>
            <a:r>
              <a:rPr lang="en-US" sz="2700" dirty="0" smtClean="0"/>
              <a:t>Term </a:t>
            </a:r>
            <a:r>
              <a:rPr lang="en-US" sz="2700" dirty="0"/>
              <a:t>of office is two years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4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Two Year Political Cycle</a:t>
            </a:r>
            <a:endParaRPr lang="en-US" sz="40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8839200" cy="5105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6426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Role of the County Chair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503920" cy="5181600"/>
          </a:xfrm>
        </p:spPr>
        <p:txBody>
          <a:bodyPr>
            <a:normAutofit lnSpcReduction="10000"/>
          </a:bodyPr>
          <a:lstStyle/>
          <a:p>
            <a:pPr>
              <a:buClr>
                <a:srgbClr val="C00000"/>
              </a:buClr>
            </a:pPr>
            <a:r>
              <a:rPr lang="en-US" dirty="0" smtClean="0"/>
              <a:t>Primary Election</a:t>
            </a:r>
          </a:p>
          <a:p>
            <a:pPr lvl="1"/>
            <a:r>
              <a:rPr lang="en-US" dirty="0" smtClean="0"/>
              <a:t>Accept ballot applications for local candidates</a:t>
            </a:r>
          </a:p>
          <a:p>
            <a:pPr lvl="1"/>
            <a:r>
              <a:rPr lang="en-US" dirty="0" smtClean="0"/>
              <a:t>Manage the Primary Election Funds</a:t>
            </a:r>
          </a:p>
          <a:p>
            <a:pPr>
              <a:buClr>
                <a:srgbClr val="C00000"/>
              </a:buClr>
            </a:pPr>
            <a:r>
              <a:rPr lang="en-US" dirty="0" smtClean="0"/>
              <a:t>Convention</a:t>
            </a:r>
          </a:p>
          <a:p>
            <a:pPr lvl="1"/>
            <a:r>
              <a:rPr lang="en-US" dirty="0" smtClean="0"/>
              <a:t>Hold Precinct &amp; County/SD conventions</a:t>
            </a:r>
          </a:p>
          <a:p>
            <a:pPr lvl="2"/>
            <a:r>
              <a:rPr lang="en-US" dirty="0" smtClean="0"/>
              <a:t>Elect Delegates to the RPT State Convention </a:t>
            </a:r>
          </a:p>
          <a:p>
            <a:pPr>
              <a:buClr>
                <a:srgbClr val="C00000"/>
              </a:buClr>
            </a:pPr>
            <a:r>
              <a:rPr lang="en-US" dirty="0" smtClean="0"/>
              <a:t>Party Building</a:t>
            </a:r>
          </a:p>
          <a:p>
            <a:pPr lvl="1"/>
            <a:r>
              <a:rPr lang="en-US" dirty="0" smtClean="0"/>
              <a:t>Recruit Precinct Chairs &amp; Volunteers to help with events and outreach</a:t>
            </a:r>
          </a:p>
          <a:p>
            <a:pPr lvl="1"/>
            <a:r>
              <a:rPr lang="en-US" dirty="0" smtClean="0"/>
              <a:t>Recruit local candidates to run for office</a:t>
            </a:r>
          </a:p>
          <a:p>
            <a:pPr>
              <a:buClr>
                <a:srgbClr val="C00000"/>
              </a:buClr>
            </a:pPr>
            <a:r>
              <a:rPr lang="en-US" dirty="0" smtClean="0"/>
              <a:t>GOTV</a:t>
            </a:r>
          </a:p>
          <a:p>
            <a:pPr lvl="1"/>
            <a:r>
              <a:rPr lang="en-US" dirty="0" smtClean="0"/>
              <a:t>Register voters</a:t>
            </a:r>
          </a:p>
          <a:p>
            <a:pPr lvl="1"/>
            <a:r>
              <a:rPr lang="en-US" dirty="0" smtClean="0"/>
              <a:t>Turn voters out to vote!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7946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b="1" dirty="0" smtClean="0"/>
              <a:t>Precinct Chair Role in the County Party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572000"/>
          </a:xfrm>
        </p:spPr>
        <p:txBody>
          <a:bodyPr/>
          <a:lstStyle/>
          <a:p>
            <a:pPr lvl="0">
              <a:buClr>
                <a:srgbClr val="C00000"/>
              </a:buClr>
            </a:pPr>
            <a:r>
              <a:rPr lang="en-US" sz="3000" dirty="0" smtClean="0"/>
              <a:t>Participate in CEC Meetings</a:t>
            </a:r>
          </a:p>
          <a:p>
            <a:pPr lvl="0">
              <a:buClr>
                <a:srgbClr val="C00000"/>
              </a:buClr>
              <a:buNone/>
            </a:pPr>
            <a:r>
              <a:rPr lang="en-US" sz="1200" dirty="0" smtClean="0"/>
              <a:t> </a:t>
            </a:r>
          </a:p>
          <a:p>
            <a:pPr lvl="0">
              <a:buClr>
                <a:srgbClr val="C00000"/>
              </a:buClr>
            </a:pPr>
            <a:r>
              <a:rPr lang="en-US" sz="3000" dirty="0" smtClean="0"/>
              <a:t>Serve as a Officer, Committee Chair or Committee Member</a:t>
            </a:r>
          </a:p>
          <a:p>
            <a:pPr lvl="0">
              <a:buClr>
                <a:srgbClr val="C00000"/>
              </a:buClr>
              <a:buNone/>
            </a:pPr>
            <a:r>
              <a:rPr lang="en-US" sz="1200" dirty="0" smtClean="0"/>
              <a:t> </a:t>
            </a:r>
          </a:p>
          <a:p>
            <a:pPr lvl="0">
              <a:buClr>
                <a:srgbClr val="C00000"/>
              </a:buClr>
            </a:pPr>
            <a:r>
              <a:rPr lang="en-US" sz="3000" dirty="0" smtClean="0"/>
              <a:t>Recruit additional Precinct Chairs &amp; Volunteers</a:t>
            </a:r>
          </a:p>
          <a:p>
            <a:pPr lvl="0">
              <a:buClr>
                <a:srgbClr val="C00000"/>
              </a:buClr>
              <a:buNone/>
            </a:pPr>
            <a:r>
              <a:rPr lang="en-US" sz="1200" dirty="0" smtClean="0"/>
              <a:t> </a:t>
            </a:r>
          </a:p>
          <a:p>
            <a:pPr lvl="0">
              <a:buClr>
                <a:srgbClr val="C00000"/>
              </a:buClr>
            </a:pPr>
            <a:r>
              <a:rPr lang="en-US" sz="3000" dirty="0" smtClean="0"/>
              <a:t>Help work precincts without Precinct Chairs</a:t>
            </a:r>
          </a:p>
          <a:p>
            <a:pPr lvl="0">
              <a:buClr>
                <a:srgbClr val="C00000"/>
              </a:buClr>
              <a:buNone/>
            </a:pPr>
            <a:r>
              <a:rPr lang="en-US" sz="1200" dirty="0" smtClean="0"/>
              <a:t> </a:t>
            </a:r>
          </a:p>
          <a:p>
            <a:pPr lvl="0">
              <a:buClr>
                <a:srgbClr val="C00000"/>
              </a:buClr>
            </a:pPr>
            <a:r>
              <a:rPr lang="en-US" sz="3000" dirty="0" smtClean="0"/>
              <a:t>Assist County Chair as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5124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2436</TotalTime>
  <Words>1254</Words>
  <Application>Microsoft Office PowerPoint</Application>
  <PresentationFormat>On-screen Show (4:3)</PresentationFormat>
  <Paragraphs>269</Paragraphs>
  <Slides>25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Arabic Typesetting</vt:lpstr>
      <vt:lpstr>Arial</vt:lpstr>
      <vt:lpstr>Bradley Hand ITC</vt:lpstr>
      <vt:lpstr>Calibri</vt:lpstr>
      <vt:lpstr>Courier New</vt:lpstr>
      <vt:lpstr>Georgia</vt:lpstr>
      <vt:lpstr>Wingdings</vt:lpstr>
      <vt:lpstr>Wingdings 2</vt:lpstr>
      <vt:lpstr>Civic</vt:lpstr>
      <vt:lpstr>New County Chair Training:  Part One</vt:lpstr>
      <vt:lpstr>Exclusive Content</vt:lpstr>
      <vt:lpstr>Basic Republican Party Structure</vt:lpstr>
      <vt:lpstr>Republican National Committee (RNC)</vt:lpstr>
      <vt:lpstr>Republican Party of Texas (RPT)</vt:lpstr>
      <vt:lpstr>County Republican Party </vt:lpstr>
      <vt:lpstr>Two Year Political Cycle</vt:lpstr>
      <vt:lpstr>Role of the County Chair</vt:lpstr>
      <vt:lpstr>Precinct Chair Role in the County Party</vt:lpstr>
      <vt:lpstr>Precinct Chair Role in their Precinct </vt:lpstr>
      <vt:lpstr>How do I find my Precincts?</vt:lpstr>
      <vt:lpstr>Make a Plan!</vt:lpstr>
      <vt:lpstr>Start Where You Stand</vt:lpstr>
      <vt:lpstr>How to spot a Republican</vt:lpstr>
      <vt:lpstr>New Mover List</vt:lpstr>
      <vt:lpstr>Meetings &amp; Events</vt:lpstr>
      <vt:lpstr>Meetings &amp; Events</vt:lpstr>
      <vt:lpstr>ALWAYS</vt:lpstr>
      <vt:lpstr>Suggestions for Meetings  </vt:lpstr>
      <vt:lpstr>Meeting Agenda</vt:lpstr>
      <vt:lpstr>Community Involvement</vt:lpstr>
      <vt:lpstr>Community Involvement</vt:lpstr>
      <vt:lpstr>Location is Everything</vt:lpstr>
      <vt:lpstr>Refreshments</vt:lpstr>
      <vt:lpstr>Republican Party of Texas</vt:lpstr>
    </vt:vector>
  </TitlesOfParts>
  <Company>RPT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dzapata</dc:creator>
  <cp:lastModifiedBy>Mikenley Heller</cp:lastModifiedBy>
  <cp:revision>254</cp:revision>
  <cp:lastPrinted>2015-06-18T22:31:02Z</cp:lastPrinted>
  <dcterms:created xsi:type="dcterms:W3CDTF">2013-01-30T03:53:33Z</dcterms:created>
  <dcterms:modified xsi:type="dcterms:W3CDTF">2017-02-01T17:53:33Z</dcterms:modified>
</cp:coreProperties>
</file>