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handoutMasterIdLst>
    <p:handoutMasterId r:id="rId22"/>
  </p:handoutMasterIdLst>
  <p:sldIdLst>
    <p:sldId id="259" r:id="rId2"/>
    <p:sldId id="261" r:id="rId3"/>
    <p:sldId id="281" r:id="rId4"/>
    <p:sldId id="282" r:id="rId5"/>
    <p:sldId id="283" r:id="rId6"/>
    <p:sldId id="262" r:id="rId7"/>
    <p:sldId id="287" r:id="rId8"/>
    <p:sldId id="286" r:id="rId9"/>
    <p:sldId id="267" r:id="rId10"/>
    <p:sldId id="268" r:id="rId11"/>
    <p:sldId id="269" r:id="rId12"/>
    <p:sldId id="270" r:id="rId13"/>
    <p:sldId id="272" r:id="rId14"/>
    <p:sldId id="274" r:id="rId15"/>
    <p:sldId id="275" r:id="rId16"/>
    <p:sldId id="276" r:id="rId17"/>
    <p:sldId id="277" r:id="rId18"/>
    <p:sldId id="278" r:id="rId19"/>
    <p:sldId id="2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1"/>
            <p14:sldId id="282"/>
            <p14:sldId id="283"/>
            <p14:sldId id="262"/>
            <p14:sldId id="287"/>
            <p14:sldId id="286"/>
            <p14:sldId id="267"/>
            <p14:sldId id="268"/>
            <p14:sldId id="269"/>
            <p14:sldId id="270"/>
            <p14:sldId id="272"/>
            <p14:sldId id="274"/>
            <p14:sldId id="275"/>
            <p14:sldId id="276"/>
            <p14:sldId id="277"/>
            <p14:sldId id="278"/>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91" d="100"/>
          <a:sy n="91" d="100"/>
        </p:scale>
        <p:origin x="660" y="114"/>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11/11/2015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11/11/2015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u="none" kern="1200" dirty="0" smtClean="0">
                <a:solidFill>
                  <a:schemeClr val="tx1"/>
                </a:solidFill>
                <a:effectLst/>
                <a:latin typeface="+mn-lt"/>
                <a:ea typeface="+mn-ea"/>
                <a:cs typeface="+mn-cs"/>
              </a:rPr>
              <a:t>Sections can help to organize your slides or facilitate collaboration between multiple authors. On the </a:t>
            </a:r>
            <a:r>
              <a:rPr lang="en-US" sz="1200" b="1" u="none" kern="1200" dirty="0" smtClean="0">
                <a:solidFill>
                  <a:schemeClr val="tx1"/>
                </a:solidFill>
                <a:effectLst/>
                <a:latin typeface="+mn-lt"/>
                <a:ea typeface="+mn-ea"/>
                <a:cs typeface="+mn-cs"/>
              </a:rPr>
              <a:t>Home</a:t>
            </a:r>
            <a:r>
              <a:rPr lang="en-US" sz="1200" u="none" kern="1200" dirty="0" smtClean="0">
                <a:solidFill>
                  <a:schemeClr val="tx1"/>
                </a:solidFill>
                <a:effectLst/>
                <a:latin typeface="+mn-lt"/>
                <a:ea typeface="+mn-ea"/>
                <a:cs typeface="+mn-cs"/>
              </a:rPr>
              <a:t> tab under </a:t>
            </a:r>
            <a:r>
              <a:rPr lang="en-US" sz="1200" b="1" u="none" kern="1200" dirty="0" smtClean="0">
                <a:solidFill>
                  <a:schemeClr val="tx1"/>
                </a:solidFill>
                <a:effectLst/>
                <a:latin typeface="+mn-lt"/>
                <a:ea typeface="+mn-ea"/>
                <a:cs typeface="+mn-cs"/>
              </a:rPr>
              <a:t>Slides</a:t>
            </a:r>
            <a:r>
              <a:rPr lang="en-US" sz="1200" u="none" kern="1200" dirty="0" smtClean="0">
                <a:solidFill>
                  <a:schemeClr val="tx1"/>
                </a:solidFill>
                <a:effectLst/>
                <a:latin typeface="+mn-lt"/>
                <a:ea typeface="+mn-ea"/>
                <a:cs typeface="+mn-cs"/>
              </a:rPr>
              <a:t>, click </a:t>
            </a:r>
            <a:r>
              <a:rPr lang="en-US" sz="1200" b="1" u="none" kern="1200" dirty="0" smtClean="0">
                <a:solidFill>
                  <a:schemeClr val="tx1"/>
                </a:solidFill>
                <a:effectLst/>
                <a:latin typeface="+mn-lt"/>
                <a:ea typeface="+mn-ea"/>
                <a:cs typeface="+mn-cs"/>
              </a:rPr>
              <a:t>Section</a:t>
            </a:r>
            <a:r>
              <a:rPr lang="en-US" sz="1200" u="none" kern="1200" dirty="0" smtClean="0">
                <a:solidFill>
                  <a:schemeClr val="tx1"/>
                </a:solidFill>
                <a:effectLst/>
                <a:latin typeface="+mn-lt"/>
                <a:ea typeface="+mn-ea"/>
                <a:cs typeface="+mn-cs"/>
              </a:rPr>
              <a:t>, and then click </a:t>
            </a:r>
            <a:r>
              <a:rPr lang="en-US" sz="1200" b="1" u="none" kern="1200" dirty="0" smtClean="0">
                <a:solidFill>
                  <a:schemeClr val="tx1"/>
                </a:solidFill>
                <a:effectLst/>
                <a:latin typeface="+mn-lt"/>
                <a:ea typeface="+mn-ea"/>
                <a:cs typeface="+mn-cs"/>
              </a:rPr>
              <a:t>Add Section</a:t>
            </a:r>
            <a:r>
              <a:rPr lang="en-US" sz="1200" u="none" kern="1200" dirty="0" smtClean="0">
                <a:solidFill>
                  <a:schemeClr val="tx1"/>
                </a:solidFill>
                <a:effectLst/>
                <a:latin typeface="+mn-lt"/>
                <a:ea typeface="+mn-ea"/>
                <a:cs typeface="+mn-cs"/>
              </a:rPr>
              <a:t>.</a:t>
            </a:r>
          </a:p>
          <a:p>
            <a:pPr lvl="0"/>
            <a:endParaRPr lang="en-US" sz="1200" b="1" dirty="0" smtClean="0"/>
          </a:p>
          <a:p>
            <a:pPr lvl="0"/>
            <a:r>
              <a:rPr lang="en-US" sz="1200" b="1" dirty="0" smtClean="0"/>
              <a:t>Notes</a:t>
            </a:r>
          </a:p>
          <a:p>
            <a:pPr lvl="0"/>
            <a:r>
              <a:rPr lang="en-US" sz="1200" u="none" kern="1200" dirty="0" smtClean="0">
                <a:solidFill>
                  <a:schemeClr val="tx1"/>
                </a:solidFill>
                <a:effectLst/>
                <a:latin typeface="+mn-lt"/>
                <a:ea typeface="+mn-ea"/>
                <a:cs typeface="+mn-cs"/>
              </a:rPr>
              <a:t>Use the Notes pane for delivery notes or to provide additional details for the audience. You can see these notes in Presenter View during your presentation. </a:t>
            </a:r>
          </a:p>
          <a:p>
            <a:pPr lvl="0"/>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extLst>
      <p:ext uri="{BB962C8B-B14F-4D97-AF65-F5344CB8AC3E}">
        <p14:creationId xmlns:p14="http://schemas.microsoft.com/office/powerpoint/2010/main" val="2566602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a:p>
        </p:txBody>
      </p:sp>
    </p:spTree>
    <p:extLst>
      <p:ext uri="{BB962C8B-B14F-4D97-AF65-F5344CB8AC3E}">
        <p14:creationId xmlns:p14="http://schemas.microsoft.com/office/powerpoint/2010/main" val="3718671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a:noFill/>
        </p:spPr>
        <p:txBody>
          <a:bodyPr/>
          <a:lstStyle/>
          <a:p>
            <a:r>
              <a:rPr lang="en-US"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11</a:t>
            </a:fld>
            <a:endParaRPr lang="en-U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extLst>
      <p:ext uri="{BB962C8B-B14F-4D97-AF65-F5344CB8AC3E}">
        <p14:creationId xmlns:p14="http://schemas.microsoft.com/office/powerpoint/2010/main" val="1894341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7107" name="Rectangle 25"/>
          <p:cNvSpPr>
            <a:spLocks noGrp="1" noChangeArrowheads="1"/>
          </p:cNvSpPr>
          <p:nvPr>
            <p:ph type="ftr" sz="quarter" idx="4"/>
          </p:nvPr>
        </p:nvSpPr>
        <p:spPr>
          <a:noFill/>
        </p:spPr>
        <p:txBody>
          <a:bodyPr/>
          <a:lstStyle/>
          <a:p>
            <a:r>
              <a:rPr lang="en-US"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12</a:t>
            </a:fld>
            <a:endParaRPr lang="en-US"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a:lnSpc>
                <a:spcPct val="80000"/>
              </a:lnSpc>
              <a:buFontTx/>
              <a:buNone/>
            </a:pPr>
            <a:endParaRPr lang="en-US" dirty="0" smtClean="0"/>
          </a:p>
        </p:txBody>
      </p:sp>
    </p:spTree>
    <p:extLst>
      <p:ext uri="{BB962C8B-B14F-4D97-AF65-F5344CB8AC3E}">
        <p14:creationId xmlns:p14="http://schemas.microsoft.com/office/powerpoint/2010/main" val="4195436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a:p>
        </p:txBody>
      </p:sp>
    </p:spTree>
    <p:extLst>
      <p:ext uri="{BB962C8B-B14F-4D97-AF65-F5344CB8AC3E}">
        <p14:creationId xmlns:p14="http://schemas.microsoft.com/office/powerpoint/2010/main" val="148806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slides will go through all the data points that can be used to pull lists of voters. Note that for your audience they will most commonly be searching by precincts within their county.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3971142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15</a:t>
            </a:fld>
            <a:endParaRPr lang="en-US" dirty="0"/>
          </a:p>
        </p:txBody>
      </p:sp>
    </p:spTree>
    <p:extLst>
      <p:ext uri="{BB962C8B-B14F-4D97-AF65-F5344CB8AC3E}">
        <p14:creationId xmlns:p14="http://schemas.microsoft.com/office/powerpoint/2010/main" val="184135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16</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extLst>
      <p:ext uri="{BB962C8B-B14F-4D97-AF65-F5344CB8AC3E}">
        <p14:creationId xmlns:p14="http://schemas.microsoft.com/office/powerpoint/2010/main" val="2822215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17</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extLst>
      <p:ext uri="{BB962C8B-B14F-4D97-AF65-F5344CB8AC3E}">
        <p14:creationId xmlns:p14="http://schemas.microsoft.com/office/powerpoint/2010/main" val="315943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3011" name="Rectangle 25"/>
          <p:cNvSpPr>
            <a:spLocks noGrp="1" noChangeArrowheads="1"/>
          </p:cNvSpPr>
          <p:nvPr>
            <p:ph type="ftr" sz="quarter" idx="4"/>
          </p:nvPr>
        </p:nvSpPr>
        <p:spPr>
          <a:noFill/>
        </p:spPr>
        <p:txBody>
          <a:bodyPr/>
          <a:lstStyle/>
          <a:p>
            <a:r>
              <a:rPr lang="en-US" dirty="0" smtClean="0"/>
              <a:t>Microsoft Confidential</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en-US" smtClean="0"/>
              <a:pPr/>
              <a:t>18</a:t>
            </a:fld>
            <a:endParaRPr lang="en-US" dirty="0" smtClean="0"/>
          </a:p>
        </p:txBody>
      </p:sp>
      <p:sp>
        <p:nvSpPr>
          <p:cNvPr id="43013" name="Rectangle 2"/>
          <p:cNvSpPr>
            <a:spLocks noGrp="1" noRot="1" noChangeAspect="1" noChangeArrowheads="1" noTextEdit="1"/>
          </p:cNvSpPr>
          <p:nvPr>
            <p:ph type="sldImg"/>
          </p:nvPr>
        </p:nvSpPr>
        <p:spPr>
          <a:xfrm>
            <a:off x="1143000" y="450850"/>
            <a:ext cx="4572000" cy="3429000"/>
          </a:xfrm>
          <a:ln/>
        </p:spPr>
      </p:sp>
      <p:sp>
        <p:nvSpPr>
          <p:cNvPr id="43014" name="Rectangle 3"/>
          <p:cNvSpPr>
            <a:spLocks noGrp="1" noChangeArrowheads="1"/>
          </p:cNvSpPr>
          <p:nvPr>
            <p:ph type="body" idx="1"/>
          </p:nvPr>
        </p:nvSpPr>
        <p:spPr>
          <a:xfrm>
            <a:off x="307492" y="4130103"/>
            <a:ext cx="6261652" cy="4603230"/>
          </a:xfrm>
          <a:noFill/>
          <a:ln/>
        </p:spPr>
        <p:txBody>
          <a:bodyPr/>
          <a:lstStyle/>
          <a:p>
            <a:endParaRPr lang="en-US" dirty="0" smtClean="0"/>
          </a:p>
          <a:p>
            <a:endParaRPr lang="en-US" dirty="0" smtClean="0"/>
          </a:p>
          <a:p>
            <a:endParaRPr lang="en-US" dirty="0" smtClean="0"/>
          </a:p>
        </p:txBody>
      </p:sp>
    </p:spTree>
    <p:extLst>
      <p:ext uri="{BB962C8B-B14F-4D97-AF65-F5344CB8AC3E}">
        <p14:creationId xmlns:p14="http://schemas.microsoft.com/office/powerpoint/2010/main" val="357650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extLst>
      <p:ext uri="{BB962C8B-B14F-4D97-AF65-F5344CB8AC3E}">
        <p14:creationId xmlns:p14="http://schemas.microsoft.com/office/powerpoint/2010/main" val="414153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extLst>
      <p:ext uri="{BB962C8B-B14F-4D97-AF65-F5344CB8AC3E}">
        <p14:creationId xmlns:p14="http://schemas.microsoft.com/office/powerpoint/2010/main" val="256984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a:t>
            </a:r>
            <a:r>
              <a:rPr lang="en-US" dirty="0" err="1" smtClean="0"/>
              <a:t>homescreen</a:t>
            </a:r>
            <a:r>
              <a:rPr lang="en-US" baseline="0" dirty="0" smtClean="0"/>
              <a:t> with election breakdowns for 2012.</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extLst>
      <p:ext uri="{BB962C8B-B14F-4D97-AF65-F5344CB8AC3E}">
        <p14:creationId xmlns:p14="http://schemas.microsoft.com/office/powerpoint/2010/main" val="989992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extLst>
      <p:ext uri="{BB962C8B-B14F-4D97-AF65-F5344CB8AC3E}">
        <p14:creationId xmlns:p14="http://schemas.microsoft.com/office/powerpoint/2010/main" val="227613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r>
              <a:rPr lang="en-US" sz="1200" u="none" kern="1200" dirty="0" smtClean="0">
                <a:solidFill>
                  <a:schemeClr val="tx1"/>
                </a:solidFill>
                <a:effectLst/>
                <a:latin typeface="+mn-lt"/>
                <a:ea typeface="+mn-ea"/>
                <a:cs typeface="+mn-cs"/>
              </a:rPr>
              <a:t>This is another option for an overview slide. </a:t>
            </a:r>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27518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7</a:t>
            </a:fld>
            <a:endParaRPr lang="en-US"/>
          </a:p>
        </p:txBody>
      </p:sp>
    </p:spTree>
    <p:extLst>
      <p:ext uri="{BB962C8B-B14F-4D97-AF65-F5344CB8AC3E}">
        <p14:creationId xmlns:p14="http://schemas.microsoft.com/office/powerpoint/2010/main" val="1274400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3938690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a:p>
        </p:txBody>
      </p:sp>
    </p:spTree>
    <p:extLst>
      <p:ext uri="{BB962C8B-B14F-4D97-AF65-F5344CB8AC3E}">
        <p14:creationId xmlns:p14="http://schemas.microsoft.com/office/powerpoint/2010/main" val="729986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11/11/2015</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11/11/2015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11/11/2015</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11/11/2015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11/11/2015</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mailto:gopdata@texasgop.org" TargetMode="External"/><Relationship Id="rId2" Type="http://schemas.openxmlformats.org/officeDocument/2006/relationships/hyperlink" Target="mailto:mburley@texasgop.org" TargetMode="External"/><Relationship Id="rId1" Type="http://schemas.openxmlformats.org/officeDocument/2006/relationships/slideLayout" Target="../slideLayouts/slideLayout2.xml"/><Relationship Id="rId4" Type="http://schemas.openxmlformats.org/officeDocument/2006/relationships/hyperlink" Target="https://www.gopdatacenter.com/Innovation/Help/Videos.aspx" TargetMode="Externa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gopdata@texasgop.or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en-US" dirty="0" smtClean="0">
                <a:solidFill>
                  <a:srgbClr val="800000"/>
                </a:solidFill>
              </a:rPr>
              <a:t>GOP Data Center </a:t>
            </a:r>
            <a:br>
              <a:rPr lang="en-US" dirty="0" smtClean="0">
                <a:solidFill>
                  <a:srgbClr val="800000"/>
                </a:solidFill>
              </a:rPr>
            </a:br>
            <a:r>
              <a:rPr lang="en-US" dirty="0" smtClean="0">
                <a:solidFill>
                  <a:srgbClr val="800000"/>
                </a:solidFill>
              </a:rPr>
              <a:t>User Guid</a:t>
            </a:r>
            <a:r>
              <a:rPr lang="en-US" dirty="0">
                <a:solidFill>
                  <a:srgbClr val="800000"/>
                </a:solidFill>
              </a:rPr>
              <a:t>e</a:t>
            </a:r>
          </a:p>
        </p:txBody>
      </p:sp>
      <p:sp>
        <p:nvSpPr>
          <p:cNvPr id="3" name="Subtitle 2"/>
          <p:cNvSpPr>
            <a:spLocks noGrp="1"/>
          </p:cNvSpPr>
          <p:nvPr>
            <p:ph type="subTitle" idx="1"/>
            <p:custDataLst>
              <p:tags r:id="rId3"/>
            </p:custDataLst>
          </p:nvPr>
        </p:nvSpPr>
        <p:spPr>
          <a:xfrm>
            <a:off x="2743200" y="4495800"/>
            <a:ext cx="6067928" cy="990600"/>
          </a:xfrm>
        </p:spPr>
        <p:txBody>
          <a:bodyPr>
            <a:noAutofit/>
          </a:bodyPr>
          <a:lstStyle/>
          <a:p>
            <a:r>
              <a:rPr lang="en-US" sz="1800" b="1" dirty="0" smtClean="0">
                <a:latin typeface="+mj-lt"/>
              </a:rPr>
              <a:t>Michael Burley 	</a:t>
            </a:r>
          </a:p>
          <a:p>
            <a:r>
              <a:rPr lang="en-US" sz="1800" b="1" dirty="0" smtClean="0">
                <a:latin typeface="+mj-lt"/>
              </a:rPr>
              <a:t>Data Director</a:t>
            </a:r>
            <a:endParaRPr lang="en-US" sz="1800" b="1" dirty="0">
              <a:latin typeface="+mn-lt"/>
            </a:endParaRPr>
          </a:p>
        </p:txBody>
      </p:sp>
      <p:pic>
        <p:nvPicPr>
          <p:cNvPr id="4" name="Picture 3" descr="logo-MECHL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457200"/>
            <a:ext cx="7086600" cy="1295400"/>
          </a:xfrm>
          <a:prstGeom prst="rect">
            <a:avLst/>
          </a:prstGeom>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676" y="24203"/>
            <a:ext cx="4267200" cy="509197"/>
          </a:xfrm>
        </p:spPr>
        <p:txBody>
          <a:bodyPr>
            <a:normAutofit fontScale="90000"/>
          </a:bodyPr>
          <a:lstStyle/>
          <a:p>
            <a:r>
              <a:rPr lang="en-US" sz="2800" b="1" u="sng" dirty="0" smtClean="0">
                <a:solidFill>
                  <a:srgbClr val="FF0000"/>
                </a:solidFill>
              </a:rPr>
              <a:t>Voting History </a:t>
            </a:r>
            <a:endParaRPr lang="en-US" sz="2800" b="1" u="sng" dirty="0">
              <a:solidFill>
                <a:srgbClr val="FF0000"/>
              </a:solidFill>
            </a:endParaRPr>
          </a:p>
        </p:txBody>
      </p:sp>
      <p:pic>
        <p:nvPicPr>
          <p:cNvPr id="10" name="Picture 9" descr="Screenshot 2015-09-29 15.22.4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914400"/>
            <a:ext cx="9144000" cy="3959112"/>
          </a:xfrm>
          <a:prstGeom prst="rect">
            <a:avLst/>
          </a:prstGeom>
        </p:spPr>
      </p:pic>
      <p:sp>
        <p:nvSpPr>
          <p:cNvPr id="11" name="TextBox 10"/>
          <p:cNvSpPr txBox="1"/>
          <p:nvPr/>
        </p:nvSpPr>
        <p:spPr>
          <a:xfrm>
            <a:off x="0" y="5181600"/>
            <a:ext cx="9144000" cy="707886"/>
          </a:xfrm>
          <a:prstGeom prst="rect">
            <a:avLst/>
          </a:prstGeom>
          <a:noFill/>
        </p:spPr>
        <p:txBody>
          <a:bodyPr wrap="square" rtlCol="0">
            <a:spAutoFit/>
          </a:bodyPr>
          <a:lstStyle/>
          <a:p>
            <a:pPr marL="285750" indent="-285750">
              <a:buFont typeface="Arial"/>
              <a:buChar char="•"/>
            </a:pPr>
            <a:r>
              <a:rPr lang="en-US" sz="2000" dirty="0" smtClean="0"/>
              <a:t>In this example you can see that the person voted early in the general election in ‘12, </a:t>
            </a:r>
            <a:r>
              <a:rPr lang="fr-FR" sz="2000" dirty="0" smtClean="0"/>
              <a:t>’</a:t>
            </a:r>
            <a:r>
              <a:rPr lang="en-US" sz="2000" dirty="0" smtClean="0"/>
              <a:t>11, ‘10, ‘08, &amp; </a:t>
            </a:r>
            <a:r>
              <a:rPr lang="fr-FR" sz="2000" dirty="0" smtClean="0"/>
              <a:t>’</a:t>
            </a:r>
            <a:r>
              <a:rPr lang="en-US" sz="2000" dirty="0" smtClean="0"/>
              <a:t>06 and voted at the polls in the ‘05 general. </a:t>
            </a:r>
            <a:endParaRPr lang="en-US" sz="2000" dirty="0"/>
          </a:p>
        </p:txBody>
      </p:sp>
      <p:sp>
        <p:nvSpPr>
          <p:cNvPr id="12" name="TextBox 11"/>
          <p:cNvSpPr txBox="1"/>
          <p:nvPr/>
        </p:nvSpPr>
        <p:spPr>
          <a:xfrm>
            <a:off x="76200" y="6019800"/>
            <a:ext cx="9067800" cy="707886"/>
          </a:xfrm>
          <a:prstGeom prst="rect">
            <a:avLst/>
          </a:prstGeom>
          <a:noFill/>
        </p:spPr>
        <p:txBody>
          <a:bodyPr wrap="square" rtlCol="0">
            <a:spAutoFit/>
          </a:bodyPr>
          <a:lstStyle/>
          <a:p>
            <a:pPr marL="285750" indent="-285750">
              <a:buFont typeface="Arial"/>
              <a:buChar char="•"/>
            </a:pPr>
            <a:r>
              <a:rPr lang="en-US" sz="2000" dirty="0" smtClean="0"/>
              <a:t>You can also see that this person voted in the ‘06, ‘10, &amp; ‘12 Republican primary &amp; the Democratic primary in ‘08.</a:t>
            </a:r>
            <a:endParaRPr lang="en-US" sz="2000"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16735" y="0"/>
            <a:ext cx="4721352" cy="612648"/>
          </a:xfrm>
        </p:spPr>
        <p:txBody>
          <a:bodyPr>
            <a:normAutofit/>
          </a:bodyPr>
          <a:lstStyle/>
          <a:p>
            <a:pPr>
              <a:defRPr/>
            </a:pPr>
            <a:r>
              <a:rPr lang="en-US" sz="2800" b="1" u="sng" dirty="0" smtClean="0">
                <a:solidFill>
                  <a:srgbClr val="FF0000"/>
                </a:solidFill>
              </a:rPr>
              <a:t>Voting Frequency </a:t>
            </a:r>
          </a:p>
        </p:txBody>
      </p:sp>
      <p:pic>
        <p:nvPicPr>
          <p:cNvPr id="2" name="Picture 1" descr="Screenshot 2015-09-29 15.31.31.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685800"/>
            <a:ext cx="9144000" cy="2095500"/>
          </a:xfrm>
          <a:prstGeom prst="rect">
            <a:avLst/>
          </a:prstGeom>
        </p:spPr>
      </p:pic>
      <p:sp>
        <p:nvSpPr>
          <p:cNvPr id="3" name="TextBox 2"/>
          <p:cNvSpPr txBox="1"/>
          <p:nvPr/>
        </p:nvSpPr>
        <p:spPr>
          <a:xfrm>
            <a:off x="0" y="3352800"/>
            <a:ext cx="4953000" cy="1015663"/>
          </a:xfrm>
          <a:prstGeom prst="rect">
            <a:avLst/>
          </a:prstGeom>
          <a:noFill/>
        </p:spPr>
        <p:txBody>
          <a:bodyPr wrap="square" rtlCol="0">
            <a:spAutoFit/>
          </a:bodyPr>
          <a:lstStyle/>
          <a:p>
            <a:pPr marL="285750" indent="-285750">
              <a:buFont typeface="Arial"/>
              <a:buChar char="•"/>
            </a:pPr>
            <a:r>
              <a:rPr lang="en-US" sz="2000" dirty="0" smtClean="0"/>
              <a:t>The voter frequency score is a method of looking at how turnout has been for the particular voter over the past 4 elections.  </a:t>
            </a:r>
          </a:p>
        </p:txBody>
      </p:sp>
      <p:sp>
        <p:nvSpPr>
          <p:cNvPr id="4" name="TextBox 3"/>
          <p:cNvSpPr txBox="1"/>
          <p:nvPr/>
        </p:nvSpPr>
        <p:spPr>
          <a:xfrm>
            <a:off x="-4984" y="4800600"/>
            <a:ext cx="5029200" cy="1292662"/>
          </a:xfrm>
          <a:prstGeom prst="rect">
            <a:avLst/>
          </a:prstGeom>
          <a:noFill/>
        </p:spPr>
        <p:txBody>
          <a:bodyPr wrap="square" rtlCol="0">
            <a:spAutoFit/>
          </a:bodyPr>
          <a:lstStyle/>
          <a:p>
            <a:pPr marL="285750" indent="-285750">
              <a:buFont typeface="Arial"/>
              <a:buChar char="•"/>
            </a:pPr>
            <a:r>
              <a:rPr lang="en-US" sz="2000" dirty="0" smtClean="0"/>
              <a:t>In Texas the following elections are taken into consideration to calculate the </a:t>
            </a:r>
            <a:r>
              <a:rPr lang="en-US" sz="2000" dirty="0" smtClean="0">
                <a:solidFill>
                  <a:srgbClr val="FF0000"/>
                </a:solidFill>
              </a:rPr>
              <a:t>overall</a:t>
            </a:r>
            <a:r>
              <a:rPr lang="en-US" sz="2000" dirty="0" smtClean="0"/>
              <a:t> voter frequency score: </a:t>
            </a:r>
          </a:p>
          <a:p>
            <a:endParaRPr lang="en-US" dirty="0"/>
          </a:p>
        </p:txBody>
      </p:sp>
      <p:pic>
        <p:nvPicPr>
          <p:cNvPr id="5" name="Picture 4" descr="Screenshot 2015-09-29 15.44.4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2743200"/>
            <a:ext cx="1676400" cy="4114800"/>
          </a:xfrm>
          <a:prstGeom prst="rect">
            <a:avLst/>
          </a:prstGeom>
        </p:spPr>
      </p:pic>
      <p:sp>
        <p:nvSpPr>
          <p:cNvPr id="15" name="Right Arrow 14"/>
          <p:cNvSpPr/>
          <p:nvPr/>
        </p:nvSpPr>
        <p:spPr>
          <a:xfrm rot="19089790">
            <a:off x="2058831" y="2706514"/>
            <a:ext cx="1210980" cy="467169"/>
          </a:xfrm>
          <a:prstGeom prst="rightArrow">
            <a:avLst/>
          </a:prstGeom>
          <a:ln/>
        </p:spPr>
        <p:style>
          <a:lnRef idx="1">
            <a:schemeClr val="accent2"/>
          </a:lnRef>
          <a:fillRef idx="3">
            <a:schemeClr val="accent2"/>
          </a:fillRef>
          <a:effectRef idx="2">
            <a:schemeClr val="accent2"/>
          </a:effectRef>
          <a:fontRef idx="minor">
            <a:schemeClr val="lt1"/>
          </a:fontRef>
        </p:style>
        <p:txBody>
          <a:bodyPr/>
          <a:lstStyle/>
          <a:p>
            <a:endParaRPr lang="en-US" dirty="0"/>
          </a:p>
        </p:txBody>
      </p:sp>
      <p:sp>
        <p:nvSpPr>
          <p:cNvPr id="16" name="Right Arrow 15"/>
          <p:cNvSpPr/>
          <p:nvPr/>
        </p:nvSpPr>
        <p:spPr>
          <a:xfrm>
            <a:off x="4876800" y="4876800"/>
            <a:ext cx="1167727" cy="576597"/>
          </a:xfrm>
          <a:prstGeom prst="rightArrow">
            <a:avLst/>
          </a:prstGeom>
          <a:ln/>
        </p:spPr>
        <p:style>
          <a:lnRef idx="1">
            <a:schemeClr val="accent2"/>
          </a:lnRef>
          <a:fillRef idx="3">
            <a:schemeClr val="accent2"/>
          </a:fillRef>
          <a:effectRef idx="2">
            <a:schemeClr val="accent2"/>
          </a:effectRef>
          <a:fontRef idx="minor">
            <a:schemeClr val="lt1"/>
          </a:fontRef>
        </p:style>
        <p:txBody>
          <a:bodyPr/>
          <a:lstStyle/>
          <a:p>
            <a:endParaRPr lang="en-US" dirty="0"/>
          </a:p>
        </p:txBody>
      </p:sp>
    </p:spTree>
    <p:custDataLst>
      <p:tags r:id="rId1"/>
    </p:custData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2988"/>
            <a:ext cx="4134641" cy="523220"/>
          </a:xfrm>
          <a:prstGeom prst="rect">
            <a:avLst/>
          </a:prstGeom>
        </p:spPr>
        <p:txBody>
          <a:bodyPr wrap="none">
            <a:spAutoFit/>
          </a:bodyPr>
          <a:lstStyle/>
          <a:p>
            <a:r>
              <a:rPr lang="en-US" sz="2800" b="1" u="sng" dirty="0">
                <a:solidFill>
                  <a:srgbClr val="FF0000"/>
                </a:solidFill>
              </a:rPr>
              <a:t>Navigating to Basic Counts</a:t>
            </a:r>
          </a:p>
        </p:txBody>
      </p:sp>
      <p:pic>
        <p:nvPicPr>
          <p:cNvPr id="8" name="Picture 7" descr="Powerpoint 1 .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609600"/>
            <a:ext cx="4953000" cy="3276600"/>
          </a:xfrm>
          <a:prstGeom prst="rect">
            <a:avLst/>
          </a:prstGeom>
        </p:spPr>
      </p:pic>
      <p:pic>
        <p:nvPicPr>
          <p:cNvPr id="9" name="Picture 8" descr="Screenshot 2015-09-29 16.31.1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29200" y="3777129"/>
            <a:ext cx="3733800" cy="3048000"/>
          </a:xfrm>
          <a:prstGeom prst="rect">
            <a:avLst/>
          </a:prstGeom>
        </p:spPr>
      </p:pic>
      <p:sp>
        <p:nvSpPr>
          <p:cNvPr id="10" name="Oval Callout 9"/>
          <p:cNvSpPr/>
          <p:nvPr/>
        </p:nvSpPr>
        <p:spPr>
          <a:xfrm>
            <a:off x="5867400" y="685800"/>
            <a:ext cx="2712421" cy="1256553"/>
          </a:xfrm>
          <a:prstGeom prst="wedgeEllipseCallout">
            <a:avLst>
              <a:gd name="adj1" fmla="val -130160"/>
              <a:gd name="adj2" fmla="val 9494"/>
            </a:avLst>
          </a:prstGeom>
          <a:ln/>
        </p:spPr>
        <p:style>
          <a:lnRef idx="2">
            <a:schemeClr val="accent2"/>
          </a:lnRef>
          <a:fillRef idx="1">
            <a:schemeClr val="lt1"/>
          </a:fillRef>
          <a:effectRef idx="0">
            <a:schemeClr val="accent2"/>
          </a:effectRef>
          <a:fontRef idx="minor">
            <a:schemeClr val="dk1"/>
          </a:fontRef>
        </p:style>
        <p:txBody>
          <a:bodyPr/>
          <a:lstStyle/>
          <a:p>
            <a:r>
              <a:rPr lang="en-US" sz="2000" b="1" dirty="0" smtClean="0">
                <a:solidFill>
                  <a:srgbClr val="FF0000"/>
                </a:solidFill>
              </a:rPr>
              <a:t>Click on the Tools Menu</a:t>
            </a:r>
            <a:endParaRPr lang="en-US" sz="2000" b="1" dirty="0">
              <a:solidFill>
                <a:srgbClr val="FF0000"/>
              </a:solidFill>
            </a:endParaRPr>
          </a:p>
        </p:txBody>
      </p:sp>
      <p:sp>
        <p:nvSpPr>
          <p:cNvPr id="11" name="Oval Callout 10"/>
          <p:cNvSpPr/>
          <p:nvPr/>
        </p:nvSpPr>
        <p:spPr>
          <a:xfrm>
            <a:off x="1600200" y="4114800"/>
            <a:ext cx="2667000" cy="1242779"/>
          </a:xfrm>
          <a:prstGeom prst="wedgeEllipseCallout">
            <a:avLst>
              <a:gd name="adj1" fmla="val 178944"/>
              <a:gd name="adj2" fmla="val 53775"/>
            </a:avLst>
          </a:prstGeom>
          <a:ln/>
        </p:spPr>
        <p:style>
          <a:lnRef idx="2">
            <a:schemeClr val="accent2"/>
          </a:lnRef>
          <a:fillRef idx="1">
            <a:schemeClr val="lt1"/>
          </a:fillRef>
          <a:effectRef idx="0">
            <a:schemeClr val="accent2"/>
          </a:effectRef>
          <a:fontRef idx="minor">
            <a:schemeClr val="dk1"/>
          </a:fontRef>
        </p:style>
        <p:txBody>
          <a:bodyPr/>
          <a:lstStyle/>
          <a:p>
            <a:r>
              <a:rPr lang="en-US" sz="2000" b="1" dirty="0" smtClean="0">
                <a:solidFill>
                  <a:srgbClr val="FF0000"/>
                </a:solidFill>
              </a:rPr>
              <a:t>Click on Basic Counts </a:t>
            </a:r>
            <a:endParaRPr lang="en-US" sz="2000" b="1" dirty="0">
              <a:solidFill>
                <a:srgbClr val="FF0000"/>
              </a:solidFill>
            </a:endParaRPr>
          </a:p>
        </p:txBody>
      </p:sp>
    </p:spTree>
    <p:custDataLst>
      <p:tags r:id="rId1"/>
    </p:custData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0" y="152400"/>
            <a:ext cx="5486400" cy="461665"/>
          </a:xfrm>
          <a:prstGeom prst="rect">
            <a:avLst/>
          </a:prstGeom>
          <a:noFill/>
        </p:spPr>
        <p:txBody>
          <a:bodyPr wrap="square" rtlCol="0">
            <a:spAutoFit/>
          </a:bodyPr>
          <a:lstStyle/>
          <a:p>
            <a:r>
              <a:rPr lang="en-US" sz="2400" b="1" u="sng" dirty="0" smtClean="0">
                <a:solidFill>
                  <a:srgbClr val="FF0000"/>
                </a:solidFill>
              </a:rPr>
              <a:t>Using Basic Counts </a:t>
            </a:r>
            <a:endParaRPr lang="en-US" sz="2400" b="1" u="sng" dirty="0">
              <a:solidFill>
                <a:srgbClr val="FF0000"/>
              </a:solidFill>
            </a:endParaRPr>
          </a:p>
        </p:txBody>
      </p:sp>
      <p:sp>
        <p:nvSpPr>
          <p:cNvPr id="9" name="TextBox 8"/>
          <p:cNvSpPr txBox="1"/>
          <p:nvPr/>
        </p:nvSpPr>
        <p:spPr>
          <a:xfrm>
            <a:off x="0" y="914400"/>
            <a:ext cx="6096000" cy="1200329"/>
          </a:xfrm>
          <a:prstGeom prst="rect">
            <a:avLst/>
          </a:prstGeom>
          <a:noFill/>
        </p:spPr>
        <p:txBody>
          <a:bodyPr wrap="square" rtlCol="0">
            <a:spAutoFit/>
          </a:bodyPr>
          <a:lstStyle/>
          <a:p>
            <a:pPr marL="285750" indent="-285750">
              <a:buFont typeface="Arial"/>
              <a:buChar char="•"/>
            </a:pPr>
            <a:r>
              <a:rPr lang="en-US" dirty="0" smtClean="0"/>
              <a:t>This is where you will be able to pull lists of voters in specific geographical areas based on various data points of your choosing. Click a menu to expand and view options. </a:t>
            </a:r>
          </a:p>
          <a:p>
            <a:endParaRPr lang="en-US" dirty="0"/>
          </a:p>
        </p:txBody>
      </p:sp>
      <p:pic>
        <p:nvPicPr>
          <p:cNvPr id="10" name="Picture 9" descr="Screenshot 2015-09-29 16.54.41.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151703"/>
            <a:ext cx="5715000" cy="4719744"/>
          </a:xfrm>
          <a:prstGeom prst="rect">
            <a:avLst/>
          </a:prstGeom>
        </p:spPr>
      </p:pic>
      <p:sp>
        <p:nvSpPr>
          <p:cNvPr id="11" name="TextBox 10"/>
          <p:cNvSpPr txBox="1"/>
          <p:nvPr/>
        </p:nvSpPr>
        <p:spPr>
          <a:xfrm>
            <a:off x="5867400" y="1752600"/>
            <a:ext cx="3276600" cy="3046988"/>
          </a:xfrm>
          <a:prstGeom prst="rect">
            <a:avLst/>
          </a:prstGeom>
          <a:noFill/>
        </p:spPr>
        <p:txBody>
          <a:bodyPr wrap="square" rtlCol="0">
            <a:spAutoFit/>
          </a:bodyPr>
          <a:lstStyle/>
          <a:p>
            <a:r>
              <a:rPr lang="en-US" sz="2400" dirty="0" smtClean="0">
                <a:solidFill>
                  <a:srgbClr val="FF0000"/>
                </a:solidFill>
              </a:rPr>
              <a:t>Examples for Using  Basic Counts: </a:t>
            </a:r>
          </a:p>
          <a:p>
            <a:pPr marL="285750" indent="-285750">
              <a:buFont typeface="Arial"/>
              <a:buChar char="•"/>
            </a:pPr>
            <a:r>
              <a:rPr lang="en-US" dirty="0" smtClean="0"/>
              <a:t>Creating a precinct walk/call list </a:t>
            </a:r>
          </a:p>
          <a:p>
            <a:pPr marL="285750" indent="-285750">
              <a:buFont typeface="Arial"/>
              <a:buChar char="•"/>
            </a:pPr>
            <a:r>
              <a:rPr lang="en-US" dirty="0" smtClean="0"/>
              <a:t>Pulling a list of all “Hard R” voters in your precinct, county, etc.  </a:t>
            </a:r>
          </a:p>
          <a:p>
            <a:pPr marL="285750" indent="-285750">
              <a:buFont typeface="Arial"/>
              <a:buChar char="•"/>
            </a:pPr>
            <a:r>
              <a:rPr lang="en-US" dirty="0" smtClean="0"/>
              <a:t>Creating an invite list for an event in your county </a:t>
            </a:r>
          </a:p>
          <a:p>
            <a:endParaRPr lang="en-US" dirty="0" smtClean="0"/>
          </a:p>
        </p:txBody>
      </p:sp>
      <p:sp>
        <p:nvSpPr>
          <p:cNvPr id="12" name="Rounded Rectangular Callout 11"/>
          <p:cNvSpPr/>
          <p:nvPr/>
        </p:nvSpPr>
        <p:spPr>
          <a:xfrm>
            <a:off x="5562601" y="4876800"/>
            <a:ext cx="3581399" cy="1066800"/>
          </a:xfrm>
          <a:prstGeom prst="wedgeRoundRectCallout">
            <a:avLst>
              <a:gd name="adj1" fmla="val -68837"/>
              <a:gd name="adj2" fmla="val -28742"/>
              <a:gd name="adj3" fmla="val 16667"/>
            </a:avLst>
          </a:prstGeom>
          <a:ln/>
        </p:spPr>
        <p:style>
          <a:lnRef idx="2">
            <a:schemeClr val="accent2"/>
          </a:lnRef>
          <a:fillRef idx="1">
            <a:schemeClr val="lt1"/>
          </a:fillRef>
          <a:effectRef idx="0">
            <a:schemeClr val="accent2"/>
          </a:effectRef>
          <a:fontRef idx="minor">
            <a:schemeClr val="dk1"/>
          </a:fontRef>
        </p:style>
        <p:txBody>
          <a:bodyPr/>
          <a:lstStyle/>
          <a:p>
            <a:r>
              <a:rPr lang="en-US" sz="1400" b="1" dirty="0" smtClean="0">
                <a:solidFill>
                  <a:srgbClr val="FF0000"/>
                </a:solidFill>
              </a:rPr>
              <a:t>All search criteria are based on “AND” logic, this means that your results will include voters that match all of the criteria you select. </a:t>
            </a:r>
            <a:endParaRPr lang="en-US" sz="1400" b="1" dirty="0">
              <a:solidFill>
                <a:srgbClr val="FF0000"/>
              </a:solidFill>
            </a:endParaRPr>
          </a:p>
        </p:txBody>
      </p:sp>
    </p:spTree>
    <p:custDataLst>
      <p:tags r:id="rId1"/>
    </p:custData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0918" y="-152400"/>
            <a:ext cx="6306672" cy="624541"/>
          </a:xfrm>
        </p:spPr>
        <p:txBody>
          <a:bodyPr>
            <a:normAutofit fontScale="90000"/>
          </a:bodyPr>
          <a:lstStyle/>
          <a:p>
            <a:r>
              <a:rPr lang="en-US" sz="2800" b="1" u="sng" dirty="0" smtClean="0">
                <a:solidFill>
                  <a:srgbClr val="FF0000"/>
                </a:solidFill>
              </a:rPr>
              <a:t>Selecting Criteria For Your Search – Geography </a:t>
            </a:r>
            <a:endParaRPr lang="en-US" sz="2800" b="1" u="sng" dirty="0">
              <a:solidFill>
                <a:srgbClr val="FF0000"/>
              </a:solidFill>
            </a:endParaRPr>
          </a:p>
        </p:txBody>
      </p:sp>
      <p:sp>
        <p:nvSpPr>
          <p:cNvPr id="7" name="Rectangle 6"/>
          <p:cNvSpPr/>
          <p:nvPr/>
        </p:nvSpPr>
        <p:spPr>
          <a:xfrm>
            <a:off x="5715000" y="685800"/>
            <a:ext cx="3048000" cy="3416320"/>
          </a:xfrm>
          <a:prstGeom prst="rect">
            <a:avLst/>
          </a:prstGeom>
        </p:spPr>
        <p:txBody>
          <a:bodyPr wrap="square">
            <a:spAutoFit/>
          </a:bodyPr>
          <a:lstStyle/>
          <a:p>
            <a:pPr marL="285750" indent="-285750">
              <a:buFont typeface="Arial"/>
              <a:buChar char="•"/>
            </a:pPr>
            <a:r>
              <a:rPr lang="en-US" dirty="0" smtClean="0"/>
              <a:t>You are able to search by many different geographical areas, click </a:t>
            </a:r>
            <a:r>
              <a:rPr lang="en-US" dirty="0"/>
              <a:t>on the link, check the box next to the desired district and select </a:t>
            </a:r>
            <a:r>
              <a:rPr lang="en-US" dirty="0">
                <a:solidFill>
                  <a:srgbClr val="FF0000"/>
                </a:solidFill>
              </a:rPr>
              <a:t>Save and OK</a:t>
            </a:r>
            <a:r>
              <a:rPr lang="en-US" dirty="0"/>
              <a:t>. (NOTE: You can only select from one of the three headings: District, Precincts or Cities/Zip. If you select from more than one it will not give you a count.)</a:t>
            </a:r>
          </a:p>
        </p:txBody>
      </p:sp>
      <p:pic>
        <p:nvPicPr>
          <p:cNvPr id="8" name="Picture 7" descr="Screenshot 2015-09-30 08.14.09.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15000" y="4267200"/>
            <a:ext cx="3302000" cy="2463800"/>
          </a:xfrm>
          <a:prstGeom prst="rect">
            <a:avLst/>
          </a:prstGeom>
        </p:spPr>
      </p:pic>
      <p:pic>
        <p:nvPicPr>
          <p:cNvPr id="9" name="Picture 8" descr="Screenshot 2015-09-30 08.14.47.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838200"/>
            <a:ext cx="5638800" cy="3352800"/>
          </a:xfrm>
          <a:prstGeom prst="rect">
            <a:avLst/>
          </a:prstGeom>
        </p:spPr>
      </p:pic>
      <p:sp>
        <p:nvSpPr>
          <p:cNvPr id="10" name="Oval Callout 9"/>
          <p:cNvSpPr/>
          <p:nvPr/>
        </p:nvSpPr>
        <p:spPr>
          <a:xfrm>
            <a:off x="11953" y="4800600"/>
            <a:ext cx="1542528" cy="1143000"/>
          </a:xfrm>
          <a:prstGeom prst="wedgeEllipseCallout">
            <a:avLst>
              <a:gd name="adj1" fmla="val -4367"/>
              <a:gd name="adj2" fmla="val -150124"/>
            </a:avLst>
          </a:prstGeom>
          <a:ln/>
        </p:spPr>
        <p:style>
          <a:lnRef idx="2">
            <a:schemeClr val="accent2"/>
          </a:lnRef>
          <a:fillRef idx="1">
            <a:schemeClr val="lt1"/>
          </a:fillRef>
          <a:effectRef idx="0">
            <a:schemeClr val="accent2"/>
          </a:effectRef>
          <a:fontRef idx="minor">
            <a:schemeClr val="dk1"/>
          </a:fontRef>
        </p:style>
        <p:txBody>
          <a:bodyPr/>
          <a:lstStyle/>
          <a:p>
            <a:r>
              <a:rPr lang="en-US" sz="1000" b="1" dirty="0" smtClean="0"/>
              <a:t>Use </a:t>
            </a:r>
            <a:r>
              <a:rPr lang="en-US" sz="1000" b="1" dirty="0"/>
              <a:t>w</a:t>
            </a:r>
            <a:r>
              <a:rPr lang="en-US" sz="1000" b="1" dirty="0" smtClean="0"/>
              <a:t>hen searching for all voters in a county, SD, LD, etc. </a:t>
            </a:r>
            <a:endParaRPr lang="en-US" sz="1000" b="1" dirty="0"/>
          </a:p>
        </p:txBody>
      </p:sp>
      <p:sp>
        <p:nvSpPr>
          <p:cNvPr id="11" name="Oval Callout 10"/>
          <p:cNvSpPr/>
          <p:nvPr/>
        </p:nvSpPr>
        <p:spPr>
          <a:xfrm>
            <a:off x="1828800" y="4724400"/>
            <a:ext cx="1668033" cy="942788"/>
          </a:xfrm>
          <a:prstGeom prst="wedgeEllipseCallout">
            <a:avLst>
              <a:gd name="adj1" fmla="val -231"/>
              <a:gd name="adj2" fmla="val -126090"/>
            </a:avLst>
          </a:prstGeom>
          <a:ln/>
        </p:spPr>
        <p:style>
          <a:lnRef idx="2">
            <a:schemeClr val="accent2"/>
          </a:lnRef>
          <a:fillRef idx="1">
            <a:schemeClr val="lt1"/>
          </a:fillRef>
          <a:effectRef idx="0">
            <a:schemeClr val="accent2"/>
          </a:effectRef>
          <a:fontRef idx="minor">
            <a:schemeClr val="dk1"/>
          </a:fontRef>
        </p:style>
        <p:txBody>
          <a:bodyPr/>
          <a:lstStyle/>
          <a:p>
            <a:r>
              <a:rPr lang="en-US" sz="1000" b="1" dirty="0" smtClean="0"/>
              <a:t>Use to search by precinct level within a county, CD, LD, SD. </a:t>
            </a:r>
            <a:endParaRPr lang="en-US" sz="1000" b="1" dirty="0"/>
          </a:p>
        </p:txBody>
      </p:sp>
      <p:sp>
        <p:nvSpPr>
          <p:cNvPr id="12" name="Oval Callout 11"/>
          <p:cNvSpPr/>
          <p:nvPr/>
        </p:nvSpPr>
        <p:spPr>
          <a:xfrm>
            <a:off x="3886200" y="4876800"/>
            <a:ext cx="1371600" cy="838200"/>
          </a:xfrm>
          <a:prstGeom prst="wedgeEllipseCallout">
            <a:avLst>
              <a:gd name="adj1" fmla="val -14297"/>
              <a:gd name="adj2" fmla="val -188837"/>
            </a:avLst>
          </a:prstGeom>
          <a:ln/>
        </p:spPr>
        <p:style>
          <a:lnRef idx="2">
            <a:schemeClr val="accent2"/>
          </a:lnRef>
          <a:fillRef idx="1">
            <a:schemeClr val="lt1"/>
          </a:fillRef>
          <a:effectRef idx="0">
            <a:schemeClr val="accent2"/>
          </a:effectRef>
          <a:fontRef idx="minor">
            <a:schemeClr val="dk1"/>
          </a:fontRef>
        </p:style>
        <p:txBody>
          <a:bodyPr/>
          <a:lstStyle/>
          <a:p>
            <a:r>
              <a:rPr lang="en-US" sz="1000" b="1" dirty="0" smtClean="0"/>
              <a:t>Use when searching by city or zip </a:t>
            </a:r>
            <a:endParaRPr lang="en-US" sz="1000" b="1" dirty="0"/>
          </a:p>
        </p:txBody>
      </p:sp>
      <p:sp>
        <p:nvSpPr>
          <p:cNvPr id="13" name="TextBox 12"/>
          <p:cNvSpPr txBox="1"/>
          <p:nvPr/>
        </p:nvSpPr>
        <p:spPr>
          <a:xfrm>
            <a:off x="1524000" y="5867400"/>
            <a:ext cx="3048000" cy="830997"/>
          </a:xfrm>
          <a:prstGeom prst="rect">
            <a:avLst/>
          </a:prstGeom>
          <a:noFill/>
        </p:spPr>
        <p:txBody>
          <a:bodyPr wrap="square" rtlCol="0">
            <a:spAutoFit/>
          </a:bodyPr>
          <a:lstStyle/>
          <a:p>
            <a:pPr marL="171450" indent="-171450">
              <a:buFont typeface="Arial"/>
              <a:buChar char="•"/>
            </a:pPr>
            <a:r>
              <a:rPr lang="en-US" sz="1200" b="1" dirty="0" smtClean="0"/>
              <a:t>Most of the time you will be searching by precinct within your county, make sure to always click SAVE and OK so your selection will show up in the search. </a:t>
            </a:r>
            <a:endParaRPr lang="en-US" sz="1200" b="1" dirty="0"/>
          </a:p>
        </p:txBody>
      </p:sp>
      <p:sp>
        <p:nvSpPr>
          <p:cNvPr id="14" name="Right Arrow 13"/>
          <p:cNvSpPr/>
          <p:nvPr/>
        </p:nvSpPr>
        <p:spPr>
          <a:xfrm>
            <a:off x="4495800" y="6096000"/>
            <a:ext cx="1160033" cy="429409"/>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0" y="0"/>
            <a:ext cx="7239000" cy="523220"/>
          </a:xfrm>
          <a:prstGeom prst="rect">
            <a:avLst/>
          </a:prstGeom>
          <a:noFill/>
        </p:spPr>
        <p:txBody>
          <a:bodyPr wrap="square" rtlCol="0">
            <a:spAutoFit/>
          </a:bodyPr>
          <a:lstStyle/>
          <a:p>
            <a:r>
              <a:rPr lang="en-US" sz="2800" b="1" dirty="0" smtClean="0">
                <a:solidFill>
                  <a:srgbClr val="FF0000"/>
                </a:solidFill>
              </a:rPr>
              <a:t>Selecting Criteria For Your Search- Voter Info  </a:t>
            </a:r>
            <a:endParaRPr lang="en-US" sz="2800" b="1" dirty="0">
              <a:solidFill>
                <a:srgbClr val="FF0000"/>
              </a:solidFill>
            </a:endParaRPr>
          </a:p>
        </p:txBody>
      </p:sp>
      <p:pic>
        <p:nvPicPr>
          <p:cNvPr id="9" name="Picture 8" descr="Screenshot 2015-09-30 08.34.19.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914400"/>
            <a:ext cx="6477000" cy="4267200"/>
          </a:xfrm>
          <a:prstGeom prst="rect">
            <a:avLst/>
          </a:prstGeom>
        </p:spPr>
      </p:pic>
      <p:sp>
        <p:nvSpPr>
          <p:cNvPr id="11" name="Rectangle 10"/>
          <p:cNvSpPr/>
          <p:nvPr/>
        </p:nvSpPr>
        <p:spPr>
          <a:xfrm>
            <a:off x="6400800" y="914400"/>
            <a:ext cx="2743200" cy="2862323"/>
          </a:xfrm>
          <a:prstGeom prst="rect">
            <a:avLst/>
          </a:prstGeom>
        </p:spPr>
        <p:txBody>
          <a:bodyPr wrap="square">
            <a:spAutoFit/>
          </a:bodyPr>
          <a:lstStyle/>
          <a:p>
            <a:pPr marL="285750" indent="-285750">
              <a:buFont typeface="Arial"/>
              <a:buChar char="•"/>
            </a:pPr>
            <a:r>
              <a:rPr lang="en-US" dirty="0"/>
              <a:t>Check the box next to each criteria in order to include them in your count</a:t>
            </a:r>
            <a:r>
              <a:rPr lang="en-US" dirty="0" smtClean="0"/>
              <a:t>. </a:t>
            </a:r>
          </a:p>
          <a:p>
            <a:pPr marL="285750" indent="-285750">
              <a:buFont typeface="Arial"/>
              <a:buChar char="•"/>
            </a:pPr>
            <a:endParaRPr lang="en-US" dirty="0" smtClean="0"/>
          </a:p>
          <a:p>
            <a:pPr marL="285750" indent="-285750">
              <a:buFont typeface="Arial"/>
              <a:buChar char="•"/>
            </a:pPr>
            <a:r>
              <a:rPr lang="en-US" dirty="0" smtClean="0"/>
              <a:t>Keep in mind that if you do not select any box under a category your count will include all voters. </a:t>
            </a:r>
            <a:endParaRPr lang="en-US" dirty="0"/>
          </a:p>
        </p:txBody>
      </p:sp>
      <p:sp>
        <p:nvSpPr>
          <p:cNvPr id="12" name="Oval Callout 11"/>
          <p:cNvSpPr/>
          <p:nvPr/>
        </p:nvSpPr>
        <p:spPr>
          <a:xfrm>
            <a:off x="1752600" y="5562600"/>
            <a:ext cx="2921598" cy="1143000"/>
          </a:xfrm>
          <a:prstGeom prst="wedgeEllipseCallout">
            <a:avLst>
              <a:gd name="adj1" fmla="val -63791"/>
              <a:gd name="adj2" fmla="val -313970"/>
            </a:avLst>
          </a:prstGeom>
          <a:ln/>
        </p:spPr>
        <p:style>
          <a:lnRef idx="2">
            <a:schemeClr val="accent2"/>
          </a:lnRef>
          <a:fillRef idx="1">
            <a:schemeClr val="lt1"/>
          </a:fillRef>
          <a:effectRef idx="0">
            <a:schemeClr val="accent2"/>
          </a:effectRef>
          <a:fontRef idx="minor">
            <a:schemeClr val="dk1"/>
          </a:fontRef>
        </p:style>
        <p:txBody>
          <a:bodyPr/>
          <a:lstStyle/>
          <a:p>
            <a:r>
              <a:rPr lang="en-US" sz="1200" b="1" dirty="0" smtClean="0"/>
              <a:t>Recall the definitions for “Observed Party” and “Calculated Party” that we covered on slide #9. </a:t>
            </a:r>
            <a:endParaRPr lang="en-US" sz="1200" b="1"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0" y="7471"/>
            <a:ext cx="8001000" cy="523220"/>
          </a:xfrm>
          <a:prstGeom prst="rect">
            <a:avLst/>
          </a:prstGeom>
          <a:noFill/>
        </p:spPr>
        <p:txBody>
          <a:bodyPr wrap="square" rtlCol="0">
            <a:spAutoFit/>
          </a:bodyPr>
          <a:lstStyle/>
          <a:p>
            <a:r>
              <a:rPr lang="en-US" sz="2800" b="1" dirty="0" smtClean="0">
                <a:solidFill>
                  <a:srgbClr val="FF0000"/>
                </a:solidFill>
              </a:rPr>
              <a:t>Selecting Criteria For Your Search- Voter Frequency </a:t>
            </a:r>
            <a:endParaRPr lang="en-US" sz="2800" b="1" dirty="0">
              <a:solidFill>
                <a:srgbClr val="FF0000"/>
              </a:solidFill>
            </a:endParaRPr>
          </a:p>
        </p:txBody>
      </p:sp>
      <p:pic>
        <p:nvPicPr>
          <p:cNvPr id="6" name="Picture 5" descr="Screenshot 2015-09-30 10.38.1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990600"/>
            <a:ext cx="5867400" cy="2819400"/>
          </a:xfrm>
          <a:prstGeom prst="rect">
            <a:avLst/>
          </a:prstGeom>
        </p:spPr>
      </p:pic>
      <p:sp>
        <p:nvSpPr>
          <p:cNvPr id="7" name="Rectangle 6"/>
          <p:cNvSpPr/>
          <p:nvPr/>
        </p:nvSpPr>
        <p:spPr>
          <a:xfrm>
            <a:off x="5513294" y="1066800"/>
            <a:ext cx="3657600" cy="1938992"/>
          </a:xfrm>
          <a:prstGeom prst="rect">
            <a:avLst/>
          </a:prstGeom>
        </p:spPr>
        <p:txBody>
          <a:bodyPr wrap="square">
            <a:spAutoFit/>
          </a:bodyPr>
          <a:lstStyle/>
          <a:p>
            <a:pPr marL="285750" indent="-285750">
              <a:buFont typeface="Arial"/>
              <a:buChar char="•"/>
            </a:pPr>
            <a:r>
              <a:rPr lang="en-US" sz="2400" dirty="0"/>
              <a:t>Voter Scores are generated by calculating voting participation based on the four previous elections.</a:t>
            </a:r>
          </a:p>
        </p:txBody>
      </p:sp>
      <p:sp>
        <p:nvSpPr>
          <p:cNvPr id="8" name="Rectangle 7"/>
          <p:cNvSpPr/>
          <p:nvPr/>
        </p:nvSpPr>
        <p:spPr>
          <a:xfrm>
            <a:off x="19424" y="3810000"/>
            <a:ext cx="3581400" cy="2031325"/>
          </a:xfrm>
          <a:prstGeom prst="rect">
            <a:avLst/>
          </a:prstGeom>
        </p:spPr>
        <p:txBody>
          <a:bodyPr wrap="square">
            <a:spAutoFit/>
          </a:bodyPr>
          <a:lstStyle/>
          <a:p>
            <a:pPr marL="285750" indent="-285750">
              <a:buFont typeface="Arial"/>
              <a:buChar char="•"/>
            </a:pPr>
            <a:endParaRPr lang="en-US" dirty="0" smtClean="0"/>
          </a:p>
          <a:p>
            <a:pPr marL="285750" indent="-285750">
              <a:buFont typeface="Arial"/>
              <a:buChar char="•"/>
            </a:pPr>
            <a:r>
              <a:rPr lang="en-US" dirty="0" smtClean="0"/>
              <a:t>Clicking </a:t>
            </a:r>
            <a:r>
              <a:rPr lang="en-US" dirty="0"/>
              <a:t>the Elections Considered link will generate a report of which elections were used in the voter score calculation</a:t>
            </a:r>
            <a:r>
              <a:rPr lang="en-US" dirty="0" smtClean="0"/>
              <a:t>. In Texas we use these to calculate the Overall Voter Frequency Score: </a:t>
            </a:r>
            <a:endParaRPr lang="en-US" dirty="0"/>
          </a:p>
        </p:txBody>
      </p:sp>
      <p:pic>
        <p:nvPicPr>
          <p:cNvPr id="9" name="Picture 8" descr="Screenshot 2015-09-30 10.40.2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3962400"/>
            <a:ext cx="1255117" cy="2794000"/>
          </a:xfrm>
          <a:prstGeom prst="rect">
            <a:avLst/>
          </a:prstGeom>
        </p:spPr>
      </p:pic>
      <p:sp>
        <p:nvSpPr>
          <p:cNvPr id="12" name="Up Arrow 11"/>
          <p:cNvSpPr/>
          <p:nvPr/>
        </p:nvSpPr>
        <p:spPr>
          <a:xfrm rot="5400000">
            <a:off x="2404035" y="5444565"/>
            <a:ext cx="398033" cy="1548504"/>
          </a:xfrm>
          <a:prstGeom prst="upArrow">
            <a:avLst/>
          </a:prstGeom>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dirty="0"/>
          </a:p>
        </p:txBody>
      </p:sp>
    </p:spTree>
    <p:custDataLst>
      <p:tags r:id="rId1"/>
    </p:custData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152400"/>
            <a:ext cx="8229600" cy="523220"/>
          </a:xfrm>
          <a:prstGeom prst="rect">
            <a:avLst/>
          </a:prstGeom>
          <a:noFill/>
        </p:spPr>
        <p:txBody>
          <a:bodyPr wrap="square" rtlCol="0">
            <a:spAutoFit/>
          </a:bodyPr>
          <a:lstStyle/>
          <a:p>
            <a:r>
              <a:rPr lang="en-US" sz="2800" b="1" dirty="0" smtClean="0">
                <a:solidFill>
                  <a:srgbClr val="FF0000"/>
                </a:solidFill>
              </a:rPr>
              <a:t>Selecting Criteria For Your Search- Voter History   </a:t>
            </a:r>
            <a:endParaRPr lang="en-US" sz="2800" b="1" dirty="0">
              <a:solidFill>
                <a:srgbClr val="FF0000"/>
              </a:solidFill>
            </a:endParaRPr>
          </a:p>
        </p:txBody>
      </p:sp>
      <p:pic>
        <p:nvPicPr>
          <p:cNvPr id="4" name="Picture 3" descr="Screenshot 2015-09-30 11.01.20.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400" y="914400"/>
            <a:ext cx="5600700" cy="4800600"/>
          </a:xfrm>
          <a:prstGeom prst="rect">
            <a:avLst/>
          </a:prstGeom>
        </p:spPr>
      </p:pic>
      <p:sp>
        <p:nvSpPr>
          <p:cNvPr id="5" name="Rectangle 4"/>
          <p:cNvSpPr/>
          <p:nvPr/>
        </p:nvSpPr>
        <p:spPr>
          <a:xfrm>
            <a:off x="5715000" y="838200"/>
            <a:ext cx="3429000" cy="1200329"/>
          </a:xfrm>
          <a:prstGeom prst="rect">
            <a:avLst/>
          </a:prstGeom>
        </p:spPr>
        <p:txBody>
          <a:bodyPr wrap="square">
            <a:spAutoFit/>
          </a:bodyPr>
          <a:lstStyle/>
          <a:p>
            <a:pPr marL="285750" indent="-285750">
              <a:buFont typeface="Arial"/>
              <a:buChar char="•"/>
            </a:pPr>
            <a:r>
              <a:rPr lang="en-US" dirty="0"/>
              <a:t>The Vote History Criteria menu displays each election, a variety of vote methods and Partisan Primary data.</a:t>
            </a:r>
          </a:p>
        </p:txBody>
      </p:sp>
      <p:sp>
        <p:nvSpPr>
          <p:cNvPr id="6" name="Rectangle 5"/>
          <p:cNvSpPr/>
          <p:nvPr/>
        </p:nvSpPr>
        <p:spPr>
          <a:xfrm>
            <a:off x="5791200" y="2133600"/>
            <a:ext cx="3352800" cy="923330"/>
          </a:xfrm>
          <a:prstGeom prst="rect">
            <a:avLst/>
          </a:prstGeom>
        </p:spPr>
        <p:txBody>
          <a:bodyPr wrap="square">
            <a:spAutoFit/>
          </a:bodyPr>
          <a:lstStyle/>
          <a:p>
            <a:pPr marL="285750" indent="-285750">
              <a:buFont typeface="Arial"/>
              <a:buChar char="•"/>
            </a:pPr>
            <a:r>
              <a:rPr lang="en-US" dirty="0"/>
              <a:t>In order to capture all voters of a single election, select the "Voted All Types" check box.</a:t>
            </a:r>
          </a:p>
        </p:txBody>
      </p:sp>
      <p:sp>
        <p:nvSpPr>
          <p:cNvPr id="7" name="Rectangle 6"/>
          <p:cNvSpPr/>
          <p:nvPr/>
        </p:nvSpPr>
        <p:spPr>
          <a:xfrm>
            <a:off x="5791200" y="3200400"/>
            <a:ext cx="3581400" cy="2585323"/>
          </a:xfrm>
          <a:prstGeom prst="rect">
            <a:avLst/>
          </a:prstGeom>
        </p:spPr>
        <p:txBody>
          <a:bodyPr wrap="square">
            <a:spAutoFit/>
          </a:bodyPr>
          <a:lstStyle/>
          <a:p>
            <a:pPr marL="285750" indent="-285750">
              <a:buFont typeface="Arial"/>
              <a:buChar char="•"/>
            </a:pPr>
            <a:r>
              <a:rPr lang="en-US" dirty="0"/>
              <a:t>The available election types are shown </a:t>
            </a:r>
            <a:r>
              <a:rPr lang="en-US" dirty="0" smtClean="0"/>
              <a:t>below, </a:t>
            </a:r>
            <a:r>
              <a:rPr lang="en-US" dirty="0"/>
              <a:t>along with their abbreviation that you will find in the Vote History section. </a:t>
            </a:r>
            <a:endParaRPr lang="en-US" dirty="0" smtClean="0"/>
          </a:p>
          <a:p>
            <a:r>
              <a:rPr lang="en-US" dirty="0"/>
              <a:t> </a:t>
            </a:r>
            <a:r>
              <a:rPr lang="en-US" dirty="0" smtClean="0"/>
              <a:t>            </a:t>
            </a:r>
          </a:p>
          <a:p>
            <a:r>
              <a:rPr lang="en-US" dirty="0"/>
              <a:t> </a:t>
            </a:r>
            <a:r>
              <a:rPr lang="en-US" dirty="0" smtClean="0"/>
              <a:t>                   G  </a:t>
            </a:r>
            <a:r>
              <a:rPr lang="en-US" dirty="0"/>
              <a:t>- General</a:t>
            </a:r>
          </a:p>
          <a:p>
            <a:r>
              <a:rPr lang="en-US" dirty="0" smtClean="0"/>
              <a:t>                    P  </a:t>
            </a:r>
            <a:r>
              <a:rPr lang="en-US" dirty="0"/>
              <a:t>- Primary</a:t>
            </a:r>
          </a:p>
          <a:p>
            <a:r>
              <a:rPr lang="en-US" dirty="0" smtClean="0"/>
              <a:t>                    R  </a:t>
            </a:r>
            <a:r>
              <a:rPr lang="en-US" dirty="0"/>
              <a:t>- Runoff</a:t>
            </a:r>
          </a:p>
          <a:p>
            <a:endParaRPr lang="en-US" dirty="0"/>
          </a:p>
        </p:txBody>
      </p:sp>
    </p:spTree>
    <p:custDataLst>
      <p:tags r:id="rId1"/>
    </p:custData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0"/>
            <a:ext cx="6629400" cy="523220"/>
          </a:xfrm>
          <a:prstGeom prst="rect">
            <a:avLst/>
          </a:prstGeom>
          <a:noFill/>
        </p:spPr>
        <p:txBody>
          <a:bodyPr wrap="square" rtlCol="0">
            <a:spAutoFit/>
          </a:bodyPr>
          <a:lstStyle/>
          <a:p>
            <a:r>
              <a:rPr lang="en-US" sz="2800" b="1" dirty="0" smtClean="0">
                <a:solidFill>
                  <a:srgbClr val="FF0000"/>
                </a:solidFill>
              </a:rPr>
              <a:t>Selecting Criteria For your Search- Other  </a:t>
            </a:r>
            <a:endParaRPr lang="en-US" sz="2800" b="1" dirty="0">
              <a:solidFill>
                <a:srgbClr val="FF0000"/>
              </a:solidFill>
            </a:endParaRPr>
          </a:p>
        </p:txBody>
      </p:sp>
      <p:pic>
        <p:nvPicPr>
          <p:cNvPr id="4" name="Picture 3" descr="Screenshot 2015-09-30 11.07.11.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388" y="762000"/>
            <a:ext cx="6248400" cy="3822700"/>
          </a:xfrm>
          <a:prstGeom prst="rect">
            <a:avLst/>
          </a:prstGeom>
        </p:spPr>
      </p:pic>
      <p:sp>
        <p:nvSpPr>
          <p:cNvPr id="5" name="Rectangle 4"/>
          <p:cNvSpPr/>
          <p:nvPr/>
        </p:nvSpPr>
        <p:spPr>
          <a:xfrm>
            <a:off x="6324600" y="762000"/>
            <a:ext cx="2819400" cy="2585323"/>
          </a:xfrm>
          <a:prstGeom prst="rect">
            <a:avLst/>
          </a:prstGeom>
        </p:spPr>
        <p:txBody>
          <a:bodyPr wrap="square">
            <a:spAutoFit/>
          </a:bodyPr>
          <a:lstStyle/>
          <a:p>
            <a:pPr marL="285750" indent="-285750">
              <a:buFont typeface="Arial"/>
              <a:buChar char="•"/>
            </a:pPr>
            <a:r>
              <a:rPr lang="en-US" dirty="0"/>
              <a:t>Telephone Reliability Code is assigned to every phone number and is used to as a measure the likelihood that the listed phone number belongs to the individual to which it has been assigned.</a:t>
            </a:r>
          </a:p>
        </p:txBody>
      </p:sp>
    </p:spTree>
    <p:custDataLst>
      <p:tags r:id="rId1"/>
    </p:custData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96000" cy="609600"/>
          </a:xfrm>
        </p:spPr>
        <p:txBody>
          <a:bodyPr>
            <a:normAutofit fontScale="90000"/>
          </a:bodyPr>
          <a:lstStyle/>
          <a:p>
            <a:r>
              <a:rPr lang="en-US" dirty="0" smtClean="0"/>
              <a:t>Contact Information </a:t>
            </a:r>
            <a:endParaRPr lang="en-US" dirty="0"/>
          </a:p>
        </p:txBody>
      </p:sp>
      <p:sp>
        <p:nvSpPr>
          <p:cNvPr id="4" name="TextBox 3"/>
          <p:cNvSpPr txBox="1"/>
          <p:nvPr/>
        </p:nvSpPr>
        <p:spPr>
          <a:xfrm>
            <a:off x="76200" y="1082219"/>
            <a:ext cx="9144000" cy="4708981"/>
          </a:xfrm>
          <a:prstGeom prst="rect">
            <a:avLst/>
          </a:prstGeom>
          <a:noFill/>
        </p:spPr>
        <p:txBody>
          <a:bodyPr wrap="square" rtlCol="0">
            <a:spAutoFit/>
          </a:bodyPr>
          <a:lstStyle/>
          <a:p>
            <a:pPr marL="285750" indent="-285750">
              <a:buFont typeface="Arial"/>
              <a:buChar char="•"/>
            </a:pPr>
            <a:r>
              <a:rPr lang="en-US" sz="3000" b="1" dirty="0" smtClean="0">
                <a:solidFill>
                  <a:schemeClr val="bg1"/>
                </a:solidFill>
              </a:rPr>
              <a:t>Please contact RPT Data Director Michael Burley at </a:t>
            </a:r>
            <a:r>
              <a:rPr lang="en-US" sz="3000" b="1" dirty="0" smtClean="0">
                <a:solidFill>
                  <a:schemeClr val="bg1"/>
                </a:solidFill>
                <a:hlinkClick r:id="rId2"/>
              </a:rPr>
              <a:t>mburley@texasgop.org</a:t>
            </a:r>
            <a:r>
              <a:rPr lang="en-US" sz="3000" b="1" dirty="0" smtClean="0">
                <a:solidFill>
                  <a:schemeClr val="bg1"/>
                </a:solidFill>
              </a:rPr>
              <a:t> with </a:t>
            </a:r>
            <a:r>
              <a:rPr lang="en-US" sz="3000" b="1" dirty="0" smtClean="0">
                <a:solidFill>
                  <a:schemeClr val="bg1"/>
                </a:solidFill>
              </a:rPr>
              <a:t>any questions or concerns. </a:t>
            </a:r>
          </a:p>
          <a:p>
            <a:endParaRPr lang="en-US" sz="3000" b="1" dirty="0">
              <a:solidFill>
                <a:schemeClr val="bg1"/>
              </a:solidFill>
            </a:endParaRPr>
          </a:p>
          <a:p>
            <a:pPr marL="285750" indent="-285750">
              <a:buFont typeface="Arial"/>
              <a:buChar char="•"/>
            </a:pPr>
            <a:r>
              <a:rPr lang="en-US" sz="3000" b="1" dirty="0" smtClean="0">
                <a:solidFill>
                  <a:schemeClr val="bg1"/>
                </a:solidFill>
              </a:rPr>
              <a:t>To GOP Data Center request access forms please contact </a:t>
            </a:r>
            <a:r>
              <a:rPr lang="en-US" sz="3000" b="1" dirty="0" smtClean="0">
                <a:solidFill>
                  <a:schemeClr val="bg1"/>
                </a:solidFill>
                <a:hlinkClick r:id="rId3"/>
              </a:rPr>
              <a:t>gopdata@texasgop.org</a:t>
            </a:r>
            <a:r>
              <a:rPr lang="en-US" sz="3000" b="1" dirty="0" smtClean="0">
                <a:solidFill>
                  <a:schemeClr val="bg1"/>
                </a:solidFill>
              </a:rPr>
              <a:t>  </a:t>
            </a:r>
          </a:p>
          <a:p>
            <a:pPr marL="285750" indent="-285750">
              <a:buFont typeface="Arial"/>
              <a:buChar char="•"/>
            </a:pPr>
            <a:endParaRPr lang="en-US" sz="3000" b="1" dirty="0">
              <a:solidFill>
                <a:schemeClr val="bg1"/>
              </a:solidFill>
            </a:endParaRPr>
          </a:p>
          <a:p>
            <a:pPr marL="285750" indent="-285750">
              <a:buFont typeface="Arial"/>
              <a:buChar char="•"/>
            </a:pPr>
            <a:r>
              <a:rPr lang="en-US" sz="3000" b="1" dirty="0" smtClean="0">
                <a:solidFill>
                  <a:schemeClr val="bg1"/>
                </a:solidFill>
              </a:rPr>
              <a:t>Follow </a:t>
            </a:r>
            <a:r>
              <a:rPr lang="en-US" sz="3000" b="1" dirty="0">
                <a:solidFill>
                  <a:schemeClr val="bg1"/>
                </a:solidFill>
              </a:rPr>
              <a:t>this link </a:t>
            </a:r>
            <a:r>
              <a:rPr lang="en-US" sz="3000" b="1" dirty="0">
                <a:solidFill>
                  <a:schemeClr val="bg1"/>
                </a:solidFill>
                <a:hlinkClick r:id="rId4"/>
              </a:rPr>
              <a:t>https://www.gopdatacenter.com/Innovation/Help/</a:t>
            </a:r>
            <a:r>
              <a:rPr lang="en-US" sz="3000" b="1" dirty="0" smtClean="0">
                <a:solidFill>
                  <a:schemeClr val="bg1"/>
                </a:solidFill>
                <a:hlinkClick r:id="rId4"/>
              </a:rPr>
              <a:t>Videos.aspx</a:t>
            </a:r>
            <a:r>
              <a:rPr lang="en-US" sz="3000" b="1" dirty="0" smtClean="0">
                <a:solidFill>
                  <a:schemeClr val="bg1"/>
                </a:solidFill>
              </a:rPr>
              <a:t> for great help videos on GOP Data Center. </a:t>
            </a:r>
            <a:endParaRPr lang="en-US" sz="3000" b="1" dirty="0">
              <a:solidFill>
                <a:schemeClr val="bg1"/>
              </a:solidFill>
            </a:endParaRPr>
          </a:p>
        </p:txBody>
      </p:sp>
    </p:spTree>
    <p:extLst>
      <p:ext uri="{BB962C8B-B14F-4D97-AF65-F5344CB8AC3E}">
        <p14:creationId xmlns:p14="http://schemas.microsoft.com/office/powerpoint/2010/main" val="4241781750"/>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solidFill>
                  <a:srgbClr val="FF0000"/>
                </a:solidFill>
              </a:rPr>
              <a:t>We will discuss..</a:t>
            </a:r>
            <a:endParaRPr lang="en-US" b="1" dirty="0">
              <a:solidFill>
                <a:srgbClr val="FF0000"/>
              </a:solidFill>
            </a:endParaRPr>
          </a:p>
        </p:txBody>
      </p:sp>
      <p:sp>
        <p:nvSpPr>
          <p:cNvPr id="5" name="Content Placeholder 4"/>
          <p:cNvSpPr>
            <a:spLocks noGrp="1"/>
          </p:cNvSpPr>
          <p:nvPr>
            <p:ph idx="1"/>
            <p:custDataLst>
              <p:tags r:id="rId3"/>
            </p:custDataLst>
          </p:nvPr>
        </p:nvSpPr>
        <p:spPr/>
        <p:txBody>
          <a:bodyPr>
            <a:normAutofit/>
          </a:bodyPr>
          <a:lstStyle/>
          <a:p>
            <a:r>
              <a:rPr lang="en-US" dirty="0" smtClean="0"/>
              <a:t>Getting Access </a:t>
            </a:r>
          </a:p>
          <a:p>
            <a:r>
              <a:rPr lang="en-US" dirty="0" err="1" smtClean="0"/>
              <a:t>Homescreen</a:t>
            </a:r>
            <a:endParaRPr lang="en-US" dirty="0"/>
          </a:p>
          <a:p>
            <a:r>
              <a:rPr lang="en-US" dirty="0" smtClean="0"/>
              <a:t>Tools (Basic Counts &amp; Find A Voter) </a:t>
            </a:r>
          </a:p>
          <a:p>
            <a:r>
              <a:rPr lang="en-US" dirty="0" smtClean="0"/>
              <a:t>FAQ </a:t>
            </a:r>
          </a:p>
          <a:p>
            <a:r>
              <a:rPr lang="en-US" dirty="0" smtClean="0"/>
              <a:t>Support </a:t>
            </a:r>
          </a:p>
          <a:p>
            <a:pPr marL="0" indent="0">
              <a:buNone/>
            </a:pPr>
            <a:endParaRPr lang="en-US" dirty="0" smtClean="0"/>
          </a:p>
        </p:txBody>
      </p:sp>
    </p:spTree>
    <p:custDataLst>
      <p:tags r:id="rId1"/>
    </p:custData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0" y="152400"/>
            <a:ext cx="9144000" cy="784578"/>
          </a:xfrm>
          <a:prstGeom prst="rect">
            <a:avLst/>
          </a:prstGeom>
          <a:noFill/>
        </p:spPr>
        <p:txBody>
          <a:bodyPr wrap="square" rtlCol="0">
            <a:noAutofit/>
          </a:bodyPr>
          <a:lstStyle/>
          <a:p>
            <a:pPr algn="ctr"/>
            <a:r>
              <a:rPr lang="en-US" sz="3600" dirty="0" smtClean="0"/>
              <a:t>Getting Access to GOP Data Center </a:t>
            </a:r>
            <a:endParaRPr lang="en-US" sz="3600" dirty="0"/>
          </a:p>
        </p:txBody>
      </p:sp>
      <p:sp>
        <p:nvSpPr>
          <p:cNvPr id="6" name="TextBox 5"/>
          <p:cNvSpPr txBox="1"/>
          <p:nvPr/>
        </p:nvSpPr>
        <p:spPr>
          <a:xfrm>
            <a:off x="245796" y="969473"/>
            <a:ext cx="8669603" cy="4955203"/>
          </a:xfrm>
          <a:prstGeom prst="rect">
            <a:avLst/>
          </a:prstGeom>
          <a:noFill/>
        </p:spPr>
        <p:txBody>
          <a:bodyPr wrap="square" rtlCol="0">
            <a:spAutoFit/>
          </a:bodyPr>
          <a:lstStyle/>
          <a:p>
            <a:pPr marL="285750" indent="-285750">
              <a:buFont typeface="Arial"/>
              <a:buChar char="•"/>
            </a:pPr>
            <a:r>
              <a:rPr lang="en-US" sz="2800" dirty="0" smtClean="0">
                <a:solidFill>
                  <a:srgbClr val="FF0000"/>
                </a:solidFill>
              </a:rPr>
              <a:t>Every user </a:t>
            </a:r>
            <a:r>
              <a:rPr lang="en-US" sz="2800" dirty="0" smtClean="0"/>
              <a:t>will need to complete the GOP Data Center Access Request form, this must be fully completed and signed by an SREC member or your County Chair. </a:t>
            </a:r>
            <a:r>
              <a:rPr lang="en-US" sz="2800" dirty="0"/>
              <a:t> </a:t>
            </a:r>
            <a:endParaRPr lang="en-US" sz="2800" dirty="0" smtClean="0"/>
          </a:p>
          <a:p>
            <a:pPr marL="285750" indent="-285750">
              <a:buFont typeface="Arial"/>
              <a:buChar char="•"/>
            </a:pPr>
            <a:endParaRPr lang="en-US" sz="2800" dirty="0" smtClean="0"/>
          </a:p>
          <a:p>
            <a:pPr marL="285750" indent="-285750">
              <a:buFont typeface="Arial"/>
              <a:buChar char="•"/>
            </a:pPr>
            <a:r>
              <a:rPr lang="en-US" sz="2800" dirty="0" smtClean="0"/>
              <a:t>Candidates or persons working on behalf of a campaign must also complete the campaign agreement form. </a:t>
            </a:r>
          </a:p>
          <a:p>
            <a:pPr marL="285750" indent="-285750">
              <a:buFont typeface="Arial"/>
              <a:buChar char="•"/>
            </a:pPr>
            <a:endParaRPr lang="en-US" sz="2800" dirty="0" smtClean="0"/>
          </a:p>
          <a:p>
            <a:pPr marL="285750" indent="-285750">
              <a:buFont typeface="Arial"/>
              <a:buChar char="•"/>
            </a:pPr>
            <a:r>
              <a:rPr lang="en-US" sz="2800" dirty="0" smtClean="0"/>
              <a:t>Both forms can be found on the RPT website or requested by sending an email to </a:t>
            </a:r>
            <a:r>
              <a:rPr lang="en-US" sz="2800" dirty="0" smtClean="0">
                <a:hlinkClick r:id="rId3"/>
              </a:rPr>
              <a:t>gopdata@texasgop.org</a:t>
            </a:r>
            <a:r>
              <a:rPr lang="en-US" sz="2800" dirty="0" smtClean="0"/>
              <a:t> </a:t>
            </a:r>
            <a:endParaRPr lang="en-US" sz="2800" dirty="0" smtClean="0"/>
          </a:p>
          <a:p>
            <a:pPr marL="285750" indent="-285750">
              <a:buFont typeface="Arial"/>
              <a:buChar char="•"/>
            </a:pPr>
            <a:endParaRPr lang="en-US" dirty="0"/>
          </a:p>
          <a:p>
            <a:pPr marL="285750" indent="-285750">
              <a:buFont typeface="Arial"/>
              <a:buChar char="•"/>
            </a:pPr>
            <a:endParaRPr lang="en-US"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9756" y="0"/>
            <a:ext cx="5861756" cy="1066800"/>
          </a:xfrm>
          <a:prstGeom prst="rect">
            <a:avLst/>
          </a:prstGeom>
          <a:noFill/>
        </p:spPr>
        <p:txBody>
          <a:bodyPr wrap="square" rtlCol="0">
            <a:normAutofit/>
          </a:bodyPr>
          <a:lstStyle/>
          <a:p>
            <a:r>
              <a:rPr lang="en-US" sz="4400" dirty="0" smtClean="0"/>
              <a:t>Home screen</a:t>
            </a:r>
            <a:endParaRPr lang="en-US" sz="4400" dirty="0"/>
          </a:p>
        </p:txBody>
      </p:sp>
      <p:sp>
        <p:nvSpPr>
          <p:cNvPr id="5" name="TextBox 4"/>
          <p:cNvSpPr txBox="1"/>
          <p:nvPr/>
        </p:nvSpPr>
        <p:spPr>
          <a:xfrm>
            <a:off x="0" y="5967213"/>
            <a:ext cx="1981200" cy="923330"/>
          </a:xfrm>
          <a:prstGeom prst="rect">
            <a:avLst/>
          </a:prstGeom>
          <a:noFill/>
        </p:spPr>
        <p:txBody>
          <a:bodyPr wrap="square" rtlCol="0">
            <a:spAutoFit/>
          </a:bodyPr>
          <a:lstStyle/>
          <a:p>
            <a:r>
              <a:rPr lang="en-US" b="1" dirty="0" smtClean="0">
                <a:solidFill>
                  <a:srgbClr val="FF0000"/>
                </a:solidFill>
              </a:rPr>
              <a:t>Breakdown of the popular vote in 2012</a:t>
            </a:r>
            <a:endParaRPr lang="en-US" b="1" dirty="0">
              <a:solidFill>
                <a:srgbClr val="FF0000"/>
              </a:solidFill>
            </a:endParaRPr>
          </a:p>
        </p:txBody>
      </p:sp>
      <p:pic>
        <p:nvPicPr>
          <p:cNvPr id="6" name="Picture 5" descr="Screenshot 2015-09-29 10.44.53.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43000"/>
            <a:ext cx="9144000" cy="4565524"/>
          </a:xfrm>
          <a:prstGeom prst="rect">
            <a:avLst/>
          </a:prstGeom>
        </p:spPr>
      </p:pic>
      <p:sp>
        <p:nvSpPr>
          <p:cNvPr id="10" name="Right Arrow 9"/>
          <p:cNvSpPr/>
          <p:nvPr/>
        </p:nvSpPr>
        <p:spPr>
          <a:xfrm rot="19460633">
            <a:off x="364026" y="5445132"/>
            <a:ext cx="789777" cy="457200"/>
          </a:xfrm>
          <a:prstGeom prst="rightArrow">
            <a:avLst/>
          </a:prstGeom>
          <a:ln/>
        </p:spPr>
        <p:style>
          <a:lnRef idx="1">
            <a:schemeClr val="accent2"/>
          </a:lnRef>
          <a:fillRef idx="3">
            <a:schemeClr val="accent2"/>
          </a:fillRef>
          <a:effectRef idx="2">
            <a:schemeClr val="accent2"/>
          </a:effectRef>
          <a:fontRef idx="minor">
            <a:schemeClr val="lt1"/>
          </a:fontRef>
        </p:style>
        <p:txBody>
          <a:bodyPr/>
          <a:lstStyle/>
          <a:p>
            <a:endParaRPr lang="en-US" dirty="0"/>
          </a:p>
        </p:txBody>
      </p:sp>
      <p:sp>
        <p:nvSpPr>
          <p:cNvPr id="12" name="TextBox 11"/>
          <p:cNvSpPr txBox="1"/>
          <p:nvPr/>
        </p:nvSpPr>
        <p:spPr>
          <a:xfrm>
            <a:off x="6324600" y="6488668"/>
            <a:ext cx="2590800" cy="369332"/>
          </a:xfrm>
          <a:prstGeom prst="rect">
            <a:avLst/>
          </a:prstGeom>
          <a:noFill/>
        </p:spPr>
        <p:txBody>
          <a:bodyPr wrap="square" rtlCol="0">
            <a:spAutoFit/>
          </a:bodyPr>
          <a:lstStyle/>
          <a:p>
            <a:r>
              <a:rPr lang="en-US" b="1" dirty="0" smtClean="0">
                <a:solidFill>
                  <a:srgbClr val="FF0000"/>
                </a:solidFill>
              </a:rPr>
              <a:t>Turnout by party in 2012</a:t>
            </a:r>
            <a:endParaRPr lang="en-US" b="1" dirty="0">
              <a:solidFill>
                <a:srgbClr val="FF0000"/>
              </a:solidFill>
            </a:endParaRPr>
          </a:p>
        </p:txBody>
      </p:sp>
      <p:sp>
        <p:nvSpPr>
          <p:cNvPr id="13" name="Left Arrow 12"/>
          <p:cNvSpPr/>
          <p:nvPr/>
        </p:nvSpPr>
        <p:spPr>
          <a:xfrm rot="3447458">
            <a:off x="7325389" y="5880364"/>
            <a:ext cx="838200" cy="483622"/>
          </a:xfrm>
          <a:prstGeom prst="leftArrow">
            <a:avLst/>
          </a:prstGeom>
          <a:ln/>
        </p:spPr>
        <p:style>
          <a:lnRef idx="0">
            <a:schemeClr val="accent2"/>
          </a:lnRef>
          <a:fillRef idx="3">
            <a:schemeClr val="accent2"/>
          </a:fillRef>
          <a:effectRef idx="3">
            <a:schemeClr val="accent2"/>
          </a:effectRef>
          <a:fontRef idx="minor">
            <a:schemeClr val="lt1"/>
          </a:fontRef>
        </p:style>
        <p:txBody>
          <a:bodyPr/>
          <a:lstStyle/>
          <a:p>
            <a:endParaRPr lang="en-US" dirty="0"/>
          </a:p>
        </p:txBody>
      </p:sp>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owerpoint 1 .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57200"/>
            <a:ext cx="4953000" cy="3276600"/>
          </a:xfrm>
          <a:prstGeom prst="rect">
            <a:avLst/>
          </a:prstGeom>
        </p:spPr>
      </p:pic>
      <p:sp>
        <p:nvSpPr>
          <p:cNvPr id="9" name="TextBox 8"/>
          <p:cNvSpPr txBox="1"/>
          <p:nvPr/>
        </p:nvSpPr>
        <p:spPr>
          <a:xfrm>
            <a:off x="0" y="0"/>
            <a:ext cx="6400800" cy="584776"/>
          </a:xfrm>
          <a:prstGeom prst="rect">
            <a:avLst/>
          </a:prstGeom>
          <a:noFill/>
        </p:spPr>
        <p:txBody>
          <a:bodyPr wrap="square" rtlCol="0">
            <a:spAutoFit/>
          </a:bodyPr>
          <a:lstStyle/>
          <a:p>
            <a:r>
              <a:rPr lang="en-US" sz="3200" b="1" dirty="0">
                <a:solidFill>
                  <a:srgbClr val="FF0000"/>
                </a:solidFill>
              </a:rPr>
              <a:t>Navigate to Find a </a:t>
            </a:r>
            <a:r>
              <a:rPr lang="en-US" sz="3200" b="1" dirty="0" smtClean="0">
                <a:solidFill>
                  <a:srgbClr val="FF0000"/>
                </a:solidFill>
              </a:rPr>
              <a:t>Voter</a:t>
            </a:r>
            <a:endParaRPr lang="en-US" sz="3200" b="1" dirty="0">
              <a:solidFill>
                <a:srgbClr val="FF0000"/>
              </a:solidFill>
            </a:endParaRPr>
          </a:p>
        </p:txBody>
      </p:sp>
      <p:sp>
        <p:nvSpPr>
          <p:cNvPr id="11" name="TextBox 10"/>
          <p:cNvSpPr txBox="1"/>
          <p:nvPr/>
        </p:nvSpPr>
        <p:spPr>
          <a:xfrm>
            <a:off x="5257800" y="990600"/>
            <a:ext cx="2743200" cy="2585323"/>
          </a:xfrm>
          <a:prstGeom prst="rect">
            <a:avLst/>
          </a:prstGeom>
          <a:noFill/>
        </p:spPr>
        <p:txBody>
          <a:bodyPr wrap="square" rtlCol="0">
            <a:spAutoFit/>
          </a:bodyPr>
          <a:lstStyle/>
          <a:p>
            <a:pPr marL="285750" indent="-285750">
              <a:buFont typeface="Arial"/>
              <a:buChar char="•"/>
            </a:pPr>
            <a:r>
              <a:rPr lang="en-US" sz="2400" dirty="0" smtClean="0"/>
              <a:t>This feature is used to look up </a:t>
            </a:r>
            <a:r>
              <a:rPr lang="en-US" sz="2400" dirty="0" smtClean="0">
                <a:solidFill>
                  <a:srgbClr val="FF0000"/>
                </a:solidFill>
              </a:rPr>
              <a:t>individual</a:t>
            </a:r>
            <a:r>
              <a:rPr lang="en-US" sz="2400" dirty="0" smtClean="0"/>
              <a:t> voters within your assigned area of access.    </a:t>
            </a:r>
          </a:p>
          <a:p>
            <a:pPr marL="285750" indent="-285750">
              <a:buFont typeface="Arial"/>
              <a:buChar char="•"/>
            </a:pPr>
            <a:endParaRPr lang="en-US" dirty="0" smtClean="0"/>
          </a:p>
        </p:txBody>
      </p:sp>
      <p:sp>
        <p:nvSpPr>
          <p:cNvPr id="12" name="Rectangle 11"/>
          <p:cNvSpPr/>
          <p:nvPr/>
        </p:nvSpPr>
        <p:spPr>
          <a:xfrm>
            <a:off x="6477000" y="3810000"/>
            <a:ext cx="2667000" cy="2308324"/>
          </a:xfrm>
          <a:prstGeom prst="rect">
            <a:avLst/>
          </a:prstGeom>
        </p:spPr>
        <p:txBody>
          <a:bodyPr wrap="square">
            <a:spAutoFit/>
          </a:bodyPr>
          <a:lstStyle/>
          <a:p>
            <a:pPr marL="285750" indent="-285750">
              <a:buFont typeface="Arial"/>
              <a:buChar char="•"/>
            </a:pPr>
            <a:r>
              <a:rPr lang="en-US" sz="2400" dirty="0"/>
              <a:t>Click Tools in the main menu to navigate to the Find a Voter tool within the Tools </a:t>
            </a:r>
            <a:r>
              <a:rPr lang="en-US" sz="2400" dirty="0" smtClean="0"/>
              <a:t>page </a:t>
            </a:r>
            <a:endParaRPr lang="en-US" sz="2400" dirty="0"/>
          </a:p>
        </p:txBody>
      </p:sp>
      <p:pic>
        <p:nvPicPr>
          <p:cNvPr id="16" name="Picture 15" descr="Screenshot 2015-09-29 16.31.1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90800" y="3810000"/>
            <a:ext cx="3733800" cy="3048000"/>
          </a:xfrm>
          <a:prstGeom prst="rect">
            <a:avLst/>
          </a:prstGeom>
        </p:spPr>
      </p:pic>
      <p:sp>
        <p:nvSpPr>
          <p:cNvPr id="17" name="Left Arrow 16"/>
          <p:cNvSpPr/>
          <p:nvPr/>
        </p:nvSpPr>
        <p:spPr>
          <a:xfrm rot="10800000">
            <a:off x="1828800" y="5486400"/>
            <a:ext cx="1461845" cy="481704"/>
          </a:xfrm>
          <a:prstGeom prst="leftArrow">
            <a:avLst/>
          </a:prstGeom>
          <a:ln/>
        </p:spPr>
        <p:style>
          <a:lnRef idx="3">
            <a:schemeClr val="lt1"/>
          </a:lnRef>
          <a:fillRef idx="1">
            <a:schemeClr val="accent2"/>
          </a:fillRef>
          <a:effectRef idx="1">
            <a:schemeClr val="accent2"/>
          </a:effectRef>
          <a:fontRef idx="minor">
            <a:schemeClr val="lt1"/>
          </a:fontRef>
        </p:style>
        <p:txBody>
          <a:bodyPr/>
          <a:lstStyle/>
          <a:p>
            <a:endParaRPr lang="en-US" dirty="0"/>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838200"/>
          </a:xfrm>
        </p:spPr>
        <p:txBody>
          <a:bodyPr>
            <a:normAutofit/>
          </a:bodyPr>
          <a:lstStyle/>
          <a:p>
            <a:r>
              <a:rPr lang="en-US" sz="3200" b="1" dirty="0" smtClean="0">
                <a:solidFill>
                  <a:srgbClr val="FF0000"/>
                </a:solidFill>
              </a:rPr>
              <a:t>Using Voter Search </a:t>
            </a:r>
            <a:endParaRPr lang="en-US" sz="3200" b="1" dirty="0">
              <a:solidFill>
                <a:srgbClr val="FF0000"/>
              </a:solidFill>
            </a:endParaRPr>
          </a:p>
        </p:txBody>
      </p:sp>
      <p:pic>
        <p:nvPicPr>
          <p:cNvPr id="9" name="Picture 8" descr="Powerpoint 3 .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76601" y="0"/>
            <a:ext cx="5867400" cy="6858000"/>
          </a:xfrm>
          <a:prstGeom prst="rect">
            <a:avLst/>
          </a:prstGeom>
        </p:spPr>
      </p:pic>
      <p:sp>
        <p:nvSpPr>
          <p:cNvPr id="10" name="Rectangle 9"/>
          <p:cNvSpPr/>
          <p:nvPr/>
        </p:nvSpPr>
        <p:spPr>
          <a:xfrm>
            <a:off x="-28825" y="1066800"/>
            <a:ext cx="3276600" cy="3539431"/>
          </a:xfrm>
          <a:prstGeom prst="rect">
            <a:avLst/>
          </a:prstGeom>
        </p:spPr>
        <p:txBody>
          <a:bodyPr wrap="square">
            <a:spAutoFit/>
          </a:bodyPr>
          <a:lstStyle/>
          <a:p>
            <a:pPr marL="457200" indent="-457200">
              <a:buFont typeface="Arial"/>
              <a:buChar char="•"/>
            </a:pPr>
            <a:r>
              <a:rPr lang="en-US" sz="2800" dirty="0"/>
              <a:t>Voter records can be accessed using a variety of criteria including last name, first name, address, phone number, and county. </a:t>
            </a:r>
          </a:p>
        </p:txBody>
      </p:sp>
      <p:sp>
        <p:nvSpPr>
          <p:cNvPr id="12" name="Rectangle 11"/>
          <p:cNvSpPr/>
          <p:nvPr/>
        </p:nvSpPr>
        <p:spPr>
          <a:xfrm>
            <a:off x="0" y="4648200"/>
            <a:ext cx="3276600" cy="2246769"/>
          </a:xfrm>
          <a:prstGeom prst="rect">
            <a:avLst/>
          </a:prstGeom>
        </p:spPr>
        <p:txBody>
          <a:bodyPr wrap="square">
            <a:spAutoFit/>
          </a:bodyPr>
          <a:lstStyle/>
          <a:p>
            <a:pPr marL="457200" indent="-457200">
              <a:buFont typeface="Arial"/>
              <a:buChar char="•"/>
            </a:pPr>
            <a:r>
              <a:rPr lang="en-US" sz="2800" dirty="0"/>
              <a:t>Search using either exact match or closest match functionality.</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1969" y="0"/>
            <a:ext cx="3581400" cy="457200"/>
          </a:xfrm>
        </p:spPr>
        <p:txBody>
          <a:bodyPr>
            <a:normAutofit fontScale="90000"/>
          </a:bodyPr>
          <a:lstStyle/>
          <a:p>
            <a:r>
              <a:rPr lang="en-US" sz="3200" u="sng" dirty="0" smtClean="0">
                <a:solidFill>
                  <a:srgbClr val="FF0000"/>
                </a:solidFill>
              </a:rPr>
              <a:t>Voter Search Results </a:t>
            </a:r>
            <a:endParaRPr lang="en-US" sz="3200" u="sng" dirty="0">
              <a:solidFill>
                <a:srgbClr val="FF0000"/>
              </a:solidFill>
            </a:endParaRPr>
          </a:p>
        </p:txBody>
      </p:sp>
      <p:pic>
        <p:nvPicPr>
          <p:cNvPr id="10" name="Picture 9" descr="Powerpoint 4 .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762000"/>
            <a:ext cx="7315200" cy="5638800"/>
          </a:xfrm>
          <a:prstGeom prst="rect">
            <a:avLst/>
          </a:prstGeom>
        </p:spPr>
      </p:pic>
      <p:sp>
        <p:nvSpPr>
          <p:cNvPr id="11" name="TextBox 10"/>
          <p:cNvSpPr txBox="1"/>
          <p:nvPr/>
        </p:nvSpPr>
        <p:spPr>
          <a:xfrm>
            <a:off x="6934200" y="1219200"/>
            <a:ext cx="1981200" cy="2308324"/>
          </a:xfrm>
          <a:prstGeom prst="rect">
            <a:avLst/>
          </a:prstGeom>
          <a:noFill/>
        </p:spPr>
        <p:txBody>
          <a:bodyPr wrap="square" rtlCol="0">
            <a:spAutoFit/>
          </a:bodyPr>
          <a:lstStyle/>
          <a:p>
            <a:pPr marL="285750" indent="-285750">
              <a:buFont typeface="Arial"/>
              <a:buChar char="•"/>
            </a:pPr>
            <a:r>
              <a:rPr lang="en-US" sz="2400" dirty="0" smtClean="0"/>
              <a:t>All voters that match your criteria will be displayed here. </a:t>
            </a:r>
            <a:endParaRPr lang="en-US" sz="2400" dirty="0"/>
          </a:p>
        </p:txBody>
      </p:sp>
      <p:sp>
        <p:nvSpPr>
          <p:cNvPr id="12" name="Rectangle 11"/>
          <p:cNvSpPr/>
          <p:nvPr/>
        </p:nvSpPr>
        <p:spPr>
          <a:xfrm>
            <a:off x="6934200" y="3657600"/>
            <a:ext cx="2209800" cy="2308324"/>
          </a:xfrm>
          <a:prstGeom prst="rect">
            <a:avLst/>
          </a:prstGeom>
        </p:spPr>
        <p:txBody>
          <a:bodyPr wrap="square">
            <a:spAutoFit/>
          </a:bodyPr>
          <a:lstStyle/>
          <a:p>
            <a:pPr marL="285750" indent="-285750">
              <a:buFont typeface="Arial"/>
              <a:buChar char="•"/>
            </a:pPr>
            <a:r>
              <a:rPr lang="en-US" sz="2400" dirty="0"/>
              <a:t>V</a:t>
            </a:r>
            <a:r>
              <a:rPr lang="en-US" sz="2400" dirty="0" smtClean="0"/>
              <a:t>iew </a:t>
            </a:r>
            <a:r>
              <a:rPr lang="en-US" sz="2400" dirty="0"/>
              <a:t>a voter’s details by </a:t>
            </a:r>
            <a:r>
              <a:rPr lang="en-US" sz="2400" dirty="0" smtClean="0"/>
              <a:t>clicking </a:t>
            </a:r>
            <a:r>
              <a:rPr lang="en-US" sz="2400" dirty="0"/>
              <a:t>the magnifying glass.</a:t>
            </a:r>
          </a:p>
        </p:txBody>
      </p:sp>
    </p:spTree>
    <p:custDataLst>
      <p:tags r:id="rId1"/>
    </p:custData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564" y="21229"/>
            <a:ext cx="5818764" cy="533400"/>
          </a:xfrm>
        </p:spPr>
        <p:txBody>
          <a:bodyPr>
            <a:normAutofit/>
          </a:bodyPr>
          <a:lstStyle/>
          <a:p>
            <a:r>
              <a:rPr lang="en-US" sz="2800" u="sng" dirty="0" smtClean="0">
                <a:solidFill>
                  <a:srgbClr val="FF0000"/>
                </a:solidFill>
              </a:rPr>
              <a:t>Viewing Voter Personal Information</a:t>
            </a:r>
            <a:endParaRPr lang="en-US" sz="2800" u="sng" dirty="0">
              <a:solidFill>
                <a:srgbClr val="FF0000"/>
              </a:solidFill>
            </a:endParaRPr>
          </a:p>
        </p:txBody>
      </p:sp>
      <p:pic>
        <p:nvPicPr>
          <p:cNvPr id="5" name="Picture 4" descr="Powerpoint 5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8" y="990600"/>
            <a:ext cx="6450082" cy="4724400"/>
          </a:xfrm>
          <a:prstGeom prst="rect">
            <a:avLst/>
          </a:prstGeom>
        </p:spPr>
      </p:pic>
      <p:sp>
        <p:nvSpPr>
          <p:cNvPr id="6" name="Rectangle 5"/>
          <p:cNvSpPr/>
          <p:nvPr/>
        </p:nvSpPr>
        <p:spPr>
          <a:xfrm>
            <a:off x="6324600" y="381000"/>
            <a:ext cx="2819400" cy="2246769"/>
          </a:xfrm>
          <a:prstGeom prst="rect">
            <a:avLst/>
          </a:prstGeom>
        </p:spPr>
        <p:txBody>
          <a:bodyPr wrap="square">
            <a:spAutoFit/>
          </a:bodyPr>
          <a:lstStyle/>
          <a:p>
            <a:pPr marL="285750" indent="-285750">
              <a:buFont typeface="Arial"/>
              <a:buChar char="•"/>
            </a:pPr>
            <a:r>
              <a:rPr lang="en-US" sz="2000" dirty="0"/>
              <a:t>The personal information includes the voter's name, birthdate, age, gender, phone number, party, and voter score</a:t>
            </a:r>
          </a:p>
        </p:txBody>
      </p:sp>
      <p:sp>
        <p:nvSpPr>
          <p:cNvPr id="9" name="Rectangle 8"/>
          <p:cNvSpPr/>
          <p:nvPr/>
        </p:nvSpPr>
        <p:spPr>
          <a:xfrm>
            <a:off x="6324600" y="2971800"/>
            <a:ext cx="2819400" cy="3170099"/>
          </a:xfrm>
          <a:prstGeom prst="rect">
            <a:avLst/>
          </a:prstGeom>
        </p:spPr>
        <p:txBody>
          <a:bodyPr wrap="square">
            <a:spAutoFit/>
          </a:bodyPr>
          <a:lstStyle/>
          <a:p>
            <a:pPr marL="285750" indent="-285750">
              <a:buFont typeface="Arial"/>
              <a:buChar char="•"/>
            </a:pPr>
            <a:r>
              <a:rPr lang="en-US" sz="2000" dirty="0"/>
              <a:t>Users with certain site permissions will be able to modify certain aspects of the voter record including email, birthdate, gender, phone number, party (in select states), and secondary address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5486400" cy="609600"/>
          </a:xfrm>
        </p:spPr>
        <p:txBody>
          <a:bodyPr>
            <a:normAutofit/>
          </a:bodyPr>
          <a:lstStyle/>
          <a:p>
            <a:r>
              <a:rPr lang="en-US" sz="2800" b="1" u="sng" dirty="0" smtClean="0">
                <a:solidFill>
                  <a:srgbClr val="FF0000"/>
                </a:solidFill>
              </a:rPr>
              <a:t>Voting Information </a:t>
            </a:r>
            <a:endParaRPr lang="en-US" sz="2800" b="1" u="sng" dirty="0">
              <a:solidFill>
                <a:srgbClr val="FF0000"/>
              </a:solidFill>
            </a:endParaRPr>
          </a:p>
        </p:txBody>
      </p:sp>
      <p:sp>
        <p:nvSpPr>
          <p:cNvPr id="10" name="Rectangle 9"/>
          <p:cNvSpPr/>
          <p:nvPr/>
        </p:nvSpPr>
        <p:spPr>
          <a:xfrm>
            <a:off x="5334000" y="5181600"/>
            <a:ext cx="3505200" cy="1323439"/>
          </a:xfrm>
          <a:prstGeom prst="rect">
            <a:avLst/>
          </a:prstGeom>
        </p:spPr>
        <p:txBody>
          <a:bodyPr wrap="square">
            <a:spAutoFit/>
          </a:bodyPr>
          <a:lstStyle/>
          <a:p>
            <a:pPr marL="285750" indent="-285750">
              <a:buFont typeface="Arial"/>
              <a:buChar char="•"/>
            </a:pPr>
            <a:r>
              <a:rPr lang="en-US" sz="2000" dirty="0"/>
              <a:t>The District Information displays all of the political geography associated with a voter</a:t>
            </a:r>
          </a:p>
        </p:txBody>
      </p:sp>
      <p:sp>
        <p:nvSpPr>
          <p:cNvPr id="11" name="Left Arrow 10"/>
          <p:cNvSpPr/>
          <p:nvPr/>
        </p:nvSpPr>
        <p:spPr>
          <a:xfrm>
            <a:off x="4419600" y="5638800"/>
            <a:ext cx="1103033" cy="430145"/>
          </a:xfrm>
          <a:prstGeom prst="leftArrow">
            <a:avLst/>
          </a:prstGeom>
          <a:ln/>
        </p:spPr>
        <p:style>
          <a:lnRef idx="1">
            <a:schemeClr val="accent2"/>
          </a:lnRef>
          <a:fillRef idx="3">
            <a:schemeClr val="accent2"/>
          </a:fillRef>
          <a:effectRef idx="2">
            <a:schemeClr val="accent2"/>
          </a:effectRef>
          <a:fontRef idx="minor">
            <a:schemeClr val="lt1"/>
          </a:fontRef>
        </p:style>
        <p:txBody>
          <a:bodyPr/>
          <a:lstStyle/>
          <a:p>
            <a:endParaRPr lang="en-US" dirty="0"/>
          </a:p>
        </p:txBody>
      </p:sp>
      <p:sp>
        <p:nvSpPr>
          <p:cNvPr id="13" name="Rectangle 12"/>
          <p:cNvSpPr/>
          <p:nvPr/>
        </p:nvSpPr>
        <p:spPr>
          <a:xfrm>
            <a:off x="0" y="990600"/>
            <a:ext cx="3581400" cy="1477328"/>
          </a:xfrm>
          <a:prstGeom prst="rect">
            <a:avLst/>
          </a:prstGeom>
        </p:spPr>
        <p:txBody>
          <a:bodyPr wrap="square">
            <a:spAutoFit/>
          </a:bodyPr>
          <a:lstStyle/>
          <a:p>
            <a:pPr marL="285750" indent="-285750">
              <a:buFont typeface="Arial"/>
              <a:buChar char="•"/>
            </a:pPr>
            <a:r>
              <a:rPr lang="en-US" dirty="0"/>
              <a:t>The </a:t>
            </a:r>
            <a:r>
              <a:rPr lang="en-US" dirty="0" smtClean="0"/>
              <a:t>voter information tab </a:t>
            </a:r>
            <a:r>
              <a:rPr lang="en-US" dirty="0"/>
              <a:t>includes the voter's </a:t>
            </a:r>
            <a:r>
              <a:rPr lang="en-US" dirty="0" smtClean="0"/>
              <a:t>registration status, registration date, observed party, and RNC calculated party</a:t>
            </a:r>
            <a:endParaRPr lang="en-US" dirty="0"/>
          </a:p>
        </p:txBody>
      </p:sp>
      <p:sp>
        <p:nvSpPr>
          <p:cNvPr id="14" name="Left Arrow 13"/>
          <p:cNvSpPr/>
          <p:nvPr/>
        </p:nvSpPr>
        <p:spPr>
          <a:xfrm rot="12978911">
            <a:off x="2487997" y="2318146"/>
            <a:ext cx="759893" cy="416710"/>
          </a:xfrm>
          <a:prstGeom prst="leftArrow">
            <a:avLst>
              <a:gd name="adj1" fmla="val 43740"/>
              <a:gd name="adj2" fmla="val 50000"/>
            </a:avLst>
          </a:prstGeom>
          <a:ln/>
        </p:spPr>
        <p:style>
          <a:lnRef idx="1">
            <a:schemeClr val="accent2"/>
          </a:lnRef>
          <a:fillRef idx="3">
            <a:schemeClr val="accent2"/>
          </a:fillRef>
          <a:effectRef idx="2">
            <a:schemeClr val="accent2"/>
          </a:effectRef>
          <a:fontRef idx="minor">
            <a:schemeClr val="lt1"/>
          </a:fontRef>
        </p:style>
        <p:txBody>
          <a:bodyPr/>
          <a:lstStyle/>
          <a:p>
            <a:endParaRPr lang="en-US" dirty="0"/>
          </a:p>
        </p:txBody>
      </p:sp>
      <p:pic>
        <p:nvPicPr>
          <p:cNvPr id="18" name="Picture 17" descr="Screenshot 2015-09-29 16.11.35.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953000"/>
            <a:ext cx="4343400" cy="1752600"/>
          </a:xfrm>
          <a:prstGeom prst="rect">
            <a:avLst/>
          </a:prstGeom>
        </p:spPr>
      </p:pic>
      <p:pic>
        <p:nvPicPr>
          <p:cNvPr id="19" name="Picture 18" descr="Screenshot 2015-09-29 16.13.37.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2819400"/>
            <a:ext cx="9144000" cy="2046700"/>
          </a:xfrm>
          <a:prstGeom prst="rect">
            <a:avLst/>
          </a:prstGeom>
        </p:spPr>
      </p:pic>
      <p:sp>
        <p:nvSpPr>
          <p:cNvPr id="21" name="Oval Callout 20"/>
          <p:cNvSpPr/>
          <p:nvPr/>
        </p:nvSpPr>
        <p:spPr>
          <a:xfrm>
            <a:off x="6172200" y="685800"/>
            <a:ext cx="2971800" cy="1162050"/>
          </a:xfrm>
          <a:prstGeom prst="wedgeEllipseCallout">
            <a:avLst>
              <a:gd name="adj1" fmla="val -41972"/>
              <a:gd name="adj2" fmla="val 255658"/>
            </a:avLst>
          </a:prstGeom>
          <a:ln/>
        </p:spPr>
        <p:style>
          <a:lnRef idx="2">
            <a:schemeClr val="accent2"/>
          </a:lnRef>
          <a:fillRef idx="1">
            <a:schemeClr val="lt1"/>
          </a:fillRef>
          <a:effectRef idx="0">
            <a:schemeClr val="accent2"/>
          </a:effectRef>
          <a:fontRef idx="minor">
            <a:schemeClr val="dk1"/>
          </a:fontRef>
        </p:style>
        <p:txBody>
          <a:bodyPr/>
          <a:lstStyle/>
          <a:p>
            <a:pPr algn="ctr"/>
            <a:r>
              <a:rPr lang="en-US" sz="1200" b="1" dirty="0"/>
              <a:t>Calculated partisanship using partisan primary vote history and observations</a:t>
            </a:r>
            <a:endParaRPr lang="en-US" sz="1200" b="1" dirty="0">
              <a:solidFill>
                <a:schemeClr val="tx1"/>
              </a:solidFill>
            </a:endParaRPr>
          </a:p>
        </p:txBody>
      </p:sp>
      <p:sp>
        <p:nvSpPr>
          <p:cNvPr id="22" name="Oval Callout 21"/>
          <p:cNvSpPr/>
          <p:nvPr/>
        </p:nvSpPr>
        <p:spPr>
          <a:xfrm>
            <a:off x="3581400" y="685800"/>
            <a:ext cx="2514600" cy="933824"/>
          </a:xfrm>
          <a:prstGeom prst="wedgeEllipseCallout">
            <a:avLst>
              <a:gd name="adj1" fmla="val 17541"/>
              <a:gd name="adj2" fmla="val 331345"/>
            </a:avLst>
          </a:prstGeom>
          <a:ln/>
        </p:spPr>
        <p:style>
          <a:lnRef idx="2">
            <a:schemeClr val="accent2"/>
          </a:lnRef>
          <a:fillRef idx="1">
            <a:schemeClr val="lt1"/>
          </a:fillRef>
          <a:effectRef idx="0">
            <a:schemeClr val="accent2"/>
          </a:effectRef>
          <a:fontRef idx="minor">
            <a:schemeClr val="dk1"/>
          </a:fontRef>
        </p:style>
        <p:txBody>
          <a:bodyPr/>
          <a:lstStyle/>
          <a:p>
            <a:r>
              <a:rPr lang="en-US" sz="1200" b="1" dirty="0" smtClean="0"/>
              <a:t>Observed Party is based on a hard ID, like a phone call or door knock</a:t>
            </a:r>
            <a:endParaRPr lang="en-US" sz="1200" b="1" dirty="0"/>
          </a:p>
        </p:txBody>
      </p:sp>
    </p:spTree>
    <p:custDataLst>
      <p:tags r:id="rId1"/>
    </p:custData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1.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2.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13.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14.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15.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16.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7.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18.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19.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9.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1311</Words>
  <Application>Microsoft Office PowerPoint</Application>
  <PresentationFormat>On-screen Show (4:3)</PresentationFormat>
  <Paragraphs>133</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Georgia</vt:lpstr>
      <vt:lpstr>Training New Employees</vt:lpstr>
      <vt:lpstr>GOP Data Center  User Guide</vt:lpstr>
      <vt:lpstr>We will discuss..</vt:lpstr>
      <vt:lpstr>PowerPoint Presentation</vt:lpstr>
      <vt:lpstr>PowerPoint Presentation</vt:lpstr>
      <vt:lpstr>PowerPoint Presentation</vt:lpstr>
      <vt:lpstr>Using Voter Search </vt:lpstr>
      <vt:lpstr>Voter Search Results </vt:lpstr>
      <vt:lpstr>Viewing Voter Personal Information</vt:lpstr>
      <vt:lpstr>Voting Information </vt:lpstr>
      <vt:lpstr>Voting History </vt:lpstr>
      <vt:lpstr>Voting Frequency </vt:lpstr>
      <vt:lpstr>PowerPoint Presentation</vt:lpstr>
      <vt:lpstr>PowerPoint Presentation</vt:lpstr>
      <vt:lpstr>Selecting Criteria For Your Search – Geography </vt:lpstr>
      <vt:lpstr>PowerPoint Presentation</vt:lpstr>
      <vt:lpstr>PowerPoint Presentation</vt:lpstr>
      <vt:lpstr>PowerPoint Presentation</vt:lpstr>
      <vt:lpstr>PowerPoint Presentation</vt:lpstr>
      <vt:lpstr>Contact Information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2015-11-12T00:52:35Z</dcterms:modified>
</cp:coreProperties>
</file>