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82" r:id="rId2"/>
    <p:sldId id="294" r:id="rId3"/>
    <p:sldId id="304" r:id="rId4"/>
    <p:sldId id="283" r:id="rId5"/>
    <p:sldId id="284" r:id="rId6"/>
    <p:sldId id="305" r:id="rId7"/>
    <p:sldId id="296" r:id="rId8"/>
    <p:sldId id="297" r:id="rId9"/>
    <p:sldId id="298" r:id="rId10"/>
    <p:sldId id="299" r:id="rId11"/>
    <p:sldId id="300" r:id="rId12"/>
    <p:sldId id="301" r:id="rId13"/>
    <p:sldId id="285" r:id="rId14"/>
    <p:sldId id="286" r:id="rId15"/>
    <p:sldId id="307" r:id="rId16"/>
    <p:sldId id="306" r:id="rId17"/>
    <p:sldId id="287" r:id="rId18"/>
    <p:sldId id="288" r:id="rId19"/>
    <p:sldId id="295" r:id="rId20"/>
    <p:sldId id="292" r:id="rId21"/>
    <p:sldId id="293"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4" autoAdjust="0"/>
    <p:restoredTop sz="94660"/>
  </p:normalViewPr>
  <p:slideViewPr>
    <p:cSldViewPr>
      <p:cViewPr varScale="1">
        <p:scale>
          <a:sx n="74" d="100"/>
          <a:sy n="74" d="100"/>
        </p:scale>
        <p:origin x="78" y="82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D21317F-46CF-416A-AB6A-FA56589C70FD}" type="datetimeFigureOut">
              <a:rPr lang="en-US" smtClean="0"/>
              <a:pPr/>
              <a:t>1/26/2017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95C16A7-A4F2-408F-9460-76193376D740}" type="slidenum">
              <a:rPr lang="en-US" smtClean="0"/>
              <a:pPr/>
              <a:t>‹#›</a:t>
            </a:fld>
            <a:endParaRPr lang="en-US"/>
          </a:p>
        </p:txBody>
      </p:sp>
    </p:spTree>
    <p:extLst>
      <p:ext uri="{BB962C8B-B14F-4D97-AF65-F5344CB8AC3E}">
        <p14:creationId xmlns:p14="http://schemas.microsoft.com/office/powerpoint/2010/main" val="172264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2287CD2-429D-460C-97C0-BCFF8509CE09}" type="datetimeFigureOut">
              <a:rPr lang="en-US" smtClean="0"/>
              <a:pPr/>
              <a:t>1/26/2017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6095D8C-6973-498F-ABDA-6C9943EEAA3E}" type="slidenum">
              <a:rPr lang="en-US" smtClean="0"/>
              <a:pPr/>
              <a:t>‹#›</a:t>
            </a:fld>
            <a:endParaRPr lang="en-US"/>
          </a:p>
        </p:txBody>
      </p:sp>
    </p:spTree>
    <p:extLst>
      <p:ext uri="{BB962C8B-B14F-4D97-AF65-F5344CB8AC3E}">
        <p14:creationId xmlns:p14="http://schemas.microsoft.com/office/powerpoint/2010/main" val="971272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When filling vacancies,</a:t>
            </a:r>
            <a:r>
              <a:rPr lang="en-US" sz="1600" baseline="0" dirty="0" smtClean="0"/>
              <a:t> it is important to note that PROXY voting is not allowed. However voting by mail or email is, be sure you have confirmation that each seated Precinct Chairman received their ballot or call for votes. </a:t>
            </a:r>
          </a:p>
          <a:p>
            <a:r>
              <a:rPr lang="en-US" sz="1600" baseline="0" dirty="0" smtClean="0"/>
              <a:t>Once the votes have been returned, send confirmation and be sure to keep on file.</a:t>
            </a:r>
            <a:endParaRPr lang="en-US" sz="1600"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4</a:t>
            </a:fld>
            <a:endParaRPr lang="en-US"/>
          </a:p>
        </p:txBody>
      </p:sp>
    </p:spTree>
    <p:extLst>
      <p:ext uri="{BB962C8B-B14F-4D97-AF65-F5344CB8AC3E}">
        <p14:creationId xmlns:p14="http://schemas.microsoft.com/office/powerpoint/2010/main" val="685212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common misconception that if someone holds a Precinct Chairmanship</a:t>
            </a:r>
            <a:r>
              <a:rPr lang="en-US" baseline="0" dirty="0" smtClean="0"/>
              <a:t> and no one files, the position carries over to the next term. The term of office ends after the two year period. One must file again or be elected by the newly elected  CEC.  The same applies to Party Officers.</a:t>
            </a:r>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5</a:t>
            </a:fld>
            <a:endParaRPr lang="en-US"/>
          </a:p>
        </p:txBody>
      </p:sp>
    </p:spTree>
    <p:extLst>
      <p:ext uri="{BB962C8B-B14F-4D97-AF65-F5344CB8AC3E}">
        <p14:creationId xmlns:p14="http://schemas.microsoft.com/office/powerpoint/2010/main" val="981253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HANDOUT: County Chair Duties</a:t>
            </a:r>
          </a:p>
          <a:p>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7</a:t>
            </a:fld>
            <a:endParaRPr lang="en-US"/>
          </a:p>
        </p:txBody>
      </p:sp>
    </p:spTree>
    <p:extLst>
      <p:ext uri="{BB962C8B-B14F-4D97-AF65-F5344CB8AC3E}">
        <p14:creationId xmlns:p14="http://schemas.microsoft.com/office/powerpoint/2010/main" val="1270494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HANDOUT: Precinct Chair Duties</a:t>
            </a:r>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15</a:t>
            </a:fld>
            <a:endParaRPr lang="en-US"/>
          </a:p>
        </p:txBody>
      </p:sp>
    </p:spTree>
    <p:extLst>
      <p:ext uri="{BB962C8B-B14F-4D97-AF65-F5344CB8AC3E}">
        <p14:creationId xmlns:p14="http://schemas.microsoft.com/office/powerpoint/2010/main" val="3362429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HANDOUT: Precinct Chair Duties</a:t>
            </a:r>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16</a:t>
            </a:fld>
            <a:endParaRPr lang="en-US"/>
          </a:p>
        </p:txBody>
      </p:sp>
    </p:spTree>
    <p:extLst>
      <p:ext uri="{BB962C8B-B14F-4D97-AF65-F5344CB8AC3E}">
        <p14:creationId xmlns:p14="http://schemas.microsoft.com/office/powerpoint/2010/main" val="3581376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common misconception that if someone holds a Precinct Chairmanship</a:t>
            </a:r>
            <a:r>
              <a:rPr lang="en-US" baseline="0" dirty="0" smtClean="0"/>
              <a:t> and no one files, the position carries over to the next term. The term of office ends after the two year period. One must file again or be elected by the newly elected  CEC.  The same applies to Party Officers.</a:t>
            </a:r>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17</a:t>
            </a:fld>
            <a:endParaRPr lang="en-US"/>
          </a:p>
        </p:txBody>
      </p:sp>
    </p:spTree>
    <p:extLst>
      <p:ext uri="{BB962C8B-B14F-4D97-AF65-F5344CB8AC3E}">
        <p14:creationId xmlns:p14="http://schemas.microsoft.com/office/powerpoint/2010/main" val="713242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common misconception that if someone holds a Precinct Chairmanship</a:t>
            </a:r>
            <a:r>
              <a:rPr lang="en-US" baseline="0" dirty="0" smtClean="0"/>
              <a:t> and no one files, the position carries over to the next term. The term of office ends after the two year period. One must file again or be elected by the newly elected  CEC.  The same applies to Party Officers.</a:t>
            </a:r>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20</a:t>
            </a:fld>
            <a:endParaRPr lang="en-US"/>
          </a:p>
        </p:txBody>
      </p:sp>
    </p:spTree>
    <p:extLst>
      <p:ext uri="{BB962C8B-B14F-4D97-AF65-F5344CB8AC3E}">
        <p14:creationId xmlns:p14="http://schemas.microsoft.com/office/powerpoint/2010/main" val="1322785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96CC104-84F3-4E84-BCD1-A5197D800E03}" type="datetime1">
              <a:rPr lang="en-US" smtClean="0"/>
              <a:pPr/>
              <a:t>1/26/2017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4CBD4C-E203-4E28-8DA8-ECAF8F419F70}" type="datetime1">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6569C3-2011-46EE-AB62-7DCDC8631CC1}" type="datetime1">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F0700DC-9567-4BCF-AED8-261A2C584668}" type="datetime1">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DB5B870-A4F6-427B-8B58-710E1C0A5C69}" type="datetime1">
              <a:rPr lang="en-US" smtClean="0"/>
              <a:pPr/>
              <a:t>1/26/2017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285F15C-8E72-4C9B-A300-15D3B2C1ABF5}" type="datetime1">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9CA2A65-24EE-4D03-9A00-332766B3ADF5}" type="datetime1">
              <a:rPr lang="en-US" smtClean="0"/>
              <a:pPr/>
              <a:t>1/26/2017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A7AD1C-1765-4DC4-948C-BCC5C4CDB458}" type="datetime1">
              <a:rPr lang="en-US" smtClean="0"/>
              <a:pPr/>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B575F513-8AD3-41FD-9EC1-9AB84A03676D}" type="datetime1">
              <a:rPr lang="en-US" smtClean="0"/>
              <a:pPr/>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506A422-9161-49CD-8940-6F79FD4E4989}" type="slidenum">
              <a:rPr lang="en-US" smtClean="0"/>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EA24D93C-4FF5-45C4-9276-5AA184CD09DB}" type="datetime1">
              <a:rPr lang="en-US" smtClean="0"/>
              <a:pPr/>
              <a:t>1/26/2017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DA58BC0D-DFEF-476E-AEBE-05C1E190EA04}" type="datetime1">
              <a:rPr lang="en-US" smtClean="0"/>
              <a:pPr/>
              <a:t>1/26/2017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F530185-DDC8-4EF9-8A9F-C19C5011D029}" type="datetime1">
              <a:rPr lang="en-US" smtClean="0"/>
              <a:pPr/>
              <a:t>1/26/2017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endParaRPr lang="en-US" dirty="0" smtClean="0"/>
          </a:p>
        </p:txBody>
      </p:sp>
      <p:sp>
        <p:nvSpPr>
          <p:cNvPr id="2" name="Title 1"/>
          <p:cNvSpPr>
            <a:spLocks noGrp="1"/>
          </p:cNvSpPr>
          <p:nvPr>
            <p:ph type="ctrTitle"/>
          </p:nvPr>
        </p:nvSpPr>
        <p:spPr>
          <a:xfrm>
            <a:off x="609600" y="228600"/>
            <a:ext cx="7772400" cy="1371600"/>
          </a:xfrm>
        </p:spPr>
        <p:txBody>
          <a:bodyPr>
            <a:noAutofit/>
          </a:bodyPr>
          <a:lstStyle/>
          <a:p>
            <a:r>
              <a:rPr lang="en-US" sz="4400" b="1" dirty="0" smtClean="0">
                <a:solidFill>
                  <a:schemeClr val="tx1">
                    <a:lumMod val="50000"/>
                    <a:lumOff val="50000"/>
                  </a:schemeClr>
                </a:solidFill>
              </a:rPr>
              <a:t>County Party Structure</a:t>
            </a:r>
            <a:endParaRPr lang="en-US" sz="4400" dirty="0">
              <a:solidFill>
                <a:schemeClr val="tx1">
                  <a:lumMod val="50000"/>
                  <a:lumOff val="50000"/>
                </a:schemeClr>
              </a:solidFill>
            </a:endParaRPr>
          </a:p>
        </p:txBody>
      </p:sp>
      <p:pic>
        <p:nvPicPr>
          <p:cNvPr id="6" name="Content Placeholder 5" descr="RPT Elephant.JPG"/>
          <p:cNvPicPr>
            <a:picLocks noChangeAspect="1"/>
          </p:cNvPicPr>
          <p:nvPr/>
        </p:nvPicPr>
        <p:blipFill>
          <a:blip r:embed="rId2" cstate="print"/>
          <a:stretch>
            <a:fillRect/>
          </a:stretch>
        </p:blipFill>
        <p:spPr>
          <a:xfrm>
            <a:off x="2209800" y="2754884"/>
            <a:ext cx="4669028" cy="3493516"/>
          </a:xfrm>
          <a:prstGeom prst="rect">
            <a:avLst/>
          </a:prstGeom>
        </p:spPr>
      </p:pic>
    </p:spTree>
    <p:extLst>
      <p:ext uri="{BB962C8B-B14F-4D97-AF65-F5344CB8AC3E}">
        <p14:creationId xmlns:p14="http://schemas.microsoft.com/office/powerpoint/2010/main" val="2510845104"/>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County Executive Committee</a:t>
            </a:r>
            <a:endParaRPr lang="en-US" sz="4000" dirty="0"/>
          </a:p>
        </p:txBody>
      </p:sp>
      <p:sp>
        <p:nvSpPr>
          <p:cNvPr id="3" name="Content Placeholder 2"/>
          <p:cNvSpPr>
            <a:spLocks noGrp="1"/>
          </p:cNvSpPr>
          <p:nvPr>
            <p:ph sz="quarter" idx="1"/>
          </p:nvPr>
        </p:nvSpPr>
        <p:spPr>
          <a:xfrm>
            <a:off x="301752" y="1676400"/>
            <a:ext cx="8503920" cy="4572000"/>
          </a:xfrm>
        </p:spPr>
        <p:txBody>
          <a:bodyPr>
            <a:normAutofit fontScale="92500" lnSpcReduction="20000"/>
          </a:bodyPr>
          <a:lstStyle/>
          <a:p>
            <a:pPr lvl="0">
              <a:buClr>
                <a:srgbClr val="C00000"/>
              </a:buClr>
            </a:pPr>
            <a:r>
              <a:rPr lang="en-US" dirty="0" smtClean="0"/>
              <a:t>Recruit and provide </a:t>
            </a:r>
            <a:r>
              <a:rPr lang="en-US" dirty="0"/>
              <a:t>training for Precinct </a:t>
            </a:r>
            <a:r>
              <a:rPr lang="en-US" dirty="0" smtClean="0"/>
              <a:t>Chairmen</a:t>
            </a:r>
          </a:p>
          <a:p>
            <a:pPr lvl="0">
              <a:buClr>
                <a:srgbClr val="C00000"/>
              </a:buClr>
            </a:pPr>
            <a:endParaRPr lang="en-US" dirty="0" smtClean="0"/>
          </a:p>
          <a:p>
            <a:pPr lvl="0">
              <a:buClr>
                <a:srgbClr val="C00000"/>
              </a:buClr>
            </a:pPr>
            <a:r>
              <a:rPr lang="en-US" dirty="0" smtClean="0"/>
              <a:t>Appoint </a:t>
            </a:r>
            <a:r>
              <a:rPr lang="en-US" dirty="0"/>
              <a:t>officers and committees as needed </a:t>
            </a:r>
            <a:endParaRPr lang="en-US" dirty="0" smtClean="0"/>
          </a:p>
          <a:p>
            <a:pPr lvl="0">
              <a:buClr>
                <a:srgbClr val="C00000"/>
              </a:buClr>
            </a:pPr>
            <a:endParaRPr lang="en-US" dirty="0" smtClean="0"/>
          </a:p>
          <a:p>
            <a:pPr lvl="0">
              <a:buClr>
                <a:srgbClr val="C00000"/>
              </a:buClr>
            </a:pPr>
            <a:r>
              <a:rPr lang="en-US" dirty="0" smtClean="0"/>
              <a:t>Call </a:t>
            </a:r>
            <a:r>
              <a:rPr lang="en-US" dirty="0"/>
              <a:t>and </a:t>
            </a:r>
            <a:r>
              <a:rPr lang="en-US" dirty="0" smtClean="0"/>
              <a:t>preside </a:t>
            </a:r>
            <a:r>
              <a:rPr lang="en-US" dirty="0"/>
              <a:t>over all County </a:t>
            </a:r>
            <a:r>
              <a:rPr lang="en-US" dirty="0" smtClean="0"/>
              <a:t>Executive Committee meetings</a:t>
            </a:r>
          </a:p>
          <a:p>
            <a:pPr lvl="0">
              <a:buClr>
                <a:srgbClr val="C00000"/>
              </a:buClr>
            </a:pPr>
            <a:endParaRPr lang="en-US" dirty="0" smtClean="0"/>
          </a:p>
          <a:p>
            <a:pPr lvl="0">
              <a:buClr>
                <a:srgbClr val="C00000"/>
              </a:buClr>
            </a:pPr>
            <a:r>
              <a:rPr lang="en-US" dirty="0" smtClean="0"/>
              <a:t>Ensure  </a:t>
            </a:r>
            <a:r>
              <a:rPr lang="en-US" dirty="0"/>
              <a:t>meetings are held at least </a:t>
            </a:r>
            <a:r>
              <a:rPr lang="en-US" dirty="0" smtClean="0"/>
              <a:t>quarterly</a:t>
            </a:r>
          </a:p>
          <a:p>
            <a:pPr lvl="0">
              <a:buClr>
                <a:srgbClr val="C00000"/>
              </a:buClr>
            </a:pPr>
            <a:endParaRPr lang="en-US" dirty="0" smtClean="0"/>
          </a:p>
          <a:p>
            <a:pPr lvl="0">
              <a:buClr>
                <a:srgbClr val="C00000"/>
              </a:buClr>
            </a:pPr>
            <a:r>
              <a:rPr lang="en-US" dirty="0" smtClean="0"/>
              <a:t>Maintain </a:t>
            </a:r>
            <a:r>
              <a:rPr lang="en-US" dirty="0"/>
              <a:t>minutes of all meetings and a roster of all committee </a:t>
            </a:r>
            <a:r>
              <a:rPr lang="en-US" dirty="0" smtClean="0"/>
              <a:t>members</a:t>
            </a:r>
          </a:p>
          <a:p>
            <a:pPr lvl="1"/>
            <a:r>
              <a:rPr lang="en-US" dirty="0" smtClean="0"/>
              <a:t>Notify RPT of any changes as they occur</a:t>
            </a:r>
            <a:endParaRPr lang="en-US" dirty="0"/>
          </a:p>
          <a:p>
            <a:endParaRPr lang="en-US" dirty="0"/>
          </a:p>
        </p:txBody>
      </p:sp>
    </p:spTree>
    <p:extLst>
      <p:ext uri="{BB962C8B-B14F-4D97-AF65-F5344CB8AC3E}">
        <p14:creationId xmlns:p14="http://schemas.microsoft.com/office/powerpoint/2010/main" val="2882879580"/>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b="1" dirty="0" smtClean="0"/>
              <a:t>Local Public Face of Republicans</a:t>
            </a:r>
            <a:endParaRPr lang="en-US" sz="3800" dirty="0"/>
          </a:p>
        </p:txBody>
      </p:sp>
      <p:sp>
        <p:nvSpPr>
          <p:cNvPr id="3" name="Content Placeholder 2"/>
          <p:cNvSpPr>
            <a:spLocks noGrp="1"/>
          </p:cNvSpPr>
          <p:nvPr>
            <p:ph sz="quarter" idx="1"/>
          </p:nvPr>
        </p:nvSpPr>
        <p:spPr/>
        <p:txBody>
          <a:bodyPr/>
          <a:lstStyle/>
          <a:p>
            <a:pPr lvl="0">
              <a:buClr>
                <a:srgbClr val="C00000"/>
              </a:buClr>
            </a:pPr>
            <a:r>
              <a:rPr lang="en-US" dirty="0"/>
              <a:t>S</a:t>
            </a:r>
            <a:r>
              <a:rPr lang="en-US" dirty="0" smtClean="0"/>
              <a:t>pokesperson </a:t>
            </a:r>
            <a:r>
              <a:rPr lang="en-US" dirty="0"/>
              <a:t>to the local </a:t>
            </a:r>
            <a:r>
              <a:rPr lang="en-US" dirty="0" smtClean="0"/>
              <a:t>media</a:t>
            </a:r>
          </a:p>
          <a:p>
            <a:pPr lvl="1"/>
            <a:r>
              <a:rPr lang="en-US" dirty="0" smtClean="0"/>
              <a:t>Answer questions</a:t>
            </a:r>
          </a:p>
          <a:p>
            <a:pPr lvl="1"/>
            <a:r>
              <a:rPr lang="en-US" dirty="0" smtClean="0"/>
              <a:t>Issue press </a:t>
            </a:r>
            <a:r>
              <a:rPr lang="en-US" dirty="0"/>
              <a:t>releases, newsletters or letters to the editor </a:t>
            </a:r>
            <a:endParaRPr lang="en-US" dirty="0" smtClean="0"/>
          </a:p>
          <a:p>
            <a:pPr lvl="1"/>
            <a:endParaRPr lang="en-US" dirty="0"/>
          </a:p>
          <a:p>
            <a:pPr lvl="0">
              <a:buClr>
                <a:srgbClr val="C00000"/>
              </a:buClr>
            </a:pPr>
            <a:r>
              <a:rPr lang="en-US" dirty="0" smtClean="0"/>
              <a:t>Speak to </a:t>
            </a:r>
            <a:r>
              <a:rPr lang="en-US" dirty="0"/>
              <a:t>groups and individual voters in your community about the work the County Republican Party is doing and how others may get </a:t>
            </a:r>
            <a:r>
              <a:rPr lang="en-US" dirty="0" smtClean="0"/>
              <a:t>involved</a:t>
            </a:r>
          </a:p>
          <a:p>
            <a:pPr lvl="0"/>
            <a:endParaRPr lang="en-US" dirty="0"/>
          </a:p>
          <a:p>
            <a:pPr lvl="0">
              <a:buClr>
                <a:srgbClr val="C00000"/>
              </a:buClr>
            </a:pPr>
            <a:r>
              <a:rPr lang="en-US" dirty="0"/>
              <a:t>Keeping RPT Headquarters and SREC members informed of County Party activities</a:t>
            </a:r>
          </a:p>
          <a:p>
            <a:endParaRPr lang="en-US" dirty="0"/>
          </a:p>
        </p:txBody>
      </p:sp>
    </p:spTree>
    <p:extLst>
      <p:ext uri="{BB962C8B-B14F-4D97-AF65-F5344CB8AC3E}">
        <p14:creationId xmlns:p14="http://schemas.microsoft.com/office/powerpoint/2010/main" val="1530133141"/>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Manage &amp; Build</a:t>
            </a:r>
            <a:endParaRPr lang="en-US" sz="4000" b="1" dirty="0"/>
          </a:p>
        </p:txBody>
      </p:sp>
      <p:sp>
        <p:nvSpPr>
          <p:cNvPr id="3" name="Content Placeholder 2"/>
          <p:cNvSpPr>
            <a:spLocks noGrp="1"/>
          </p:cNvSpPr>
          <p:nvPr>
            <p:ph sz="quarter" idx="1"/>
          </p:nvPr>
        </p:nvSpPr>
        <p:spPr>
          <a:xfrm>
            <a:off x="301752" y="1527048"/>
            <a:ext cx="8503920" cy="4797552"/>
          </a:xfrm>
        </p:spPr>
        <p:txBody>
          <a:bodyPr>
            <a:normAutofit fontScale="92500" lnSpcReduction="20000"/>
          </a:bodyPr>
          <a:lstStyle/>
          <a:p>
            <a:pPr lvl="0">
              <a:buClr>
                <a:srgbClr val="C00000"/>
              </a:buClr>
            </a:pPr>
            <a:r>
              <a:rPr lang="en-US" dirty="0" smtClean="0"/>
              <a:t>Set </a:t>
            </a:r>
            <a:r>
              <a:rPr lang="en-US" dirty="0"/>
              <a:t>up a </a:t>
            </a:r>
            <a:r>
              <a:rPr lang="en-US" dirty="0" smtClean="0"/>
              <a:t>headquarters</a:t>
            </a:r>
          </a:p>
          <a:p>
            <a:pPr lvl="1"/>
            <a:r>
              <a:rPr lang="en-US" dirty="0" smtClean="0"/>
              <a:t>where </a:t>
            </a:r>
            <a:r>
              <a:rPr lang="en-US" dirty="0"/>
              <a:t>possible and financially </a:t>
            </a:r>
            <a:r>
              <a:rPr lang="en-US" dirty="0" smtClean="0"/>
              <a:t>feasible</a:t>
            </a:r>
            <a:endParaRPr lang="en-US" dirty="0"/>
          </a:p>
          <a:p>
            <a:pPr lvl="0">
              <a:lnSpc>
                <a:spcPct val="120000"/>
              </a:lnSpc>
              <a:buClr>
                <a:srgbClr val="C00000"/>
              </a:buClr>
            </a:pPr>
            <a:r>
              <a:rPr lang="en-US" dirty="0" smtClean="0"/>
              <a:t>Resource for local elected officials and candidates</a:t>
            </a:r>
            <a:endParaRPr lang="en-US" dirty="0"/>
          </a:p>
          <a:p>
            <a:pPr lvl="0">
              <a:lnSpc>
                <a:spcPct val="120000"/>
              </a:lnSpc>
              <a:buClr>
                <a:srgbClr val="C00000"/>
              </a:buClr>
            </a:pPr>
            <a:r>
              <a:rPr lang="en-US" dirty="0" smtClean="0"/>
              <a:t>Help </a:t>
            </a:r>
            <a:r>
              <a:rPr lang="en-US" dirty="0"/>
              <a:t>form Republican clubs where appropriate and </a:t>
            </a:r>
            <a:r>
              <a:rPr lang="en-US" dirty="0" smtClean="0"/>
              <a:t>work </a:t>
            </a:r>
            <a:r>
              <a:rPr lang="en-US" dirty="0"/>
              <a:t>closely with those clubs </a:t>
            </a:r>
            <a:endParaRPr lang="en-US" dirty="0" smtClean="0"/>
          </a:p>
          <a:p>
            <a:pPr lvl="0">
              <a:lnSpc>
                <a:spcPct val="120000"/>
              </a:lnSpc>
              <a:buClr>
                <a:srgbClr val="C00000"/>
              </a:buClr>
            </a:pPr>
            <a:r>
              <a:rPr lang="en-US" dirty="0" smtClean="0"/>
              <a:t>Promote </a:t>
            </a:r>
            <a:r>
              <a:rPr lang="en-US" dirty="0"/>
              <a:t>a positive image of the Party through local media and by word of </a:t>
            </a:r>
            <a:r>
              <a:rPr lang="en-US" dirty="0" smtClean="0"/>
              <a:t>mouth</a:t>
            </a:r>
            <a:endParaRPr lang="en-US" dirty="0"/>
          </a:p>
          <a:p>
            <a:pPr lvl="0">
              <a:lnSpc>
                <a:spcPct val="120000"/>
              </a:lnSpc>
              <a:buClr>
                <a:srgbClr val="C00000"/>
              </a:buClr>
            </a:pPr>
            <a:r>
              <a:rPr lang="en-US" dirty="0" smtClean="0"/>
              <a:t>Maintaining </a:t>
            </a:r>
            <a:r>
              <a:rPr lang="en-US" dirty="0"/>
              <a:t>rapport with community business, neighborhood, and civic </a:t>
            </a:r>
            <a:r>
              <a:rPr lang="en-US" dirty="0" smtClean="0"/>
              <a:t>groups</a:t>
            </a:r>
          </a:p>
          <a:p>
            <a:pPr lvl="0">
              <a:lnSpc>
                <a:spcPct val="120000"/>
              </a:lnSpc>
              <a:buClr>
                <a:srgbClr val="C00000"/>
              </a:buClr>
            </a:pPr>
            <a:r>
              <a:rPr lang="en-US" dirty="0" smtClean="0"/>
              <a:t>Welcoming newcomers to the area and having them register to vote</a:t>
            </a:r>
          </a:p>
          <a:p>
            <a:endParaRPr lang="en-US" dirty="0"/>
          </a:p>
        </p:txBody>
      </p:sp>
    </p:spTree>
    <p:extLst>
      <p:ext uri="{BB962C8B-B14F-4D97-AF65-F5344CB8AC3E}">
        <p14:creationId xmlns:p14="http://schemas.microsoft.com/office/powerpoint/2010/main" val="1514541438"/>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endParaRPr lang="en-US" dirty="0" smtClean="0"/>
          </a:p>
        </p:txBody>
      </p:sp>
      <p:sp>
        <p:nvSpPr>
          <p:cNvPr id="2" name="Title 1"/>
          <p:cNvSpPr>
            <a:spLocks noGrp="1"/>
          </p:cNvSpPr>
          <p:nvPr>
            <p:ph type="ctrTitle"/>
          </p:nvPr>
        </p:nvSpPr>
        <p:spPr>
          <a:xfrm>
            <a:off x="609600" y="228600"/>
            <a:ext cx="7772400" cy="1371600"/>
          </a:xfrm>
        </p:spPr>
        <p:txBody>
          <a:bodyPr>
            <a:noAutofit/>
          </a:bodyPr>
          <a:lstStyle/>
          <a:p>
            <a:r>
              <a:rPr lang="en-US" sz="5000" b="1" dirty="0" smtClean="0">
                <a:solidFill>
                  <a:schemeClr val="tx1">
                    <a:lumMod val="50000"/>
                    <a:lumOff val="50000"/>
                  </a:schemeClr>
                </a:solidFill>
              </a:rPr>
              <a:t>Precinct Chairs</a:t>
            </a:r>
            <a:endParaRPr lang="en-US" sz="5000" dirty="0">
              <a:solidFill>
                <a:schemeClr val="tx1">
                  <a:lumMod val="50000"/>
                  <a:lumOff val="50000"/>
                </a:schemeClr>
              </a:solidFill>
            </a:endParaRPr>
          </a:p>
        </p:txBody>
      </p:sp>
      <p:pic>
        <p:nvPicPr>
          <p:cNvPr id="6" name="Content Placeholder 5" descr="RPT Elephant.JPG"/>
          <p:cNvPicPr>
            <a:picLocks noChangeAspect="1"/>
          </p:cNvPicPr>
          <p:nvPr/>
        </p:nvPicPr>
        <p:blipFill>
          <a:blip r:embed="rId2" cstate="print"/>
          <a:stretch>
            <a:fillRect/>
          </a:stretch>
        </p:blipFill>
        <p:spPr>
          <a:xfrm>
            <a:off x="2209800" y="2667000"/>
            <a:ext cx="4669028" cy="3493516"/>
          </a:xfrm>
          <a:prstGeom prst="rect">
            <a:avLst/>
          </a:prstGeom>
        </p:spPr>
      </p:pic>
    </p:spTree>
    <p:extLst>
      <p:ext uri="{BB962C8B-B14F-4D97-AF65-F5344CB8AC3E}">
        <p14:creationId xmlns:p14="http://schemas.microsoft.com/office/powerpoint/2010/main" val="3481165742"/>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Precinct Chairs</a:t>
            </a:r>
            <a:endParaRPr lang="en-US" sz="4000" b="1" dirty="0"/>
          </a:p>
        </p:txBody>
      </p:sp>
      <p:sp>
        <p:nvSpPr>
          <p:cNvPr id="3" name="Content Placeholder 2"/>
          <p:cNvSpPr>
            <a:spLocks noGrp="1"/>
          </p:cNvSpPr>
          <p:nvPr>
            <p:ph sz="quarter" idx="1"/>
          </p:nvPr>
        </p:nvSpPr>
        <p:spPr>
          <a:xfrm>
            <a:off x="228600" y="1371600"/>
            <a:ext cx="8607552" cy="5029200"/>
          </a:xfrm>
        </p:spPr>
        <p:txBody>
          <a:bodyPr>
            <a:normAutofit/>
          </a:bodyPr>
          <a:lstStyle/>
          <a:p>
            <a:pPr>
              <a:buClr>
                <a:srgbClr val="C00000"/>
              </a:buClr>
            </a:pPr>
            <a:r>
              <a:rPr lang="en-US" sz="2800" dirty="0" smtClean="0"/>
              <a:t>Must be a registered voter in the precinct in which they wish to represent</a:t>
            </a:r>
            <a:endParaRPr lang="en-US" sz="1600" dirty="0" smtClean="0"/>
          </a:p>
          <a:p>
            <a:pPr>
              <a:buClr>
                <a:srgbClr val="C00000"/>
              </a:buClr>
            </a:pPr>
            <a:r>
              <a:rPr lang="en-US" sz="2800" dirty="0" smtClean="0"/>
              <a:t>File for Office</a:t>
            </a:r>
            <a:endParaRPr lang="en-US" sz="1600" dirty="0" smtClean="0"/>
          </a:p>
          <a:p>
            <a:pPr>
              <a:buClr>
                <a:srgbClr val="C00000"/>
              </a:buClr>
            </a:pPr>
            <a:r>
              <a:rPr lang="en-US" sz="2800" dirty="0" smtClean="0"/>
              <a:t>Elected by vote on the Republican Primary Election </a:t>
            </a:r>
            <a:endParaRPr lang="en-US" sz="1600" dirty="0" smtClean="0"/>
          </a:p>
          <a:p>
            <a:pPr>
              <a:buClr>
                <a:srgbClr val="C00000"/>
              </a:buClr>
            </a:pPr>
            <a:r>
              <a:rPr lang="en-US" sz="2800" dirty="0" smtClean="0"/>
              <a:t>Serve a 2 year term</a:t>
            </a:r>
          </a:p>
          <a:p>
            <a:pPr marL="0" indent="0">
              <a:buClr>
                <a:srgbClr val="C00000"/>
              </a:buClr>
              <a:buNone/>
            </a:pPr>
            <a:r>
              <a:rPr lang="en-US" sz="900" dirty="0" smtClean="0"/>
              <a:t> </a:t>
            </a:r>
          </a:p>
          <a:p>
            <a:pPr marL="0" indent="0">
              <a:buClr>
                <a:srgbClr val="C00000"/>
              </a:buClr>
              <a:buNone/>
            </a:pPr>
            <a:endParaRPr lang="en-US" sz="900" dirty="0"/>
          </a:p>
          <a:p>
            <a:pPr marL="0" indent="0">
              <a:buClr>
                <a:srgbClr val="C00000"/>
              </a:buClr>
              <a:buNone/>
            </a:pPr>
            <a:endParaRPr lang="en-US" sz="900" dirty="0" smtClean="0"/>
          </a:p>
          <a:p>
            <a:endParaRPr lang="en-US" dirty="0"/>
          </a:p>
        </p:txBody>
      </p:sp>
      <p:sp>
        <p:nvSpPr>
          <p:cNvPr id="6" name="TextBox 5"/>
          <p:cNvSpPr txBox="1"/>
          <p:nvPr/>
        </p:nvSpPr>
        <p:spPr>
          <a:xfrm>
            <a:off x="2057399" y="3733800"/>
            <a:ext cx="6807631" cy="2708434"/>
          </a:xfrm>
          <a:prstGeom prst="rect">
            <a:avLst/>
          </a:prstGeom>
          <a:noFill/>
        </p:spPr>
        <p:txBody>
          <a:bodyPr wrap="square" rtlCol="0">
            <a:spAutoFit/>
          </a:bodyPr>
          <a:lstStyle/>
          <a:p>
            <a:pPr marL="285750" indent="-285750">
              <a:buClr>
                <a:srgbClr val="C00000"/>
              </a:buClr>
              <a:buSzPct val="150000"/>
              <a:buFont typeface="Arial" panose="020B0604020202020204" pitchFamily="34" charset="0"/>
              <a:buChar char="•"/>
            </a:pPr>
            <a:r>
              <a:rPr lang="en-US" sz="2600" dirty="0" smtClean="0"/>
              <a:t>State </a:t>
            </a:r>
            <a:r>
              <a:rPr lang="en-US" sz="2600" dirty="0"/>
              <a:t>law allows that if only one person has filed to run for Precinct Chair, that person is declared elected and will not appear on the </a:t>
            </a:r>
            <a:r>
              <a:rPr lang="en-US" sz="2600" dirty="0" smtClean="0"/>
              <a:t>ballot</a:t>
            </a:r>
          </a:p>
          <a:p>
            <a:pPr marL="800100" lvl="1" indent="-342900">
              <a:buClr>
                <a:srgbClr val="C00000"/>
              </a:buClr>
              <a:buFont typeface="Courier New" panose="02070309020205020404" pitchFamily="49" charset="0"/>
              <a:buChar char="o"/>
            </a:pPr>
            <a:r>
              <a:rPr lang="en-US" sz="2400" dirty="0" smtClean="0"/>
              <a:t>The </a:t>
            </a:r>
            <a:r>
              <a:rPr lang="en-US" sz="2400" dirty="0"/>
              <a:t>name </a:t>
            </a:r>
            <a:r>
              <a:rPr lang="en-US" sz="2400" dirty="0" smtClean="0"/>
              <a:t>must </a:t>
            </a:r>
            <a:r>
              <a:rPr lang="en-US" sz="2400" dirty="0"/>
              <a:t>be posted by the Election Judge at the polling site</a:t>
            </a:r>
          </a:p>
          <a:p>
            <a:endParaRPr lang="en-US" dirty="0"/>
          </a:p>
        </p:txBody>
      </p:sp>
    </p:spTree>
    <p:extLst>
      <p:ext uri="{BB962C8B-B14F-4D97-AF65-F5344CB8AC3E}">
        <p14:creationId xmlns:p14="http://schemas.microsoft.com/office/powerpoint/2010/main" val="26997071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Precinct Chair Role in </a:t>
            </a:r>
            <a:r>
              <a:rPr lang="en-US" b="1" dirty="0" smtClean="0"/>
              <a:t>their CEC </a:t>
            </a:r>
            <a:endParaRPr lang="en-US" dirty="0"/>
          </a:p>
        </p:txBody>
      </p:sp>
      <p:sp>
        <p:nvSpPr>
          <p:cNvPr id="3" name="Content Placeholder 2"/>
          <p:cNvSpPr>
            <a:spLocks noGrp="1"/>
          </p:cNvSpPr>
          <p:nvPr>
            <p:ph sz="quarter" idx="1"/>
          </p:nvPr>
        </p:nvSpPr>
        <p:spPr>
          <a:xfrm>
            <a:off x="301752" y="1371600"/>
            <a:ext cx="8503920" cy="5257800"/>
          </a:xfrm>
        </p:spPr>
        <p:txBody>
          <a:bodyPr>
            <a:normAutofit/>
          </a:bodyPr>
          <a:lstStyle/>
          <a:p>
            <a:pPr lvl="0">
              <a:buClr>
                <a:srgbClr val="C00000"/>
              </a:buClr>
            </a:pPr>
            <a:r>
              <a:rPr lang="en-US" sz="2600" b="1" dirty="0" smtClean="0"/>
              <a:t>Attend CEC Meetings</a:t>
            </a:r>
          </a:p>
          <a:p>
            <a:pPr lvl="1">
              <a:buClr>
                <a:srgbClr val="C00000"/>
              </a:buClr>
            </a:pPr>
            <a:r>
              <a:rPr lang="en-US" dirty="0" smtClean="0"/>
              <a:t>Serve on Committees</a:t>
            </a:r>
            <a:endParaRPr lang="en-US" b="1" dirty="0" smtClean="0"/>
          </a:p>
          <a:p>
            <a:pPr lvl="0">
              <a:buClr>
                <a:srgbClr val="C00000"/>
              </a:buClr>
            </a:pPr>
            <a:r>
              <a:rPr lang="en-US" sz="2600" b="1" dirty="0"/>
              <a:t>Help with Events</a:t>
            </a:r>
          </a:p>
          <a:p>
            <a:pPr lvl="1">
              <a:buClr>
                <a:srgbClr val="C00000"/>
              </a:buClr>
            </a:pPr>
            <a:r>
              <a:rPr lang="en-US" dirty="0" smtClean="0"/>
              <a:t>Volunteer</a:t>
            </a:r>
          </a:p>
          <a:p>
            <a:pPr lvl="2">
              <a:buClr>
                <a:srgbClr val="C00000"/>
              </a:buClr>
            </a:pPr>
            <a:r>
              <a:rPr lang="en-US" sz="1400" dirty="0" smtClean="0"/>
              <a:t>Set </a:t>
            </a:r>
            <a:r>
              <a:rPr lang="en-US" sz="1400" dirty="0"/>
              <a:t>up, Work, &amp; Tear </a:t>
            </a:r>
            <a:r>
              <a:rPr lang="en-US" sz="1400" dirty="0" smtClean="0"/>
              <a:t>down</a:t>
            </a:r>
            <a:endParaRPr lang="en-US" sz="2400" b="1" dirty="0" smtClean="0"/>
          </a:p>
          <a:p>
            <a:pPr lvl="0">
              <a:buClr>
                <a:srgbClr val="C00000"/>
              </a:buClr>
            </a:pPr>
            <a:r>
              <a:rPr lang="en-US" sz="2600" b="1" dirty="0" smtClean="0"/>
              <a:t>Work the Polls</a:t>
            </a:r>
            <a:endParaRPr lang="en-US" dirty="0"/>
          </a:p>
          <a:p>
            <a:pPr lvl="1">
              <a:buClr>
                <a:srgbClr val="C00000"/>
              </a:buClr>
            </a:pPr>
            <a:r>
              <a:rPr lang="en-US" dirty="0" smtClean="0"/>
              <a:t>Election Judge</a:t>
            </a:r>
          </a:p>
          <a:p>
            <a:pPr lvl="1">
              <a:buClr>
                <a:srgbClr val="C00000"/>
              </a:buClr>
            </a:pPr>
            <a:r>
              <a:rPr lang="en-US" dirty="0" smtClean="0"/>
              <a:t>Poll Watcher</a:t>
            </a:r>
          </a:p>
          <a:p>
            <a:pPr lvl="1">
              <a:buClr>
                <a:srgbClr val="C00000"/>
              </a:buClr>
            </a:pPr>
            <a:r>
              <a:rPr lang="en-US" dirty="0"/>
              <a:t>Post Candidate Signs at Polling Locations</a:t>
            </a:r>
            <a:endParaRPr lang="en-US" dirty="0" smtClean="0"/>
          </a:p>
          <a:p>
            <a:pPr lvl="0">
              <a:buClr>
                <a:srgbClr val="C00000"/>
              </a:buClr>
            </a:pPr>
            <a:r>
              <a:rPr lang="en-US" sz="2600" b="1" dirty="0" smtClean="0"/>
              <a:t>Turn out Voters during elections </a:t>
            </a:r>
          </a:p>
          <a:p>
            <a:pPr lvl="1">
              <a:buClr>
                <a:srgbClr val="C00000"/>
              </a:buClr>
            </a:pPr>
            <a:r>
              <a:rPr lang="en-US" dirty="0" smtClean="0"/>
              <a:t>Assist in precincts without a chair</a:t>
            </a:r>
          </a:p>
          <a:p>
            <a:pPr>
              <a:buClr>
                <a:srgbClr val="C00000"/>
              </a:buClr>
            </a:pPr>
            <a:r>
              <a:rPr lang="en-US" sz="2600" b="1" dirty="0"/>
              <a:t>Assist County Chair as needed</a:t>
            </a:r>
          </a:p>
          <a:p>
            <a:pPr lvl="1">
              <a:buClr>
                <a:srgbClr val="C00000"/>
              </a:buClr>
            </a:pPr>
            <a:endParaRPr lang="en-US" sz="2400" dirty="0" smtClean="0"/>
          </a:p>
          <a:p>
            <a:pPr lvl="1">
              <a:buClr>
                <a:srgbClr val="C00000"/>
              </a:buClr>
            </a:pPr>
            <a:endParaRPr lang="en-US" sz="2400" dirty="0" smtClean="0"/>
          </a:p>
          <a:p>
            <a:pPr lvl="0"/>
            <a:endParaRPr lang="en-US" dirty="0"/>
          </a:p>
        </p:txBody>
      </p:sp>
      <p:pic>
        <p:nvPicPr>
          <p:cNvPr id="1026" name="Picture 2" descr="http://www.pfpenergy.co.uk/media/1184/help-and-suppor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1895475"/>
            <a:ext cx="4200525" cy="2600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75634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Precinct Chair Role in </a:t>
            </a:r>
            <a:r>
              <a:rPr lang="en-US" b="1" dirty="0" smtClean="0"/>
              <a:t>their Precinct </a:t>
            </a:r>
            <a:endParaRPr lang="en-US" dirty="0"/>
          </a:p>
        </p:txBody>
      </p:sp>
      <p:sp>
        <p:nvSpPr>
          <p:cNvPr id="3" name="Content Placeholder 2"/>
          <p:cNvSpPr>
            <a:spLocks noGrp="1"/>
          </p:cNvSpPr>
          <p:nvPr>
            <p:ph sz="quarter" idx="1"/>
          </p:nvPr>
        </p:nvSpPr>
        <p:spPr>
          <a:xfrm>
            <a:off x="301752" y="1295400"/>
            <a:ext cx="8503920" cy="5257800"/>
          </a:xfrm>
        </p:spPr>
        <p:txBody>
          <a:bodyPr>
            <a:normAutofit/>
          </a:bodyPr>
          <a:lstStyle/>
          <a:p>
            <a:pPr lvl="0">
              <a:buClr>
                <a:srgbClr val="C00000"/>
              </a:buClr>
            </a:pPr>
            <a:r>
              <a:rPr lang="en-US" sz="2800" b="1" dirty="0" smtClean="0"/>
              <a:t>Identify Voters</a:t>
            </a:r>
          </a:p>
          <a:p>
            <a:pPr marL="0" lvl="0" indent="0">
              <a:buClr>
                <a:srgbClr val="C00000"/>
              </a:buClr>
              <a:buNone/>
            </a:pPr>
            <a:endParaRPr lang="en-US" sz="800" b="1" dirty="0" smtClean="0"/>
          </a:p>
          <a:p>
            <a:pPr lvl="0">
              <a:buClr>
                <a:srgbClr val="C00000"/>
              </a:buClr>
            </a:pPr>
            <a:r>
              <a:rPr lang="en-US" sz="2800" b="1" dirty="0" smtClean="0"/>
              <a:t>Register Voters</a:t>
            </a:r>
            <a:endParaRPr lang="en-US" sz="2400" b="1" dirty="0" smtClean="0"/>
          </a:p>
          <a:p>
            <a:pPr lvl="1">
              <a:buClr>
                <a:srgbClr val="C00000"/>
              </a:buClr>
            </a:pPr>
            <a:r>
              <a:rPr lang="en-US" sz="2400" dirty="0" smtClean="0"/>
              <a:t>Pass out voter registration cards</a:t>
            </a:r>
            <a:endParaRPr lang="en-US" sz="2000" dirty="0" smtClean="0"/>
          </a:p>
          <a:p>
            <a:pPr lvl="1">
              <a:buClr>
                <a:srgbClr val="C00000"/>
              </a:buClr>
            </a:pPr>
            <a:r>
              <a:rPr lang="en-US" sz="2400" dirty="0" smtClean="0"/>
              <a:t>Become a Deputy Voter Registrar</a:t>
            </a:r>
          </a:p>
          <a:p>
            <a:pPr marL="274320" lvl="1" indent="0">
              <a:buClr>
                <a:srgbClr val="C00000"/>
              </a:buClr>
              <a:buNone/>
            </a:pPr>
            <a:r>
              <a:rPr lang="en-US" sz="800" dirty="0"/>
              <a:t> </a:t>
            </a:r>
            <a:r>
              <a:rPr lang="en-US" sz="800" dirty="0" smtClean="0"/>
              <a:t> </a:t>
            </a:r>
          </a:p>
          <a:p>
            <a:pPr lvl="0">
              <a:buClr>
                <a:srgbClr val="C00000"/>
              </a:buClr>
            </a:pPr>
            <a:r>
              <a:rPr lang="en-US" sz="2800" b="1" dirty="0" smtClean="0"/>
              <a:t>Inform Voters</a:t>
            </a:r>
            <a:endParaRPr lang="en-US" sz="2400" b="1" dirty="0" smtClean="0"/>
          </a:p>
          <a:p>
            <a:pPr lvl="1">
              <a:buClr>
                <a:srgbClr val="C00000"/>
              </a:buClr>
            </a:pPr>
            <a:r>
              <a:rPr lang="en-US" sz="2400" dirty="0" smtClean="0"/>
              <a:t>About election dates and polling locations</a:t>
            </a:r>
            <a:endParaRPr lang="en-US" sz="2000" dirty="0" smtClean="0"/>
          </a:p>
          <a:p>
            <a:pPr lvl="1">
              <a:buClr>
                <a:srgbClr val="C00000"/>
              </a:buClr>
            </a:pPr>
            <a:r>
              <a:rPr lang="en-US" sz="2400" dirty="0" smtClean="0"/>
              <a:t>Republican Nominees</a:t>
            </a:r>
            <a:endParaRPr lang="en-US" sz="2000" dirty="0" smtClean="0"/>
          </a:p>
          <a:p>
            <a:pPr lvl="1">
              <a:buClr>
                <a:srgbClr val="C00000"/>
              </a:buClr>
            </a:pPr>
            <a:r>
              <a:rPr lang="en-US" sz="2400" dirty="0" smtClean="0"/>
              <a:t>Ballot Initiatives</a:t>
            </a:r>
          </a:p>
          <a:p>
            <a:pPr lvl="1">
              <a:buClr>
                <a:srgbClr val="C00000"/>
              </a:buClr>
            </a:pPr>
            <a:r>
              <a:rPr lang="en-US" sz="2400" dirty="0" smtClean="0"/>
              <a:t>Precinct Convention</a:t>
            </a:r>
          </a:p>
          <a:p>
            <a:pPr marL="274320" lvl="1" indent="0">
              <a:buClr>
                <a:srgbClr val="C00000"/>
              </a:buClr>
              <a:buNone/>
            </a:pPr>
            <a:r>
              <a:rPr lang="en-US" sz="800" dirty="0"/>
              <a:t> </a:t>
            </a:r>
            <a:endParaRPr lang="en-US" sz="800" dirty="0" smtClean="0"/>
          </a:p>
          <a:p>
            <a:pPr lvl="0">
              <a:buClr>
                <a:srgbClr val="C00000"/>
              </a:buClr>
            </a:pPr>
            <a:r>
              <a:rPr lang="en-US" sz="2800" b="1" dirty="0" smtClean="0"/>
              <a:t>Turn out Voters during elections </a:t>
            </a:r>
            <a:endParaRPr lang="en-US" sz="2400" b="1" dirty="0" smtClean="0"/>
          </a:p>
          <a:p>
            <a:pPr lvl="0"/>
            <a:endParaRPr lang="en-US" dirty="0"/>
          </a:p>
        </p:txBody>
      </p:sp>
    </p:spTree>
    <p:extLst>
      <p:ext uri="{BB962C8B-B14F-4D97-AF65-F5344CB8AC3E}">
        <p14:creationId xmlns:p14="http://schemas.microsoft.com/office/powerpoint/2010/main" val="34464536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Precinct Chairs – Filling Vacancies</a:t>
            </a:r>
            <a:endParaRPr lang="en-US" sz="3600" dirty="0">
              <a:solidFill>
                <a:schemeClr val="accent3">
                  <a:lumMod val="75000"/>
                </a:schemeClr>
              </a:solidFill>
            </a:endParaRPr>
          </a:p>
        </p:txBody>
      </p:sp>
      <p:sp>
        <p:nvSpPr>
          <p:cNvPr id="3" name="Content Placeholder 2"/>
          <p:cNvSpPr>
            <a:spLocks noGrp="1"/>
          </p:cNvSpPr>
          <p:nvPr>
            <p:ph sz="quarter" idx="1"/>
          </p:nvPr>
        </p:nvSpPr>
        <p:spPr/>
        <p:txBody>
          <a:bodyPr>
            <a:normAutofit fontScale="92500" lnSpcReduction="10000"/>
          </a:bodyPr>
          <a:lstStyle/>
          <a:p>
            <a:pPr>
              <a:buClr>
                <a:srgbClr val="C00000"/>
              </a:buClr>
            </a:pPr>
            <a:r>
              <a:rPr lang="en-US" sz="2800" dirty="0" smtClean="0"/>
              <a:t>Two Requirements</a:t>
            </a:r>
          </a:p>
          <a:p>
            <a:pPr lvl="1">
              <a:buClr>
                <a:srgbClr val="C00000"/>
              </a:buClr>
            </a:pPr>
            <a:r>
              <a:rPr lang="en-US" sz="2600" dirty="0" smtClean="0"/>
              <a:t>Live </a:t>
            </a:r>
            <a:r>
              <a:rPr lang="en-US" sz="2600" dirty="0"/>
              <a:t>in the Precinct </a:t>
            </a:r>
            <a:endParaRPr lang="en-US" sz="2600" dirty="0" smtClean="0"/>
          </a:p>
          <a:p>
            <a:pPr lvl="1">
              <a:buClr>
                <a:srgbClr val="C00000"/>
              </a:buClr>
            </a:pPr>
            <a:r>
              <a:rPr lang="en-US" sz="2600" dirty="0" smtClean="0"/>
              <a:t>Be </a:t>
            </a:r>
            <a:r>
              <a:rPr lang="en-US" sz="2600" dirty="0"/>
              <a:t>affiliated with the Republican </a:t>
            </a:r>
            <a:r>
              <a:rPr lang="en-US" sz="2600" dirty="0" smtClean="0"/>
              <a:t>Party</a:t>
            </a:r>
          </a:p>
          <a:p>
            <a:pPr marL="274320" lvl="1" indent="0">
              <a:buClr>
                <a:srgbClr val="C00000"/>
              </a:buClr>
              <a:buNone/>
            </a:pPr>
            <a:endParaRPr lang="en-US" sz="2300" u="sng" dirty="0" smtClean="0"/>
          </a:p>
          <a:p>
            <a:pPr>
              <a:buClr>
                <a:srgbClr val="C00000"/>
              </a:buClr>
            </a:pPr>
            <a:r>
              <a:rPr lang="en-US" sz="2800" dirty="0" smtClean="0"/>
              <a:t>How to affiliate </a:t>
            </a:r>
          </a:p>
          <a:p>
            <a:pPr lvl="1">
              <a:buClr>
                <a:srgbClr val="C00000"/>
              </a:buClr>
            </a:pPr>
            <a:r>
              <a:rPr lang="en-US" sz="2600" dirty="0" smtClean="0"/>
              <a:t>Vote </a:t>
            </a:r>
            <a:r>
              <a:rPr lang="en-US" sz="2600" dirty="0"/>
              <a:t>in the Primary or Runoff </a:t>
            </a:r>
            <a:r>
              <a:rPr lang="en-US" sz="2600" dirty="0" smtClean="0"/>
              <a:t>election</a:t>
            </a:r>
          </a:p>
          <a:p>
            <a:pPr lvl="1">
              <a:buClr>
                <a:srgbClr val="C00000"/>
              </a:buClr>
            </a:pPr>
            <a:r>
              <a:rPr lang="en-US" sz="2600" dirty="0" smtClean="0"/>
              <a:t>Take </a:t>
            </a:r>
            <a:r>
              <a:rPr lang="en-US" sz="2600" dirty="0"/>
              <a:t>an oath of </a:t>
            </a:r>
            <a:r>
              <a:rPr lang="en-US" sz="2600" dirty="0" smtClean="0"/>
              <a:t>affiliation</a:t>
            </a:r>
            <a:endParaRPr lang="en-US" sz="2600" dirty="0"/>
          </a:p>
          <a:p>
            <a:pPr lvl="2">
              <a:buClr>
                <a:srgbClr val="C00000"/>
              </a:buClr>
            </a:pPr>
            <a:r>
              <a:rPr lang="en-US" sz="2200" dirty="0" smtClean="0"/>
              <a:t>The </a:t>
            </a:r>
            <a:r>
              <a:rPr lang="en-US" sz="2200" dirty="0"/>
              <a:t>oath states that you HAVE NOT voted in the other Primary or participated in any of their conventions in the previous </a:t>
            </a:r>
            <a:r>
              <a:rPr lang="en-US" sz="2200" dirty="0" smtClean="0"/>
              <a:t>year.</a:t>
            </a:r>
          </a:p>
          <a:p>
            <a:pPr marL="0" indent="0">
              <a:buClr>
                <a:srgbClr val="C00000"/>
              </a:buClr>
              <a:buNone/>
            </a:pPr>
            <a:endParaRPr lang="en-US" sz="2200" dirty="0" smtClean="0"/>
          </a:p>
          <a:p>
            <a:pPr marL="0" indent="0" algn="ctr">
              <a:buClr>
                <a:srgbClr val="C00000"/>
              </a:buClr>
              <a:buNone/>
            </a:pPr>
            <a:r>
              <a:rPr lang="en-US" sz="2200" i="1" dirty="0"/>
              <a:t>I</a:t>
            </a:r>
            <a:r>
              <a:rPr lang="en-US" sz="2200" i="1" dirty="0" smtClean="0"/>
              <a:t>f </a:t>
            </a:r>
            <a:r>
              <a:rPr lang="en-US" sz="2200" i="1" dirty="0"/>
              <a:t>someone lives in the Precinct but voted in the </a:t>
            </a:r>
            <a:endParaRPr lang="en-US" sz="2200" i="1" dirty="0" smtClean="0"/>
          </a:p>
          <a:p>
            <a:pPr marL="0" indent="0" algn="ctr">
              <a:buClr>
                <a:srgbClr val="C00000"/>
              </a:buClr>
              <a:buNone/>
            </a:pPr>
            <a:r>
              <a:rPr lang="en-US" sz="2200" i="1" dirty="0" smtClean="0"/>
              <a:t>Democrat </a:t>
            </a:r>
            <a:r>
              <a:rPr lang="en-US" sz="2200" i="1" dirty="0"/>
              <a:t>Primary or Runoff they are </a:t>
            </a:r>
            <a:r>
              <a:rPr lang="en-US" sz="2200" b="1" i="1" dirty="0"/>
              <a:t>ineligible</a:t>
            </a:r>
            <a:r>
              <a:rPr lang="en-US" sz="2200" i="1" dirty="0"/>
              <a:t>. </a:t>
            </a:r>
          </a:p>
          <a:p>
            <a:pPr>
              <a:buClr>
                <a:srgbClr val="C00000"/>
              </a:buClr>
            </a:pPr>
            <a:endParaRPr lang="en-US" dirty="0">
              <a:solidFill>
                <a:srgbClr val="C00000"/>
              </a:solidFill>
            </a:endParaRPr>
          </a:p>
        </p:txBody>
      </p:sp>
    </p:spTree>
    <p:extLst>
      <p:ext uri="{BB962C8B-B14F-4D97-AF65-F5344CB8AC3E}">
        <p14:creationId xmlns:p14="http://schemas.microsoft.com/office/powerpoint/2010/main" val="149507216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p:cTn id="29"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9" end="9"/>
                                            </p:txEl>
                                          </p:spTgt>
                                        </p:tgtEl>
                                      </p:cBhvr>
                                    </p:animEffect>
                                  </p:childTnLst>
                                </p:cTn>
                              </p:par>
                              <p:par>
                                <p:cTn id="33" presetID="3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 calcmode="lin" valueType="num">
                                      <p:cBhvr>
                                        <p:cTn id="35"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Filling a Precinct Chair Vacancy</a:t>
            </a:r>
            <a:endParaRPr lang="en-US" b="1" dirty="0"/>
          </a:p>
        </p:txBody>
      </p:sp>
      <p:sp>
        <p:nvSpPr>
          <p:cNvPr id="3" name="Content Placeholder 2"/>
          <p:cNvSpPr>
            <a:spLocks noGrp="1"/>
          </p:cNvSpPr>
          <p:nvPr>
            <p:ph sz="quarter" idx="1"/>
          </p:nvPr>
        </p:nvSpPr>
        <p:spPr>
          <a:xfrm>
            <a:off x="301752" y="1295400"/>
            <a:ext cx="8503920" cy="4572000"/>
          </a:xfrm>
        </p:spPr>
        <p:txBody>
          <a:bodyPr/>
          <a:lstStyle/>
          <a:p>
            <a:pPr lvl="0">
              <a:buClr>
                <a:srgbClr val="C00000"/>
              </a:buClr>
              <a:buNone/>
            </a:pPr>
            <a:r>
              <a:rPr lang="en-US" sz="1200" dirty="0" smtClean="0"/>
              <a:t> </a:t>
            </a:r>
          </a:p>
          <a:p>
            <a:pPr>
              <a:buClr>
                <a:srgbClr val="C00000"/>
              </a:buClr>
            </a:pPr>
            <a:r>
              <a:rPr lang="en-US" dirty="0" smtClean="0"/>
              <a:t>County Executive Committees (CEC) may appoint a registered voter in the precinct to fill the position of Precinct Chair if a vacancy occurs</a:t>
            </a:r>
          </a:p>
          <a:p>
            <a:pPr marL="0" indent="0">
              <a:buClr>
                <a:srgbClr val="C00000"/>
              </a:buClr>
              <a:buNone/>
            </a:pPr>
            <a:r>
              <a:rPr lang="en-US" sz="1200" dirty="0" smtClean="0"/>
              <a:t> </a:t>
            </a:r>
            <a:endParaRPr lang="en-US" sz="1200" dirty="0"/>
          </a:p>
          <a:p>
            <a:pPr lvl="0">
              <a:buClr>
                <a:srgbClr val="C00000"/>
              </a:buClr>
            </a:pPr>
            <a:r>
              <a:rPr lang="en-US" dirty="0" smtClean="0"/>
              <a:t>Some large or mid-sized counties have a separate committee to vet candidates who wish to serve</a:t>
            </a:r>
          </a:p>
          <a:p>
            <a:pPr lvl="0">
              <a:buClr>
                <a:srgbClr val="C00000"/>
              </a:buClr>
              <a:buNone/>
            </a:pPr>
            <a:r>
              <a:rPr lang="en-US" sz="1200" dirty="0" smtClean="0"/>
              <a:t> </a:t>
            </a:r>
          </a:p>
          <a:p>
            <a:pPr lvl="0">
              <a:buClr>
                <a:srgbClr val="C00000"/>
              </a:buClr>
            </a:pPr>
            <a:r>
              <a:rPr lang="en-US" dirty="0" smtClean="0"/>
              <a:t>The County Chair may appoint if there is not a CEC</a:t>
            </a:r>
          </a:p>
          <a:p>
            <a:endParaRPr lang="en-US" dirty="0"/>
          </a:p>
        </p:txBody>
      </p:sp>
    </p:spTree>
    <p:extLst>
      <p:ext uri="{BB962C8B-B14F-4D97-AF65-F5344CB8AC3E}">
        <p14:creationId xmlns:p14="http://schemas.microsoft.com/office/powerpoint/2010/main" val="1331476044"/>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Removal of Precinct Chairs</a:t>
            </a:r>
            <a:endParaRPr lang="en-US" sz="4000" dirty="0"/>
          </a:p>
        </p:txBody>
      </p:sp>
      <p:sp>
        <p:nvSpPr>
          <p:cNvPr id="3" name="Content Placeholder 2"/>
          <p:cNvSpPr>
            <a:spLocks noGrp="1"/>
          </p:cNvSpPr>
          <p:nvPr>
            <p:ph sz="quarter" idx="1"/>
          </p:nvPr>
        </p:nvSpPr>
        <p:spPr>
          <a:xfrm>
            <a:off x="301752" y="1527048"/>
            <a:ext cx="8503920" cy="4797552"/>
          </a:xfrm>
        </p:spPr>
        <p:txBody>
          <a:bodyPr>
            <a:normAutofit fontScale="92500" lnSpcReduction="20000"/>
          </a:bodyPr>
          <a:lstStyle/>
          <a:p>
            <a:pPr>
              <a:buClr>
                <a:srgbClr val="C00000"/>
              </a:buClr>
            </a:pPr>
            <a:r>
              <a:rPr lang="en-US" b="1" dirty="0"/>
              <a:t>Precinct Chairs (SB 1072)</a:t>
            </a:r>
          </a:p>
          <a:p>
            <a:pPr lvl="1">
              <a:buClr>
                <a:srgbClr val="C00000"/>
              </a:buClr>
            </a:pPr>
            <a:r>
              <a:rPr lang="en-US" sz="2300" dirty="0"/>
              <a:t>Finally convicted of a felony</a:t>
            </a:r>
          </a:p>
          <a:p>
            <a:pPr lvl="1">
              <a:buClr>
                <a:srgbClr val="C00000"/>
              </a:buClr>
            </a:pPr>
            <a:r>
              <a:rPr lang="en-US" sz="2300" dirty="0"/>
              <a:t>Affiliate with another political </a:t>
            </a:r>
            <a:r>
              <a:rPr lang="en-US" sz="2300" dirty="0" smtClean="0"/>
              <a:t>party</a:t>
            </a:r>
          </a:p>
          <a:p>
            <a:pPr lvl="2">
              <a:buClr>
                <a:srgbClr val="C00000"/>
              </a:buClr>
            </a:pPr>
            <a:r>
              <a:rPr lang="en-US" sz="1900" dirty="0" smtClean="0"/>
              <a:t>Voting in another party’s primary or runoff</a:t>
            </a:r>
          </a:p>
          <a:p>
            <a:pPr lvl="2">
              <a:buClr>
                <a:srgbClr val="C00000"/>
              </a:buClr>
            </a:pPr>
            <a:r>
              <a:rPr lang="en-US" sz="1900" dirty="0" smtClean="0"/>
              <a:t>Participate in another party’s convention process</a:t>
            </a:r>
          </a:p>
          <a:p>
            <a:pPr lvl="2">
              <a:buClr>
                <a:srgbClr val="C00000"/>
              </a:buClr>
            </a:pPr>
            <a:r>
              <a:rPr lang="en-US" sz="1900" dirty="0" smtClean="0"/>
              <a:t>Sign the Oath of Affiliation for a different political party</a:t>
            </a:r>
            <a:endParaRPr lang="en-US" sz="1900" dirty="0"/>
          </a:p>
          <a:p>
            <a:pPr lvl="1">
              <a:buClr>
                <a:srgbClr val="C00000"/>
              </a:buClr>
            </a:pPr>
            <a:r>
              <a:rPr lang="en-US" sz="2300" dirty="0"/>
              <a:t>Ceases to be a resident of the precinct from which elected</a:t>
            </a:r>
          </a:p>
          <a:p>
            <a:pPr lvl="1">
              <a:buClr>
                <a:srgbClr val="C00000"/>
              </a:buClr>
            </a:pPr>
            <a:r>
              <a:rPr lang="en-US" sz="2300" dirty="0"/>
              <a:t>Abandonment of Office </a:t>
            </a:r>
            <a:r>
              <a:rPr lang="en-US" b="1" dirty="0">
                <a:solidFill>
                  <a:schemeClr val="accent2"/>
                </a:solidFill>
              </a:rPr>
              <a:t>(New Law)</a:t>
            </a:r>
          </a:p>
          <a:p>
            <a:pPr lvl="2">
              <a:buClr>
                <a:srgbClr val="C00000"/>
              </a:buClr>
            </a:pPr>
            <a:r>
              <a:rPr lang="en-US" sz="2100" dirty="0"/>
              <a:t>After missing 4 or consecutive meetings the CEC may pass a resolution to instruct the County Chair to send a </a:t>
            </a:r>
            <a:r>
              <a:rPr lang="en-US" sz="2100" dirty="0" smtClean="0"/>
              <a:t>letter:</a:t>
            </a:r>
            <a:endParaRPr lang="en-US" sz="2100" dirty="0"/>
          </a:p>
          <a:p>
            <a:pPr lvl="3">
              <a:buClr>
                <a:srgbClr val="C00000"/>
              </a:buClr>
            </a:pPr>
            <a:r>
              <a:rPr lang="en-US" sz="2100" dirty="0"/>
              <a:t>Stating </a:t>
            </a:r>
            <a:r>
              <a:rPr lang="en-US" sz="2100" dirty="0" smtClean="0"/>
              <a:t>the reason(s)</a:t>
            </a:r>
            <a:endParaRPr lang="en-US" sz="2100" dirty="0"/>
          </a:p>
          <a:p>
            <a:pPr lvl="3">
              <a:buClr>
                <a:srgbClr val="C00000"/>
              </a:buClr>
            </a:pPr>
            <a:r>
              <a:rPr lang="en-US" sz="2100" dirty="0"/>
              <a:t>Sent by certified mail</a:t>
            </a:r>
          </a:p>
          <a:p>
            <a:pPr lvl="3">
              <a:buClr>
                <a:srgbClr val="C00000"/>
              </a:buClr>
            </a:pPr>
            <a:r>
              <a:rPr lang="en-US" sz="2100" dirty="0"/>
              <a:t>Request a response not later than the 7</a:t>
            </a:r>
            <a:r>
              <a:rPr lang="en-US" sz="2100" baseline="30000" dirty="0"/>
              <a:t>th</a:t>
            </a:r>
            <a:r>
              <a:rPr lang="en-US" sz="2100" dirty="0"/>
              <a:t> day after the date the precinct chair receives the notice.</a:t>
            </a:r>
          </a:p>
          <a:p>
            <a:pPr lvl="2">
              <a:buClr>
                <a:srgbClr val="C00000"/>
              </a:buClr>
            </a:pPr>
            <a:r>
              <a:rPr lang="en-US" dirty="0"/>
              <a:t>If the Precinct Chair fails to respond the office becomes </a:t>
            </a:r>
            <a:r>
              <a:rPr lang="en-US" dirty="0" smtClean="0"/>
              <a:t>vacant</a:t>
            </a:r>
          </a:p>
          <a:p>
            <a:pPr marL="594360" lvl="2" indent="0" algn="ctr">
              <a:buClr>
                <a:srgbClr val="C00000"/>
              </a:buClr>
              <a:buNone/>
            </a:pPr>
            <a:r>
              <a:rPr lang="en-US" i="1" dirty="0" smtClean="0"/>
              <a:t>Took </a:t>
            </a:r>
            <a:r>
              <a:rPr lang="en-US" i="1" dirty="0"/>
              <a:t>effect September 1</a:t>
            </a:r>
            <a:r>
              <a:rPr lang="en-US" i="1" baseline="30000" dirty="0"/>
              <a:t>st</a:t>
            </a:r>
            <a:r>
              <a:rPr lang="en-US" i="1" dirty="0"/>
              <a:t> 2015</a:t>
            </a:r>
          </a:p>
        </p:txBody>
      </p:sp>
    </p:spTree>
    <p:extLst>
      <p:ext uri="{BB962C8B-B14F-4D97-AF65-F5344CB8AC3E}">
        <p14:creationId xmlns:p14="http://schemas.microsoft.com/office/powerpoint/2010/main" val="2841674099"/>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152400" y="152400"/>
            <a:ext cx="8839200" cy="6248400"/>
          </a:xfrm>
          <a:prstGeom prst="rect">
            <a:avLst/>
          </a:prstGeom>
        </p:spPr>
      </p:pic>
    </p:spTree>
    <p:extLst>
      <p:ext uri="{BB962C8B-B14F-4D97-AF65-F5344CB8AC3E}">
        <p14:creationId xmlns:p14="http://schemas.microsoft.com/office/powerpoint/2010/main" val="3439649420"/>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Importance of Precinct Chairs</a:t>
            </a:r>
            <a:endParaRPr lang="en-US" sz="3600" dirty="0">
              <a:solidFill>
                <a:schemeClr val="accent3">
                  <a:lumMod val="75000"/>
                </a:schemeClr>
              </a:solidFill>
            </a:endParaRPr>
          </a:p>
        </p:txBody>
      </p:sp>
      <p:sp>
        <p:nvSpPr>
          <p:cNvPr id="3" name="Content Placeholder 2"/>
          <p:cNvSpPr>
            <a:spLocks noGrp="1"/>
          </p:cNvSpPr>
          <p:nvPr>
            <p:ph sz="quarter" idx="1"/>
          </p:nvPr>
        </p:nvSpPr>
        <p:spPr>
          <a:xfrm>
            <a:off x="1292352" y="1524000"/>
            <a:ext cx="6553200" cy="4803648"/>
          </a:xfrm>
        </p:spPr>
        <p:txBody>
          <a:bodyPr>
            <a:normAutofit/>
          </a:bodyPr>
          <a:lstStyle/>
          <a:p>
            <a:pPr>
              <a:buClr>
                <a:srgbClr val="C00000"/>
              </a:buClr>
            </a:pPr>
            <a:r>
              <a:rPr lang="en-US" sz="2800" dirty="0" smtClean="0"/>
              <a:t>Elected </a:t>
            </a:r>
            <a:r>
              <a:rPr lang="en-US" sz="2800" dirty="0"/>
              <a:t>in the </a:t>
            </a:r>
            <a:r>
              <a:rPr lang="en-US" sz="2800" dirty="0" smtClean="0"/>
              <a:t>Primary</a:t>
            </a:r>
          </a:p>
          <a:p>
            <a:pPr marL="0" indent="0">
              <a:buClr>
                <a:srgbClr val="C00000"/>
              </a:buClr>
              <a:buNone/>
            </a:pPr>
            <a:r>
              <a:rPr lang="en-US" sz="1000" dirty="0"/>
              <a:t> </a:t>
            </a:r>
            <a:endParaRPr lang="en-US" sz="1000" dirty="0" smtClean="0"/>
          </a:p>
          <a:p>
            <a:pPr>
              <a:buClr>
                <a:srgbClr val="C00000"/>
              </a:buClr>
            </a:pPr>
            <a:r>
              <a:rPr lang="en-US" sz="2800" dirty="0"/>
              <a:t>T</a:t>
            </a:r>
            <a:r>
              <a:rPr lang="en-US" sz="2800" dirty="0" smtClean="0"/>
              <a:t>he </a:t>
            </a:r>
            <a:r>
              <a:rPr lang="en-US" sz="2800" dirty="0"/>
              <a:t>absolute engine of the </a:t>
            </a:r>
            <a:r>
              <a:rPr lang="en-US" sz="2800" dirty="0" smtClean="0"/>
              <a:t>Party</a:t>
            </a:r>
          </a:p>
          <a:p>
            <a:pPr marL="0" indent="0">
              <a:buClr>
                <a:srgbClr val="C00000"/>
              </a:buClr>
              <a:buNone/>
            </a:pPr>
            <a:r>
              <a:rPr lang="en-US" sz="1000" dirty="0"/>
              <a:t> </a:t>
            </a:r>
            <a:endParaRPr lang="en-US" sz="1000" dirty="0" smtClean="0"/>
          </a:p>
          <a:p>
            <a:pPr>
              <a:buClr>
                <a:srgbClr val="C00000"/>
              </a:buClr>
            </a:pPr>
            <a:r>
              <a:rPr lang="en-US" sz="2800" dirty="0" smtClean="0"/>
              <a:t>Without </a:t>
            </a:r>
            <a:r>
              <a:rPr lang="en-US" sz="2800" dirty="0"/>
              <a:t>a strong representation of your Precincts on the CEC, the Party can not serve the County and expand the voter base and </a:t>
            </a:r>
            <a:r>
              <a:rPr lang="en-US" sz="2800" dirty="0" smtClean="0"/>
              <a:t>turnout</a:t>
            </a:r>
          </a:p>
          <a:p>
            <a:pPr marL="0" indent="0">
              <a:buClr>
                <a:srgbClr val="C00000"/>
              </a:buClr>
              <a:buNone/>
            </a:pPr>
            <a:r>
              <a:rPr lang="en-US" sz="1000" dirty="0"/>
              <a:t> </a:t>
            </a:r>
            <a:endParaRPr lang="en-US" sz="1000" dirty="0" smtClean="0"/>
          </a:p>
          <a:p>
            <a:pPr>
              <a:buClr>
                <a:srgbClr val="C00000"/>
              </a:buClr>
            </a:pPr>
            <a:r>
              <a:rPr lang="en-US" sz="2800" dirty="0"/>
              <a:t>N</a:t>
            </a:r>
            <a:r>
              <a:rPr lang="en-US" sz="2800" dirty="0" smtClean="0"/>
              <a:t>eeded </a:t>
            </a:r>
            <a:r>
              <a:rPr lang="en-US" sz="2800" dirty="0"/>
              <a:t>to keep and sustain Conservative </a:t>
            </a:r>
            <a:r>
              <a:rPr lang="en-US" sz="2800" dirty="0" smtClean="0"/>
              <a:t>growth</a:t>
            </a:r>
            <a:endParaRPr lang="en-US" sz="2800" dirty="0"/>
          </a:p>
          <a:p>
            <a:pPr lvl="0">
              <a:buClr>
                <a:srgbClr val="C00000"/>
              </a:buClr>
            </a:pPr>
            <a:endParaRPr lang="en-US" dirty="0">
              <a:solidFill>
                <a:srgbClr val="C00000"/>
              </a:solidFill>
            </a:endParaRPr>
          </a:p>
        </p:txBody>
      </p:sp>
    </p:spTree>
    <p:extLst>
      <p:ext uri="{BB962C8B-B14F-4D97-AF65-F5344CB8AC3E}">
        <p14:creationId xmlns:p14="http://schemas.microsoft.com/office/powerpoint/2010/main" val="3670760236"/>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endParaRPr lang="en-US" dirty="0" smtClean="0"/>
          </a:p>
        </p:txBody>
      </p:sp>
      <p:sp>
        <p:nvSpPr>
          <p:cNvPr id="2" name="Title 1"/>
          <p:cNvSpPr>
            <a:spLocks noGrp="1"/>
          </p:cNvSpPr>
          <p:nvPr>
            <p:ph type="ctrTitle"/>
          </p:nvPr>
        </p:nvSpPr>
        <p:spPr>
          <a:xfrm>
            <a:off x="609600" y="609600"/>
            <a:ext cx="7772400" cy="1371600"/>
          </a:xfrm>
        </p:spPr>
        <p:txBody>
          <a:bodyPr>
            <a:noAutofit/>
          </a:bodyPr>
          <a:lstStyle/>
          <a:p>
            <a:r>
              <a:rPr lang="en-US" sz="4400" b="1" dirty="0" smtClean="0">
                <a:solidFill>
                  <a:schemeClr val="tx1">
                    <a:lumMod val="50000"/>
                    <a:lumOff val="50000"/>
                  </a:schemeClr>
                </a:solidFill>
              </a:rPr>
              <a:t>Republican Party of Texas</a:t>
            </a:r>
            <a:br>
              <a:rPr lang="en-US" sz="4400" b="1" dirty="0" smtClean="0">
                <a:solidFill>
                  <a:schemeClr val="tx1">
                    <a:lumMod val="50000"/>
                    <a:lumOff val="50000"/>
                  </a:schemeClr>
                </a:solidFill>
              </a:rPr>
            </a:br>
            <a:r>
              <a:rPr lang="en-US" sz="4400" b="1" dirty="0" smtClean="0">
                <a:solidFill>
                  <a:schemeClr val="tx1">
                    <a:lumMod val="50000"/>
                    <a:lumOff val="50000"/>
                  </a:schemeClr>
                </a:solidFill>
              </a:rPr>
              <a:t>Keep it Strong</a:t>
            </a:r>
            <a:endParaRPr lang="en-US" sz="4400" dirty="0">
              <a:solidFill>
                <a:schemeClr val="tx1">
                  <a:lumMod val="50000"/>
                  <a:lumOff val="50000"/>
                </a:schemeClr>
              </a:solidFill>
            </a:endParaRPr>
          </a:p>
        </p:txBody>
      </p:sp>
      <p:pic>
        <p:nvPicPr>
          <p:cNvPr id="6" name="Content Placeholder 5" descr="RPT Elephant.JPG"/>
          <p:cNvPicPr>
            <a:picLocks noChangeAspect="1"/>
          </p:cNvPicPr>
          <p:nvPr/>
        </p:nvPicPr>
        <p:blipFill>
          <a:blip r:embed="rId2" cstate="print"/>
          <a:stretch>
            <a:fillRect/>
          </a:stretch>
        </p:blipFill>
        <p:spPr>
          <a:xfrm>
            <a:off x="685800" y="3168142"/>
            <a:ext cx="3098315" cy="2318258"/>
          </a:xfrm>
          <a:prstGeom prst="rect">
            <a:avLst/>
          </a:prstGeom>
        </p:spPr>
      </p:pic>
      <p:sp>
        <p:nvSpPr>
          <p:cNvPr id="4" name="TextBox 3"/>
          <p:cNvSpPr txBox="1"/>
          <p:nvPr/>
        </p:nvSpPr>
        <p:spPr>
          <a:xfrm>
            <a:off x="4419600" y="2819400"/>
            <a:ext cx="4114800" cy="3093154"/>
          </a:xfrm>
          <a:prstGeom prst="rect">
            <a:avLst/>
          </a:prstGeom>
          <a:noFill/>
        </p:spPr>
        <p:txBody>
          <a:bodyPr wrap="square" rtlCol="0">
            <a:spAutoFit/>
          </a:bodyPr>
          <a:lstStyle/>
          <a:p>
            <a:pPr algn="ctr"/>
            <a:r>
              <a:rPr lang="en-US" sz="2500" b="1" dirty="0" smtClean="0"/>
              <a:t>Mikenley Heller</a:t>
            </a:r>
            <a:endParaRPr lang="en-US" sz="2500" b="1" dirty="0" smtClean="0"/>
          </a:p>
          <a:p>
            <a:pPr algn="ctr"/>
            <a:r>
              <a:rPr lang="en-US" sz="1000" b="1" dirty="0" smtClean="0"/>
              <a:t> </a:t>
            </a:r>
          </a:p>
          <a:p>
            <a:pPr algn="ctr"/>
            <a:r>
              <a:rPr lang="en-US" sz="2000" b="1" dirty="0" smtClean="0"/>
              <a:t>Republican Party of Texas</a:t>
            </a:r>
          </a:p>
          <a:p>
            <a:pPr algn="ctr"/>
            <a:r>
              <a:rPr lang="en-US" sz="2000" dirty="0" smtClean="0"/>
              <a:t>Director </a:t>
            </a:r>
            <a:r>
              <a:rPr lang="en-US" sz="2000" dirty="0" smtClean="0"/>
              <a:t>of Party Organization &amp; Training</a:t>
            </a:r>
          </a:p>
          <a:p>
            <a:pPr algn="ctr"/>
            <a:r>
              <a:rPr lang="en-US" sz="1000" dirty="0" smtClean="0"/>
              <a:t>                  </a:t>
            </a:r>
          </a:p>
          <a:p>
            <a:pPr algn="ctr"/>
            <a:r>
              <a:rPr lang="en-US" sz="2000" u="sng" dirty="0" smtClean="0">
                <a:solidFill>
                  <a:srgbClr val="002060"/>
                </a:solidFill>
              </a:rPr>
              <a:t>mheller@texasgop.org</a:t>
            </a:r>
            <a:endParaRPr lang="en-US" sz="2000" u="sng" dirty="0" smtClean="0">
              <a:solidFill>
                <a:srgbClr val="002060"/>
              </a:solidFill>
            </a:endParaRPr>
          </a:p>
          <a:p>
            <a:pPr algn="ctr"/>
            <a:r>
              <a:rPr lang="en-US" sz="1000" dirty="0" smtClean="0"/>
              <a:t> </a:t>
            </a:r>
          </a:p>
          <a:p>
            <a:pPr algn="ctr"/>
            <a:r>
              <a:rPr lang="en-US" sz="2000" dirty="0" smtClean="0"/>
              <a:t>512-879-4053 </a:t>
            </a:r>
            <a:r>
              <a:rPr lang="en-US" sz="2000" dirty="0" smtClean="0"/>
              <a:t>– o</a:t>
            </a:r>
          </a:p>
          <a:p>
            <a:pPr algn="ctr"/>
            <a:r>
              <a:rPr lang="en-US" sz="2000" dirty="0" smtClean="0"/>
              <a:t>817-773-7544 </a:t>
            </a:r>
            <a:r>
              <a:rPr lang="en-US" sz="2000" dirty="0" smtClean="0"/>
              <a:t>– c </a:t>
            </a:r>
          </a:p>
          <a:p>
            <a:pPr algn="ctr"/>
            <a:r>
              <a:rPr lang="en-US" sz="2000" dirty="0" smtClean="0"/>
              <a:t>512-480-0709 – f </a:t>
            </a:r>
            <a:endParaRPr lang="en-US" sz="2000" dirty="0"/>
          </a:p>
        </p:txBody>
      </p:sp>
    </p:spTree>
    <p:extLst>
      <p:ext uri="{BB962C8B-B14F-4D97-AF65-F5344CB8AC3E}">
        <p14:creationId xmlns:p14="http://schemas.microsoft.com/office/powerpoint/2010/main" val="4031723358"/>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endParaRPr lang="en-US" dirty="0" smtClean="0"/>
          </a:p>
        </p:txBody>
      </p:sp>
      <p:sp>
        <p:nvSpPr>
          <p:cNvPr id="2" name="Title 1"/>
          <p:cNvSpPr>
            <a:spLocks noGrp="1"/>
          </p:cNvSpPr>
          <p:nvPr>
            <p:ph type="ctrTitle"/>
          </p:nvPr>
        </p:nvSpPr>
        <p:spPr>
          <a:xfrm>
            <a:off x="609600" y="609600"/>
            <a:ext cx="7772400" cy="1371600"/>
          </a:xfrm>
        </p:spPr>
        <p:txBody>
          <a:bodyPr>
            <a:noAutofit/>
          </a:bodyPr>
          <a:lstStyle/>
          <a:p>
            <a:r>
              <a:rPr lang="en-US" sz="5000" b="1" dirty="0" smtClean="0">
                <a:solidFill>
                  <a:schemeClr val="tx1">
                    <a:lumMod val="50000"/>
                    <a:lumOff val="50000"/>
                  </a:schemeClr>
                </a:solidFill>
              </a:rPr>
              <a:t>County Executive Committee (CEC)</a:t>
            </a:r>
            <a:endParaRPr lang="en-US" sz="5000" dirty="0">
              <a:solidFill>
                <a:schemeClr val="tx1">
                  <a:lumMod val="50000"/>
                  <a:lumOff val="50000"/>
                </a:schemeClr>
              </a:solidFill>
            </a:endParaRPr>
          </a:p>
        </p:txBody>
      </p:sp>
      <p:pic>
        <p:nvPicPr>
          <p:cNvPr id="6" name="Content Placeholder 5" descr="RPT Elephant.JPG"/>
          <p:cNvPicPr>
            <a:picLocks noChangeAspect="1"/>
          </p:cNvPicPr>
          <p:nvPr/>
        </p:nvPicPr>
        <p:blipFill>
          <a:blip r:embed="rId2" cstate="print"/>
          <a:stretch>
            <a:fillRect/>
          </a:stretch>
        </p:blipFill>
        <p:spPr>
          <a:xfrm>
            <a:off x="2209800" y="2667000"/>
            <a:ext cx="4669028" cy="3493516"/>
          </a:xfrm>
          <a:prstGeom prst="rect">
            <a:avLst/>
          </a:prstGeom>
        </p:spPr>
      </p:pic>
    </p:spTree>
    <p:extLst>
      <p:ext uri="{BB962C8B-B14F-4D97-AF65-F5344CB8AC3E}">
        <p14:creationId xmlns:p14="http://schemas.microsoft.com/office/powerpoint/2010/main" val="2371402746"/>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534400" cy="1371600"/>
          </a:xfrm>
        </p:spPr>
        <p:txBody>
          <a:bodyPr>
            <a:normAutofit/>
          </a:bodyPr>
          <a:lstStyle/>
          <a:p>
            <a:r>
              <a:rPr lang="en-US" sz="3600" b="1" dirty="0" smtClean="0"/>
              <a:t>County Executive Committee (CEC)</a:t>
            </a:r>
            <a:endParaRPr lang="en-US" sz="3600" dirty="0"/>
          </a:p>
        </p:txBody>
      </p:sp>
      <p:sp>
        <p:nvSpPr>
          <p:cNvPr id="3" name="Content Placeholder 2"/>
          <p:cNvSpPr>
            <a:spLocks noGrp="1"/>
          </p:cNvSpPr>
          <p:nvPr>
            <p:ph sz="quarter" idx="1"/>
          </p:nvPr>
        </p:nvSpPr>
        <p:spPr>
          <a:xfrm>
            <a:off x="301752" y="1752600"/>
            <a:ext cx="8503920" cy="5029200"/>
          </a:xfrm>
        </p:spPr>
        <p:txBody>
          <a:bodyPr>
            <a:normAutofit/>
          </a:bodyPr>
          <a:lstStyle/>
          <a:p>
            <a:pPr lvl="0">
              <a:buClr>
                <a:srgbClr val="C00000"/>
              </a:buClr>
            </a:pPr>
            <a:r>
              <a:rPr lang="en-US" sz="2800" dirty="0" smtClean="0"/>
              <a:t>CEC Voting Members</a:t>
            </a:r>
          </a:p>
          <a:p>
            <a:pPr lvl="1">
              <a:buClr>
                <a:srgbClr val="C00000"/>
              </a:buClr>
            </a:pPr>
            <a:r>
              <a:rPr lang="en-US" sz="2400" dirty="0" smtClean="0"/>
              <a:t>The </a:t>
            </a:r>
            <a:r>
              <a:rPr lang="en-US" sz="2400" b="1" u="sng" dirty="0" smtClean="0"/>
              <a:t>only</a:t>
            </a:r>
            <a:r>
              <a:rPr lang="en-US" sz="2400" dirty="0" smtClean="0"/>
              <a:t> VOTING </a:t>
            </a:r>
            <a:r>
              <a:rPr lang="en-US" sz="2400" dirty="0"/>
              <a:t>members of the </a:t>
            </a:r>
            <a:r>
              <a:rPr lang="en-US" sz="2400" dirty="0" smtClean="0"/>
              <a:t>CEC </a:t>
            </a:r>
            <a:r>
              <a:rPr lang="en-US" sz="2400" dirty="0"/>
              <a:t>when conducting official business required by the Texas Election Code</a:t>
            </a:r>
          </a:p>
          <a:p>
            <a:pPr lvl="2">
              <a:buClr>
                <a:srgbClr val="C00000"/>
              </a:buClr>
            </a:pPr>
            <a:r>
              <a:rPr lang="en-US" sz="2400" dirty="0" smtClean="0"/>
              <a:t>County Chair</a:t>
            </a:r>
          </a:p>
          <a:p>
            <a:pPr lvl="2">
              <a:buClr>
                <a:srgbClr val="C00000"/>
              </a:buClr>
            </a:pPr>
            <a:r>
              <a:rPr lang="en-US" sz="2400" dirty="0" smtClean="0"/>
              <a:t>Precinct Chairs</a:t>
            </a:r>
          </a:p>
          <a:p>
            <a:pPr lvl="1">
              <a:buClr>
                <a:srgbClr val="C00000"/>
              </a:buClr>
              <a:buNone/>
            </a:pPr>
            <a:endParaRPr lang="en-US" sz="900" dirty="0" smtClean="0"/>
          </a:p>
          <a:p>
            <a:pPr lvl="1">
              <a:buClr>
                <a:srgbClr val="C00000"/>
              </a:buClr>
              <a:buNone/>
            </a:pPr>
            <a:endParaRPr lang="en-US" sz="900" dirty="0"/>
          </a:p>
          <a:p>
            <a:pPr lvl="1">
              <a:buClr>
                <a:srgbClr val="C00000"/>
              </a:buClr>
              <a:buNone/>
            </a:pPr>
            <a:endParaRPr lang="en-US" sz="900" dirty="0" smtClean="0"/>
          </a:p>
          <a:p>
            <a:pPr lvl="0">
              <a:buClr>
                <a:srgbClr val="C00000"/>
              </a:buClr>
            </a:pPr>
            <a:r>
              <a:rPr lang="en-US" sz="2800" dirty="0" smtClean="0"/>
              <a:t>Non-Voting, Ex Officio </a:t>
            </a:r>
            <a:endParaRPr lang="en-US" sz="2400" dirty="0"/>
          </a:p>
          <a:p>
            <a:pPr lvl="1">
              <a:buClr>
                <a:srgbClr val="C00000"/>
              </a:buClr>
            </a:pPr>
            <a:r>
              <a:rPr lang="en-US" sz="2400" dirty="0" smtClean="0"/>
              <a:t>Officers </a:t>
            </a:r>
            <a:r>
              <a:rPr lang="en-US" sz="2400" dirty="0"/>
              <a:t>and Committee Chairs who are not Precinct Chairs may serve as ex-officio (non-voting) members of the </a:t>
            </a:r>
            <a:r>
              <a:rPr lang="en-US" sz="2400" dirty="0" smtClean="0"/>
              <a:t>County Executive </a:t>
            </a:r>
            <a:r>
              <a:rPr lang="en-US" sz="2400" dirty="0"/>
              <a:t>Committee.</a:t>
            </a:r>
          </a:p>
          <a:p>
            <a:pPr lvl="0"/>
            <a:endParaRPr lang="en-US" sz="2400" dirty="0" smtClean="0"/>
          </a:p>
        </p:txBody>
      </p:sp>
    </p:spTree>
    <p:extLst>
      <p:ext uri="{BB962C8B-B14F-4D97-AF65-F5344CB8AC3E}">
        <p14:creationId xmlns:p14="http://schemas.microsoft.com/office/powerpoint/2010/main" val="37895385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County Executive Committee (CEC)</a:t>
            </a:r>
            <a:endParaRPr lang="en-US" sz="3600" dirty="0">
              <a:solidFill>
                <a:schemeClr val="accent3">
                  <a:lumMod val="75000"/>
                </a:schemeClr>
              </a:solidFill>
            </a:endParaRPr>
          </a:p>
        </p:txBody>
      </p:sp>
      <p:sp>
        <p:nvSpPr>
          <p:cNvPr id="3" name="Content Placeholder 2"/>
          <p:cNvSpPr>
            <a:spLocks noGrp="1"/>
          </p:cNvSpPr>
          <p:nvPr>
            <p:ph sz="quarter" idx="1"/>
          </p:nvPr>
        </p:nvSpPr>
        <p:spPr/>
        <p:txBody>
          <a:bodyPr/>
          <a:lstStyle/>
          <a:p>
            <a:pPr lvl="0">
              <a:buClr>
                <a:srgbClr val="C00000"/>
              </a:buClr>
            </a:pPr>
            <a:r>
              <a:rPr lang="en-US" sz="2800" dirty="0" smtClean="0"/>
              <a:t>Terms of Office</a:t>
            </a:r>
          </a:p>
          <a:p>
            <a:pPr lvl="1">
              <a:buClr>
                <a:srgbClr val="C00000"/>
              </a:buClr>
            </a:pPr>
            <a:r>
              <a:rPr lang="en-US" sz="2400" dirty="0" smtClean="0"/>
              <a:t>All offices are 2-year terms and take office 20 days after the Primary Run-off Election </a:t>
            </a:r>
            <a:endParaRPr lang="en-US" sz="2400" b="1" dirty="0" smtClean="0"/>
          </a:p>
          <a:p>
            <a:pPr lvl="1">
              <a:buClr>
                <a:srgbClr val="C00000"/>
              </a:buClr>
            </a:pPr>
            <a:r>
              <a:rPr lang="en-US" sz="2400" dirty="0" smtClean="0"/>
              <a:t>Outgoing County Chair has 30 days to transfer bank accounts and other related paperwork to the incoming County Chair</a:t>
            </a:r>
          </a:p>
          <a:p>
            <a:pPr lvl="2">
              <a:buClr>
                <a:srgbClr val="C00000"/>
              </a:buClr>
            </a:pPr>
            <a:r>
              <a:rPr lang="en-US" dirty="0" smtClean="0"/>
              <a:t>Failure to do so is a Class C Misdemeanor</a:t>
            </a:r>
          </a:p>
          <a:p>
            <a:pPr lvl="1">
              <a:buClr>
                <a:srgbClr val="C00000"/>
              </a:buClr>
              <a:buNone/>
            </a:pPr>
            <a:r>
              <a:rPr lang="en-US" sz="1000" dirty="0" smtClean="0"/>
              <a:t> </a:t>
            </a:r>
          </a:p>
          <a:p>
            <a:pPr lvl="1">
              <a:buClr>
                <a:srgbClr val="C00000"/>
              </a:buClr>
              <a:buNone/>
            </a:pPr>
            <a:endParaRPr lang="en-US" sz="1000" dirty="0" smtClean="0"/>
          </a:p>
          <a:p>
            <a:pPr lvl="0">
              <a:buClr>
                <a:srgbClr val="C00000"/>
              </a:buClr>
            </a:pPr>
            <a:r>
              <a:rPr lang="en-US" sz="2800" dirty="0" smtClean="0"/>
              <a:t>Officers</a:t>
            </a:r>
          </a:p>
          <a:p>
            <a:pPr lvl="1">
              <a:buClr>
                <a:srgbClr val="C00000"/>
              </a:buClr>
            </a:pPr>
            <a:r>
              <a:rPr lang="en-US" u="sng" dirty="0">
                <a:solidFill>
                  <a:srgbClr val="C00000"/>
                </a:solidFill>
              </a:rPr>
              <a:t>Unless officers are ALSO Precinct Chairs, they are NOT counted in a quorum or allowed to vote (State Law)</a:t>
            </a:r>
          </a:p>
          <a:p>
            <a:endParaRPr lang="en-US" dirty="0">
              <a:solidFill>
                <a:srgbClr val="C00000"/>
              </a:solidFill>
            </a:endParaRPr>
          </a:p>
        </p:txBody>
      </p:sp>
    </p:spTree>
    <p:extLst>
      <p:ext uri="{BB962C8B-B14F-4D97-AF65-F5344CB8AC3E}">
        <p14:creationId xmlns:p14="http://schemas.microsoft.com/office/powerpoint/2010/main" val="117221884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endParaRPr lang="en-US" dirty="0" smtClean="0"/>
          </a:p>
        </p:txBody>
      </p:sp>
      <p:sp>
        <p:nvSpPr>
          <p:cNvPr id="2" name="Title 1"/>
          <p:cNvSpPr>
            <a:spLocks noGrp="1"/>
          </p:cNvSpPr>
          <p:nvPr>
            <p:ph type="ctrTitle"/>
          </p:nvPr>
        </p:nvSpPr>
        <p:spPr>
          <a:xfrm>
            <a:off x="609600" y="228600"/>
            <a:ext cx="7772400" cy="1371600"/>
          </a:xfrm>
        </p:spPr>
        <p:txBody>
          <a:bodyPr>
            <a:noAutofit/>
          </a:bodyPr>
          <a:lstStyle/>
          <a:p>
            <a:r>
              <a:rPr lang="en-US" sz="5000" b="1" dirty="0" smtClean="0">
                <a:solidFill>
                  <a:schemeClr val="tx1">
                    <a:lumMod val="50000"/>
                    <a:lumOff val="50000"/>
                  </a:schemeClr>
                </a:solidFill>
              </a:rPr>
              <a:t>County Chair</a:t>
            </a:r>
            <a:endParaRPr lang="en-US" sz="5000" dirty="0">
              <a:solidFill>
                <a:schemeClr val="tx1">
                  <a:lumMod val="50000"/>
                  <a:lumOff val="50000"/>
                </a:schemeClr>
              </a:solidFill>
            </a:endParaRPr>
          </a:p>
        </p:txBody>
      </p:sp>
      <p:pic>
        <p:nvPicPr>
          <p:cNvPr id="6" name="Content Placeholder 5" descr="RPT Elephant.JPG"/>
          <p:cNvPicPr>
            <a:picLocks noChangeAspect="1"/>
          </p:cNvPicPr>
          <p:nvPr/>
        </p:nvPicPr>
        <p:blipFill>
          <a:blip r:embed="rId2" cstate="print"/>
          <a:stretch>
            <a:fillRect/>
          </a:stretch>
        </p:blipFill>
        <p:spPr>
          <a:xfrm>
            <a:off x="2209800" y="2667000"/>
            <a:ext cx="4669028" cy="3493516"/>
          </a:xfrm>
          <a:prstGeom prst="rect">
            <a:avLst/>
          </a:prstGeom>
        </p:spPr>
      </p:pic>
    </p:spTree>
    <p:extLst>
      <p:ext uri="{BB962C8B-B14F-4D97-AF65-F5344CB8AC3E}">
        <p14:creationId xmlns:p14="http://schemas.microsoft.com/office/powerpoint/2010/main" val="3293184923"/>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Role of the County Chair</a:t>
            </a:r>
            <a:endParaRPr lang="en-US" sz="4000" b="1" dirty="0"/>
          </a:p>
        </p:txBody>
      </p:sp>
      <p:sp>
        <p:nvSpPr>
          <p:cNvPr id="3" name="Content Placeholder 2"/>
          <p:cNvSpPr>
            <a:spLocks noGrp="1"/>
          </p:cNvSpPr>
          <p:nvPr>
            <p:ph sz="quarter" idx="1"/>
          </p:nvPr>
        </p:nvSpPr>
        <p:spPr>
          <a:xfrm>
            <a:off x="228600" y="1295400"/>
            <a:ext cx="8503920" cy="5181600"/>
          </a:xfrm>
        </p:spPr>
        <p:txBody>
          <a:bodyPr>
            <a:normAutofit lnSpcReduction="10000"/>
          </a:bodyPr>
          <a:lstStyle/>
          <a:p>
            <a:pPr>
              <a:buClr>
                <a:srgbClr val="C00000"/>
              </a:buClr>
            </a:pPr>
            <a:r>
              <a:rPr lang="en-US" dirty="0" smtClean="0"/>
              <a:t>Primary Election</a:t>
            </a:r>
          </a:p>
          <a:p>
            <a:pPr lvl="1"/>
            <a:r>
              <a:rPr lang="en-US" dirty="0" smtClean="0"/>
              <a:t>Accept ballot applications for local candidates</a:t>
            </a:r>
          </a:p>
          <a:p>
            <a:pPr lvl="1"/>
            <a:r>
              <a:rPr lang="en-US" dirty="0" smtClean="0"/>
              <a:t>Manage the Primary Election Funds</a:t>
            </a:r>
          </a:p>
          <a:p>
            <a:pPr>
              <a:buClr>
                <a:srgbClr val="C00000"/>
              </a:buClr>
            </a:pPr>
            <a:r>
              <a:rPr lang="en-US" dirty="0" smtClean="0"/>
              <a:t>Convention</a:t>
            </a:r>
          </a:p>
          <a:p>
            <a:pPr lvl="1"/>
            <a:r>
              <a:rPr lang="en-US" dirty="0" smtClean="0"/>
              <a:t>Hold Precinct &amp; County/SD conventions</a:t>
            </a:r>
          </a:p>
          <a:p>
            <a:pPr lvl="2"/>
            <a:r>
              <a:rPr lang="en-US" dirty="0" smtClean="0"/>
              <a:t>Elect Delegates to the RPT State Convention </a:t>
            </a:r>
          </a:p>
          <a:p>
            <a:pPr>
              <a:buClr>
                <a:srgbClr val="C00000"/>
              </a:buClr>
            </a:pPr>
            <a:r>
              <a:rPr lang="en-US" dirty="0" smtClean="0"/>
              <a:t>Party Building</a:t>
            </a:r>
          </a:p>
          <a:p>
            <a:pPr lvl="1"/>
            <a:r>
              <a:rPr lang="en-US" dirty="0" smtClean="0"/>
              <a:t>Recruit Precinct Chairs &amp; Volunteers to help with events and outreach</a:t>
            </a:r>
          </a:p>
          <a:p>
            <a:pPr lvl="1"/>
            <a:r>
              <a:rPr lang="en-US" dirty="0" smtClean="0"/>
              <a:t>Recruit local candidates to run for office</a:t>
            </a:r>
          </a:p>
          <a:p>
            <a:pPr>
              <a:buClr>
                <a:srgbClr val="C00000"/>
              </a:buClr>
            </a:pPr>
            <a:r>
              <a:rPr lang="en-US" dirty="0" smtClean="0"/>
              <a:t>GOTV</a:t>
            </a:r>
          </a:p>
          <a:p>
            <a:pPr lvl="1"/>
            <a:r>
              <a:rPr lang="en-US" dirty="0" smtClean="0"/>
              <a:t>Register voters</a:t>
            </a:r>
          </a:p>
          <a:p>
            <a:pPr lvl="1"/>
            <a:r>
              <a:rPr lang="en-US" dirty="0" smtClean="0"/>
              <a:t>Turn voters out to vote!</a:t>
            </a:r>
          </a:p>
          <a:p>
            <a:endParaRPr lang="en-US" dirty="0"/>
          </a:p>
        </p:txBody>
      </p:sp>
    </p:spTree>
    <p:extLst>
      <p:ext uri="{BB962C8B-B14F-4D97-AF65-F5344CB8AC3E}">
        <p14:creationId xmlns:p14="http://schemas.microsoft.com/office/powerpoint/2010/main" val="42676736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Elections</a:t>
            </a:r>
            <a:endParaRPr lang="en-US" sz="4000" b="1" dirty="0"/>
          </a:p>
        </p:txBody>
      </p:sp>
      <p:sp>
        <p:nvSpPr>
          <p:cNvPr id="3" name="Content Placeholder 2"/>
          <p:cNvSpPr>
            <a:spLocks noGrp="1"/>
          </p:cNvSpPr>
          <p:nvPr>
            <p:ph sz="quarter" idx="1"/>
          </p:nvPr>
        </p:nvSpPr>
        <p:spPr>
          <a:xfrm>
            <a:off x="301752" y="1524000"/>
            <a:ext cx="8503920" cy="4953000"/>
          </a:xfrm>
        </p:spPr>
        <p:txBody>
          <a:bodyPr>
            <a:normAutofit lnSpcReduction="10000"/>
          </a:bodyPr>
          <a:lstStyle/>
          <a:p>
            <a:pPr lvl="0">
              <a:buClr>
                <a:srgbClr val="C00000"/>
              </a:buClr>
            </a:pPr>
            <a:r>
              <a:rPr lang="en-US" dirty="0" smtClean="0"/>
              <a:t>Primary Election</a:t>
            </a:r>
          </a:p>
          <a:p>
            <a:pPr lvl="1"/>
            <a:r>
              <a:rPr lang="en-US" dirty="0" smtClean="0"/>
              <a:t>Accept ballot </a:t>
            </a:r>
            <a:r>
              <a:rPr lang="en-US" dirty="0"/>
              <a:t>applications from local candidates for the Republican Primary </a:t>
            </a:r>
            <a:r>
              <a:rPr lang="en-US" dirty="0" smtClean="0"/>
              <a:t>Election</a:t>
            </a:r>
            <a:endParaRPr lang="en-US" sz="900" dirty="0"/>
          </a:p>
          <a:p>
            <a:pPr lvl="1"/>
            <a:r>
              <a:rPr lang="en-US" dirty="0" smtClean="0"/>
              <a:t>Administer the </a:t>
            </a:r>
            <a:r>
              <a:rPr lang="en-US" dirty="0"/>
              <a:t>Republican Primary </a:t>
            </a:r>
            <a:r>
              <a:rPr lang="en-US" dirty="0" smtClean="0"/>
              <a:t>Election</a:t>
            </a:r>
          </a:p>
          <a:p>
            <a:pPr lvl="1"/>
            <a:r>
              <a:rPr lang="en-US" dirty="0" smtClean="0"/>
              <a:t>Manage </a:t>
            </a:r>
            <a:r>
              <a:rPr lang="en-US" dirty="0"/>
              <a:t>Primary Election </a:t>
            </a:r>
            <a:r>
              <a:rPr lang="en-US" dirty="0" smtClean="0"/>
              <a:t>Funds</a:t>
            </a:r>
          </a:p>
          <a:p>
            <a:pPr marL="274320" lvl="1" indent="0">
              <a:buNone/>
            </a:pPr>
            <a:endParaRPr lang="en-US" dirty="0" smtClean="0"/>
          </a:p>
          <a:p>
            <a:pPr lvl="0">
              <a:buClr>
                <a:srgbClr val="C00000"/>
              </a:buClr>
            </a:pPr>
            <a:r>
              <a:rPr lang="en-US" dirty="0" smtClean="0"/>
              <a:t>All Elections</a:t>
            </a:r>
          </a:p>
          <a:p>
            <a:pPr lvl="1"/>
            <a:r>
              <a:rPr lang="en-US" dirty="0" smtClean="0"/>
              <a:t>Turnout </a:t>
            </a:r>
            <a:r>
              <a:rPr lang="en-US" dirty="0"/>
              <a:t>voters to participate in </a:t>
            </a:r>
            <a:r>
              <a:rPr lang="en-US" dirty="0" smtClean="0"/>
              <a:t>elections</a:t>
            </a:r>
          </a:p>
          <a:p>
            <a:pPr lvl="1"/>
            <a:r>
              <a:rPr lang="en-US" dirty="0"/>
              <a:t>Submitting names for Election Judges and the Early Voting Ballot Board &amp; Signature Verification Committee</a:t>
            </a:r>
            <a:endParaRPr lang="en-US" sz="900" dirty="0"/>
          </a:p>
          <a:p>
            <a:pPr lvl="1"/>
            <a:r>
              <a:rPr lang="en-US" dirty="0"/>
              <a:t>Support ballot integrity</a:t>
            </a:r>
            <a:endParaRPr lang="en-US" sz="900" dirty="0"/>
          </a:p>
          <a:p>
            <a:pPr lvl="1"/>
            <a:r>
              <a:rPr lang="en-US" dirty="0"/>
              <a:t>Appoint and approve poll </a:t>
            </a:r>
            <a:r>
              <a:rPr lang="en-US" dirty="0" smtClean="0"/>
              <a:t>watchers</a:t>
            </a:r>
          </a:p>
          <a:p>
            <a:pPr marL="0" lvl="0" indent="0">
              <a:buNone/>
            </a:pPr>
            <a:r>
              <a:rPr lang="en-US" sz="900" dirty="0"/>
              <a:t> </a:t>
            </a:r>
          </a:p>
        </p:txBody>
      </p:sp>
    </p:spTree>
    <p:extLst>
      <p:ext uri="{BB962C8B-B14F-4D97-AF65-F5344CB8AC3E}">
        <p14:creationId xmlns:p14="http://schemas.microsoft.com/office/powerpoint/2010/main" val="2596345940"/>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Conventions</a:t>
            </a:r>
            <a:r>
              <a:rPr lang="en-US" dirty="0" smtClean="0"/>
              <a:t> </a:t>
            </a:r>
            <a:endParaRPr lang="en-US" dirty="0"/>
          </a:p>
        </p:txBody>
      </p:sp>
      <p:sp>
        <p:nvSpPr>
          <p:cNvPr id="3" name="Content Placeholder 2"/>
          <p:cNvSpPr>
            <a:spLocks noGrp="1"/>
          </p:cNvSpPr>
          <p:nvPr>
            <p:ph sz="quarter" idx="1"/>
          </p:nvPr>
        </p:nvSpPr>
        <p:spPr>
          <a:xfrm>
            <a:off x="301752" y="1371600"/>
            <a:ext cx="8503920" cy="5029200"/>
          </a:xfrm>
        </p:spPr>
        <p:txBody>
          <a:bodyPr>
            <a:normAutofit fontScale="92500" lnSpcReduction="20000"/>
          </a:bodyPr>
          <a:lstStyle/>
          <a:p>
            <a:pPr lvl="0">
              <a:buClr>
                <a:srgbClr val="C00000"/>
              </a:buClr>
            </a:pPr>
            <a:r>
              <a:rPr lang="en-US" dirty="0" smtClean="0"/>
              <a:t>Precinct Conventions</a:t>
            </a:r>
          </a:p>
          <a:p>
            <a:pPr lvl="1"/>
            <a:r>
              <a:rPr lang="en-US" dirty="0" smtClean="0"/>
              <a:t>Set Date &amp; Secure Location</a:t>
            </a:r>
          </a:p>
          <a:p>
            <a:pPr lvl="1"/>
            <a:r>
              <a:rPr lang="en-US" dirty="0" smtClean="0"/>
              <a:t>Provide Materials</a:t>
            </a:r>
          </a:p>
          <a:p>
            <a:pPr lvl="0">
              <a:buClr>
                <a:srgbClr val="C00000"/>
              </a:buClr>
            </a:pPr>
            <a:r>
              <a:rPr lang="en-US" dirty="0" smtClean="0"/>
              <a:t>County/SD Convention</a:t>
            </a:r>
          </a:p>
          <a:p>
            <a:pPr lvl="1"/>
            <a:r>
              <a:rPr lang="en-US" dirty="0" smtClean="0"/>
              <a:t>Set Date &amp; Secure Location</a:t>
            </a:r>
          </a:p>
          <a:p>
            <a:pPr lvl="1"/>
            <a:r>
              <a:rPr lang="en-US" dirty="0" smtClean="0"/>
              <a:t>Organize, supervise, </a:t>
            </a:r>
            <a:r>
              <a:rPr lang="en-US" dirty="0"/>
              <a:t>and </a:t>
            </a:r>
            <a:r>
              <a:rPr lang="en-US" dirty="0" smtClean="0"/>
              <a:t>encourage </a:t>
            </a:r>
            <a:r>
              <a:rPr lang="en-US" dirty="0"/>
              <a:t>participation </a:t>
            </a:r>
            <a:endParaRPr lang="en-US" dirty="0" smtClean="0"/>
          </a:p>
          <a:p>
            <a:pPr lvl="1"/>
            <a:r>
              <a:rPr lang="en-US" dirty="0" smtClean="0"/>
              <a:t>Appointing committees</a:t>
            </a:r>
            <a:endParaRPr lang="en-US" dirty="0"/>
          </a:p>
          <a:p>
            <a:pPr lvl="1"/>
            <a:r>
              <a:rPr lang="en-US" dirty="0" smtClean="0"/>
              <a:t>Submit </a:t>
            </a:r>
            <a:r>
              <a:rPr lang="en-US" dirty="0"/>
              <a:t>delegates and alternates elected to serve at the State </a:t>
            </a:r>
            <a:r>
              <a:rPr lang="en-US" dirty="0" smtClean="0"/>
              <a:t>Convention</a:t>
            </a:r>
          </a:p>
          <a:p>
            <a:pPr lvl="1"/>
            <a:r>
              <a:rPr lang="en-US" dirty="0"/>
              <a:t>Submit resolutions to be considered by the Platform Committee at the State </a:t>
            </a:r>
            <a:r>
              <a:rPr lang="en-US" dirty="0" smtClean="0"/>
              <a:t>Convention</a:t>
            </a:r>
            <a:endParaRPr lang="en-US" dirty="0"/>
          </a:p>
          <a:p>
            <a:pPr lvl="0">
              <a:buClr>
                <a:srgbClr val="C00000"/>
              </a:buClr>
            </a:pPr>
            <a:r>
              <a:rPr lang="en-US" dirty="0" smtClean="0"/>
              <a:t>State Convention</a:t>
            </a:r>
          </a:p>
          <a:p>
            <a:pPr lvl="1"/>
            <a:r>
              <a:rPr lang="en-US" dirty="0" smtClean="0"/>
              <a:t>Attend</a:t>
            </a:r>
          </a:p>
          <a:p>
            <a:pPr lvl="1"/>
            <a:r>
              <a:rPr lang="en-US" dirty="0" smtClean="0"/>
              <a:t>Lead your County/SD delegation</a:t>
            </a:r>
          </a:p>
          <a:p>
            <a:pPr lvl="2"/>
            <a:r>
              <a:rPr lang="en-US" dirty="0" smtClean="0"/>
              <a:t>Seat alternates as delegate as need arises</a:t>
            </a:r>
          </a:p>
          <a:p>
            <a:pPr lvl="2"/>
            <a:r>
              <a:rPr lang="en-US" dirty="0" smtClean="0"/>
              <a:t>Assist to count votes</a:t>
            </a:r>
            <a:endParaRPr lang="en-US" dirty="0"/>
          </a:p>
          <a:p>
            <a:endParaRPr lang="en-US" dirty="0"/>
          </a:p>
        </p:txBody>
      </p:sp>
    </p:spTree>
    <p:extLst>
      <p:ext uri="{BB962C8B-B14F-4D97-AF65-F5344CB8AC3E}">
        <p14:creationId xmlns:p14="http://schemas.microsoft.com/office/powerpoint/2010/main" val="2097729763"/>
      </p:ext>
    </p:extLst>
  </p:cSld>
  <p:clrMapOvr>
    <a:masterClrMapping/>
  </p:clrMapOvr>
  <p:transition spd="slow">
    <p:fad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2101</TotalTime>
  <Words>1264</Words>
  <Application>Microsoft Office PowerPoint</Application>
  <PresentationFormat>On-screen Show (4:3)</PresentationFormat>
  <Paragraphs>195</Paragraphs>
  <Slides>21</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Courier New</vt:lpstr>
      <vt:lpstr>Georgia</vt:lpstr>
      <vt:lpstr>Wingdings</vt:lpstr>
      <vt:lpstr>Wingdings 2</vt:lpstr>
      <vt:lpstr>Civic</vt:lpstr>
      <vt:lpstr>County Party Structure</vt:lpstr>
      <vt:lpstr>PowerPoint Presentation</vt:lpstr>
      <vt:lpstr>County Executive Committee (CEC)</vt:lpstr>
      <vt:lpstr>County Executive Committee (CEC)</vt:lpstr>
      <vt:lpstr>County Executive Committee (CEC)</vt:lpstr>
      <vt:lpstr>County Chair</vt:lpstr>
      <vt:lpstr>Role of the County Chair</vt:lpstr>
      <vt:lpstr>Elections</vt:lpstr>
      <vt:lpstr>Conventions </vt:lpstr>
      <vt:lpstr>County Executive Committee</vt:lpstr>
      <vt:lpstr>Local Public Face of Republicans</vt:lpstr>
      <vt:lpstr>Manage &amp; Build</vt:lpstr>
      <vt:lpstr>Precinct Chairs</vt:lpstr>
      <vt:lpstr>Precinct Chairs</vt:lpstr>
      <vt:lpstr>Precinct Chair Role in their CEC </vt:lpstr>
      <vt:lpstr>Precinct Chair Role in their Precinct </vt:lpstr>
      <vt:lpstr>Precinct Chairs – Filling Vacancies</vt:lpstr>
      <vt:lpstr>Filling a Precinct Chair Vacancy</vt:lpstr>
      <vt:lpstr>Removal of Precinct Chairs</vt:lpstr>
      <vt:lpstr>Importance of Precinct Chairs</vt:lpstr>
      <vt:lpstr>Republican Party of Texas Keep it Strong</vt:lpstr>
    </vt:vector>
  </TitlesOfParts>
  <Company>RPT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Cassie Daniel</dc:creator>
  <cp:lastModifiedBy>Mikenley Heller</cp:lastModifiedBy>
  <cp:revision>239</cp:revision>
  <dcterms:created xsi:type="dcterms:W3CDTF">2013-01-30T03:53:33Z</dcterms:created>
  <dcterms:modified xsi:type="dcterms:W3CDTF">2017-01-26T23:08:01Z</dcterms:modified>
</cp:coreProperties>
</file>